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embeddings/oleObject3.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355" r:id="rId2"/>
    <p:sldId id="257" r:id="rId3"/>
    <p:sldId id="319" r:id="rId4"/>
    <p:sldId id="352" r:id="rId5"/>
    <p:sldId id="353" r:id="rId6"/>
    <p:sldId id="358" r:id="rId7"/>
    <p:sldId id="354" r:id="rId8"/>
    <p:sldId id="309" r:id="rId9"/>
    <p:sldId id="324" r:id="rId10"/>
    <p:sldId id="268" r:id="rId11"/>
    <p:sldId id="342" r:id="rId12"/>
    <p:sldId id="312" r:id="rId13"/>
    <p:sldId id="325" r:id="rId14"/>
    <p:sldId id="320" r:id="rId15"/>
    <p:sldId id="326" r:id="rId16"/>
    <p:sldId id="343" r:id="rId17"/>
    <p:sldId id="356" r:id="rId18"/>
    <p:sldId id="357" r:id="rId19"/>
    <p:sldId id="346" r:id="rId20"/>
    <p:sldId id="350" r:id="rId21"/>
    <p:sldId id="349" r:id="rId22"/>
    <p:sldId id="327" r:id="rId23"/>
    <p:sldId id="328" r:id="rId24"/>
    <p:sldId id="329" r:id="rId25"/>
    <p:sldId id="330" r:id="rId26"/>
    <p:sldId id="331" r:id="rId27"/>
    <p:sldId id="334" r:id="rId28"/>
    <p:sldId id="335" r:id="rId29"/>
    <p:sldId id="279" r:id="rId30"/>
    <p:sldId id="338" r:id="rId31"/>
    <p:sldId id="288" r:id="rId32"/>
  </p:sldIdLst>
  <p:sldSz cx="9144000" cy="6858000" type="screen4x3"/>
  <p:notesSz cx="6858000" cy="9144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591" autoAdjust="0"/>
  </p:normalViewPr>
  <p:slideViewPr>
    <p:cSldViewPr snapToGrid="0" snapToObjects="1">
      <p:cViewPr varScale="1">
        <p:scale>
          <a:sx n="41" d="100"/>
          <a:sy n="41" d="100"/>
        </p:scale>
        <p:origin x="-1264"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emf"/><Relationship Id="rId2" Type="http://schemas.openxmlformats.org/officeDocument/2006/relationships/image" Target="../media/image4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B398DF-8149-474A-816E-A247758D04EB}" type="datetimeFigureOut">
              <a:rPr lang="da-DK" smtClean="0"/>
              <a:pPr/>
              <a:t>26/01/18</a:t>
            </a:fld>
            <a:endParaRPr lang="da-DK"/>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FEC985-EB18-7C47-95F1-26320EB689F3}" type="slidenum">
              <a:rPr lang="da-DK" smtClean="0"/>
              <a:pPr/>
              <a:t>‹nr.›</a:t>
            </a:fld>
            <a:endParaRPr lang="da-DK"/>
          </a:p>
        </p:txBody>
      </p:sp>
    </p:spTree>
    <p:extLst>
      <p:ext uri="{BB962C8B-B14F-4D97-AF65-F5344CB8AC3E}">
        <p14:creationId xmlns:p14="http://schemas.microsoft.com/office/powerpoint/2010/main" val="24574069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p:spPr>
      </p:sp>
      <p:sp>
        <p:nvSpPr>
          <p:cNvPr id="34819" name="Rectangle 3"/>
          <p:cNvSpPr>
            <a:spLocks noGrp="1"/>
          </p:cNvSpPr>
          <p:nvPr>
            <p:ph type="body" idx="1"/>
          </p:nvPr>
        </p:nvSpPr>
        <p:spPr bwMode="auto">
          <a:noFill/>
        </p:spPr>
        <p:txBody>
          <a:bodyPr/>
          <a:lstStyle/>
          <a:p>
            <a:endParaRPr lang="da-DK" dirty="0" smtClean="0">
              <a:ea typeface="ヒラギノ角ゴ Pro W3"/>
              <a:cs typeface="ヒラギノ角ゴ Pro W3"/>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smtClean="0">
                <a:solidFill>
                  <a:schemeClr val="tx1"/>
                </a:solidFill>
                <a:effectLst/>
                <a:latin typeface="+mn-lt"/>
                <a:ea typeface="+mn-ea"/>
                <a:cs typeface="+mn-cs"/>
              </a:rPr>
              <a:t>…. the </a:t>
            </a:r>
            <a:r>
              <a:rPr lang="da-DK" sz="1200" kern="1200" dirty="0" err="1" smtClean="0">
                <a:solidFill>
                  <a:schemeClr val="tx1"/>
                </a:solidFill>
                <a:effectLst/>
                <a:latin typeface="+mn-lt"/>
                <a:ea typeface="+mn-ea"/>
                <a:cs typeface="+mn-cs"/>
              </a:rPr>
              <a:t>findings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may</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explain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that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this</a:t>
            </a:r>
            <a:r>
              <a:rPr lang="da-DK" sz="1200" kern="1200" dirty="0" smtClean="0">
                <a:solidFill>
                  <a:schemeClr val="tx1"/>
                </a:solidFill>
                <a:effectLst/>
                <a:latin typeface="+mn-lt"/>
                <a:ea typeface="+mn-ea"/>
                <a:cs typeface="+mn-cs"/>
              </a:rPr>
              <a:t> recent </a:t>
            </a:r>
            <a:r>
              <a:rPr lang="da-DK" sz="1200" kern="1200" dirty="0" err="1" smtClean="0">
                <a:solidFill>
                  <a:schemeClr val="tx1"/>
                </a:solidFill>
                <a:effectLst/>
                <a:latin typeface="+mn-lt"/>
                <a:ea typeface="+mn-ea"/>
                <a:cs typeface="+mn-cs"/>
              </a:rPr>
              <a:t>clinical</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Swedish</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study</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which</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used</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extended</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numbers</a:t>
            </a:r>
            <a:r>
              <a:rPr lang="da-DK" sz="1200" kern="1200" dirty="0" smtClean="0">
                <a:solidFill>
                  <a:schemeClr val="tx1"/>
                </a:solidFill>
                <a:effectLst/>
                <a:latin typeface="+mn-lt"/>
                <a:ea typeface="+mn-ea"/>
                <a:cs typeface="+mn-cs"/>
              </a:rPr>
              <a:t> of RIC </a:t>
            </a:r>
            <a:r>
              <a:rPr lang="da-DK" sz="1200" kern="1200" dirty="0" err="1" smtClean="0">
                <a:solidFill>
                  <a:schemeClr val="tx1"/>
                </a:solidFill>
                <a:effectLst/>
                <a:latin typeface="+mn-lt"/>
                <a:ea typeface="+mn-ea"/>
                <a:cs typeface="+mn-cs"/>
              </a:rPr>
              <a:t>actually</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was</a:t>
            </a:r>
            <a:r>
              <a:rPr lang="da-DK" sz="1200" kern="1200" dirty="0" smtClean="0">
                <a:solidFill>
                  <a:schemeClr val="tx1"/>
                </a:solidFill>
                <a:effectLst/>
                <a:latin typeface="+mn-lt"/>
                <a:ea typeface="+mn-ea"/>
                <a:cs typeface="+mn-cs"/>
              </a:rPr>
              <a:t> the </a:t>
            </a:r>
            <a:r>
              <a:rPr lang="da-DK" sz="1200" kern="1200" dirty="0" err="1" smtClean="0">
                <a:solidFill>
                  <a:schemeClr val="tx1"/>
                </a:solidFill>
                <a:effectLst/>
                <a:latin typeface="+mn-lt"/>
                <a:ea typeface="+mn-ea"/>
                <a:cs typeface="+mn-cs"/>
              </a:rPr>
              <a:t>first</a:t>
            </a:r>
            <a:r>
              <a:rPr lang="da-DK" sz="1200" kern="1200" dirty="0" smtClean="0">
                <a:solidFill>
                  <a:schemeClr val="tx1"/>
                </a:solidFill>
                <a:effectLst/>
                <a:latin typeface="+mn-lt"/>
                <a:ea typeface="+mn-ea"/>
                <a:cs typeface="+mn-cs"/>
              </a:rPr>
              <a:t> neutral </a:t>
            </a:r>
            <a:r>
              <a:rPr lang="da-DK" sz="1200" kern="1200" dirty="0" err="1" smtClean="0">
                <a:solidFill>
                  <a:schemeClr val="tx1"/>
                </a:solidFill>
                <a:effectLst/>
                <a:latin typeface="+mn-lt"/>
                <a:ea typeface="+mn-ea"/>
                <a:cs typeface="+mn-cs"/>
              </a:rPr>
              <a:t>clinical</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study</a:t>
            </a:r>
            <a:r>
              <a:rPr lang="da-DK" sz="1200" kern="1200" dirty="0" smtClean="0">
                <a:solidFill>
                  <a:schemeClr val="tx1"/>
                </a:solidFill>
                <a:effectLst/>
                <a:latin typeface="+mn-lt"/>
                <a:ea typeface="+mn-ea"/>
                <a:cs typeface="+mn-cs"/>
              </a:rPr>
              <a:t> as </a:t>
            </a:r>
            <a:r>
              <a:rPr lang="da-DK" sz="1200" kern="1200" dirty="0" err="1" smtClean="0">
                <a:solidFill>
                  <a:schemeClr val="tx1"/>
                </a:solidFill>
                <a:effectLst/>
                <a:latin typeface="+mn-lt"/>
                <a:ea typeface="+mn-ea"/>
                <a:cs typeface="+mn-cs"/>
              </a:rPr>
              <a:t>no</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increased</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myocardial</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salvage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after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primary</a:t>
            </a:r>
            <a:r>
              <a:rPr lang="da-DK" sz="1200" kern="1200" dirty="0" smtClean="0">
                <a:solidFill>
                  <a:schemeClr val="tx1"/>
                </a:solidFill>
                <a:effectLst/>
                <a:latin typeface="+mn-lt"/>
                <a:ea typeface="+mn-ea"/>
                <a:cs typeface="+mn-cs"/>
              </a:rPr>
              <a:t> PCI </a:t>
            </a:r>
            <a:r>
              <a:rPr lang="da-DK" sz="1200" kern="1200" dirty="0" err="1" smtClean="0">
                <a:solidFill>
                  <a:schemeClr val="tx1"/>
                </a:solidFill>
                <a:effectLst/>
                <a:latin typeface="+mn-lt"/>
                <a:ea typeface="+mn-ea"/>
                <a:cs typeface="+mn-cs"/>
              </a:rPr>
              <a:t>was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obtained</a:t>
            </a:r>
            <a:r>
              <a:rPr lang="da-DK" sz="1200" kern="1200" dirty="0" smtClean="0">
                <a:solidFill>
                  <a:schemeClr val="tx1"/>
                </a:solidFill>
                <a:effectLst/>
                <a:latin typeface="+mn-lt"/>
                <a:ea typeface="+mn-ea"/>
                <a:cs typeface="+mn-cs"/>
              </a:rPr>
              <a:t> by </a:t>
            </a:r>
            <a:r>
              <a:rPr lang="da-DK" sz="1200" kern="1200" dirty="0" err="1" smtClean="0">
                <a:solidFill>
                  <a:schemeClr val="tx1"/>
                </a:solidFill>
                <a:effectLst/>
                <a:latin typeface="+mn-lt"/>
                <a:ea typeface="+mn-ea"/>
                <a:cs typeface="+mn-cs"/>
              </a:rPr>
              <a:t>this</a:t>
            </a:r>
            <a:r>
              <a:rPr lang="da-DK" sz="1200" kern="1200" dirty="0" smtClean="0">
                <a:solidFill>
                  <a:schemeClr val="tx1"/>
                </a:solidFill>
                <a:effectLst/>
                <a:latin typeface="+mn-lt"/>
                <a:ea typeface="+mn-ea"/>
                <a:cs typeface="+mn-cs"/>
              </a:rPr>
              <a:t> approach </a:t>
            </a:r>
            <a:r>
              <a:rPr lang="da-DK" sz="1200" kern="1200" dirty="0" err="1" smtClean="0">
                <a:solidFill>
                  <a:schemeClr val="tx1"/>
                </a:solidFill>
                <a:effectLst/>
                <a:latin typeface="+mn-lt"/>
                <a:ea typeface="+mn-ea"/>
                <a:cs typeface="+mn-cs"/>
              </a:rPr>
              <a:t>while</a:t>
            </a:r>
            <a:r>
              <a:rPr lang="da-DK" sz="1200" kern="1200" dirty="0" smtClean="0">
                <a:solidFill>
                  <a:schemeClr val="tx1"/>
                </a:solidFill>
                <a:effectLst/>
                <a:latin typeface="+mn-lt"/>
                <a:ea typeface="+mn-ea"/>
                <a:cs typeface="+mn-cs"/>
              </a:rPr>
              <a:t> all </a:t>
            </a:r>
            <a:r>
              <a:rPr lang="da-DK" sz="1200" kern="1200" dirty="0" err="1" smtClean="0">
                <a:solidFill>
                  <a:schemeClr val="tx1"/>
                </a:solidFill>
                <a:effectLst/>
                <a:latin typeface="+mn-lt"/>
                <a:ea typeface="+mn-ea"/>
                <a:cs typeface="+mn-cs"/>
              </a:rPr>
              <a:t>other</a:t>
            </a:r>
            <a:r>
              <a:rPr lang="da-DK" sz="1200" kern="1200" dirty="0" smtClean="0">
                <a:solidFill>
                  <a:schemeClr val="tx1"/>
                </a:solidFill>
                <a:effectLst/>
                <a:latin typeface="+mn-lt"/>
                <a:ea typeface="+mn-ea"/>
                <a:cs typeface="+mn-cs"/>
              </a:rPr>
              <a:t> studies have </a:t>
            </a:r>
            <a:r>
              <a:rPr lang="da-DK" sz="1200" kern="1200" dirty="0" err="1" smtClean="0">
                <a:solidFill>
                  <a:schemeClr val="tx1"/>
                </a:solidFill>
                <a:effectLst/>
                <a:latin typeface="+mn-lt"/>
                <a:ea typeface="+mn-ea"/>
                <a:cs typeface="+mn-cs"/>
              </a:rPr>
              <a:t>shown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beneficial</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effect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using</a:t>
            </a:r>
            <a:r>
              <a:rPr lang="da-DK" sz="1200" kern="1200" dirty="0" smtClean="0">
                <a:solidFill>
                  <a:schemeClr val="tx1"/>
                </a:solidFill>
                <a:effectLst/>
                <a:latin typeface="+mn-lt"/>
                <a:ea typeface="+mn-ea"/>
                <a:cs typeface="+mn-cs"/>
              </a:rPr>
              <a:t> a </a:t>
            </a:r>
            <a:r>
              <a:rPr lang="da-DK" sz="1200" kern="1200" dirty="0" err="1" smtClean="0">
                <a:solidFill>
                  <a:schemeClr val="tx1"/>
                </a:solidFill>
                <a:effectLst/>
                <a:latin typeface="+mn-lt"/>
                <a:ea typeface="+mn-ea"/>
                <a:cs typeface="+mn-cs"/>
              </a:rPr>
              <a:t>variety</a:t>
            </a:r>
            <a:r>
              <a:rPr lang="da-DK" sz="1200" kern="1200" dirty="0" smtClean="0">
                <a:solidFill>
                  <a:schemeClr val="tx1"/>
                </a:solidFill>
                <a:effectLst/>
                <a:latin typeface="+mn-lt"/>
                <a:ea typeface="+mn-ea"/>
                <a:cs typeface="+mn-cs"/>
              </a:rPr>
              <a:t> of </a:t>
            </a:r>
            <a:r>
              <a:rPr lang="da-DK" sz="1200" kern="1200" dirty="0" err="1" smtClean="0">
                <a:solidFill>
                  <a:schemeClr val="tx1"/>
                </a:solidFill>
                <a:effectLst/>
                <a:latin typeface="+mn-lt"/>
                <a:ea typeface="+mn-ea"/>
                <a:cs typeface="+mn-cs"/>
              </a:rPr>
              <a:t>outcome</a:t>
            </a:r>
            <a:r>
              <a:rPr lang="da-DK" sz="1200" kern="1200" dirty="0" smtClean="0">
                <a:solidFill>
                  <a:schemeClr val="tx1"/>
                </a:solidFill>
                <a:effectLst/>
                <a:latin typeface="+mn-lt"/>
                <a:ea typeface="+mn-ea"/>
                <a:cs typeface="+mn-cs"/>
              </a:rPr>
              <a:t> measures.</a:t>
            </a:r>
            <a:endParaRPr lang="da-DK" sz="1200" kern="1200" dirty="0">
              <a:solidFill>
                <a:schemeClr val="tx1"/>
              </a:solidFill>
              <a:effectLst/>
              <a:latin typeface="+mn-lt"/>
              <a:ea typeface="+mn-ea"/>
              <a:cs typeface="+mn-cs"/>
            </a:endParaRPr>
          </a:p>
        </p:txBody>
      </p:sp>
      <p:sp>
        <p:nvSpPr>
          <p:cNvPr id="4" name="Pladsholder til diasnummer 3"/>
          <p:cNvSpPr>
            <a:spLocks noGrp="1"/>
          </p:cNvSpPr>
          <p:nvPr>
            <p:ph type="sldNum" sz="quarter" idx="10"/>
          </p:nvPr>
        </p:nvSpPr>
        <p:spPr/>
        <p:txBody>
          <a:bodyPr/>
          <a:lstStyle/>
          <a:p>
            <a:fld id="{BF5874BE-0633-614B-832B-89DDAE1E5062}" type="slidenum">
              <a:rPr lang="da-DK" smtClean="0"/>
              <a:pPr/>
              <a:t>14</a:t>
            </a:fld>
            <a:endParaRPr lang="da-DK"/>
          </a:p>
        </p:txBody>
      </p:sp>
    </p:spTree>
    <p:extLst>
      <p:ext uri="{BB962C8B-B14F-4D97-AF65-F5344CB8AC3E}">
        <p14:creationId xmlns:p14="http://schemas.microsoft.com/office/powerpoint/2010/main" val="505950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smtClean="0"/>
              <a:t>Going</a:t>
            </a:r>
            <a:r>
              <a:rPr lang="da-DK" dirty="0" smtClean="0"/>
              <a:t> to the transfer system I </a:t>
            </a:r>
            <a:r>
              <a:rPr lang="da-DK" dirty="0" err="1" smtClean="0"/>
              <a:t>will</a:t>
            </a:r>
            <a:r>
              <a:rPr lang="da-DK" dirty="0" smtClean="0"/>
              <a:t> </a:t>
            </a:r>
            <a:r>
              <a:rPr lang="da-DK" dirty="0" err="1" smtClean="0"/>
              <a:t>focus</a:t>
            </a:r>
            <a:r>
              <a:rPr lang="da-DK" dirty="0" smtClean="0"/>
              <a:t> on the </a:t>
            </a:r>
            <a:r>
              <a:rPr lang="da-DK" dirty="0" err="1" smtClean="0"/>
              <a:t>circulating</a:t>
            </a:r>
            <a:r>
              <a:rPr lang="da-DK" dirty="0" smtClean="0"/>
              <a:t> </a:t>
            </a:r>
            <a:r>
              <a:rPr lang="da-DK" dirty="0" err="1" smtClean="0"/>
              <a:t>humoral</a:t>
            </a:r>
            <a:r>
              <a:rPr lang="da-DK" dirty="0" smtClean="0"/>
              <a:t> </a:t>
            </a:r>
            <a:r>
              <a:rPr lang="da-DK" dirty="0" err="1" smtClean="0"/>
              <a:t>mechanisms</a:t>
            </a:r>
            <a:endParaRPr lang="da-DK" dirty="0"/>
          </a:p>
        </p:txBody>
      </p:sp>
      <p:sp>
        <p:nvSpPr>
          <p:cNvPr id="4" name="Pladsholder til diasnummer 3"/>
          <p:cNvSpPr>
            <a:spLocks noGrp="1"/>
          </p:cNvSpPr>
          <p:nvPr>
            <p:ph type="sldNum" sz="quarter" idx="10"/>
          </p:nvPr>
        </p:nvSpPr>
        <p:spPr/>
        <p:txBody>
          <a:bodyPr/>
          <a:lstStyle/>
          <a:p>
            <a:fld id="{BF5874BE-0633-614B-832B-89DDAE1E5062}" type="slidenum">
              <a:rPr lang="da-DK" smtClean="0"/>
              <a:pPr/>
              <a:t>16</a:t>
            </a:fld>
            <a:endParaRPr lang="da-DK"/>
          </a:p>
        </p:txBody>
      </p:sp>
    </p:spTree>
    <p:extLst>
      <p:ext uri="{BB962C8B-B14F-4D97-AF65-F5344CB8AC3E}">
        <p14:creationId xmlns:p14="http://schemas.microsoft.com/office/powerpoint/2010/main" val="1831585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err="1" smtClean="0">
                <a:solidFill>
                  <a:schemeClr val="tx1"/>
                </a:solidFill>
                <a:effectLst/>
                <a:latin typeface="+mn-lt"/>
                <a:ea typeface="+mn-ea"/>
                <a:cs typeface="+mn-cs"/>
              </a:rPr>
              <a:t>We</a:t>
            </a:r>
            <a:r>
              <a:rPr lang="da-DK" sz="1200" kern="1200" dirty="0" smtClean="0">
                <a:solidFill>
                  <a:schemeClr val="tx1"/>
                </a:solidFill>
                <a:effectLst/>
                <a:latin typeface="+mn-lt"/>
                <a:ea typeface="+mn-ea"/>
                <a:cs typeface="+mn-cs"/>
              </a:rPr>
              <a:t> and </a:t>
            </a:r>
            <a:r>
              <a:rPr lang="da-DK" sz="1200" kern="1200" dirty="0" err="1" smtClean="0">
                <a:solidFill>
                  <a:schemeClr val="tx1"/>
                </a:solidFill>
                <a:effectLst/>
                <a:latin typeface="+mn-lt"/>
                <a:ea typeface="+mn-ea"/>
                <a:cs typeface="+mn-cs"/>
              </a:rPr>
              <a:t>others</a:t>
            </a:r>
            <a:r>
              <a:rPr lang="da-DK" sz="1200" kern="1200" dirty="0" smtClean="0">
                <a:solidFill>
                  <a:schemeClr val="tx1"/>
                </a:solidFill>
                <a:effectLst/>
                <a:latin typeface="+mn-lt"/>
                <a:ea typeface="+mn-ea"/>
                <a:cs typeface="+mn-cs"/>
              </a:rPr>
              <a:t> have </a:t>
            </a:r>
            <a:r>
              <a:rPr lang="da-DK" sz="1200" kern="1200" dirty="0" err="1" smtClean="0">
                <a:solidFill>
                  <a:schemeClr val="tx1"/>
                </a:solidFill>
                <a:effectLst/>
                <a:latin typeface="+mn-lt"/>
                <a:ea typeface="+mn-ea"/>
                <a:cs typeface="+mn-cs"/>
              </a:rPr>
              <a:t>repeatedly</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shown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that</a:t>
            </a:r>
            <a:r>
              <a:rPr lang="da-DK" sz="1200" kern="1200" dirty="0" smtClean="0">
                <a:solidFill>
                  <a:schemeClr val="tx1"/>
                </a:solidFill>
                <a:effectLst/>
                <a:latin typeface="+mn-lt"/>
                <a:ea typeface="+mn-ea"/>
                <a:cs typeface="+mn-cs"/>
              </a:rPr>
              <a:t> the </a:t>
            </a:r>
            <a:r>
              <a:rPr lang="da-DK" sz="1200" kern="1200" dirty="0" err="1" smtClean="0">
                <a:solidFill>
                  <a:schemeClr val="tx1"/>
                </a:solidFill>
                <a:effectLst/>
                <a:latin typeface="+mn-lt"/>
                <a:ea typeface="+mn-ea"/>
                <a:cs typeface="+mn-cs"/>
              </a:rPr>
              <a:t>circulating</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mediators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are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transferable</a:t>
            </a:r>
            <a:r>
              <a:rPr lang="da-DK" sz="1200" kern="1200" dirty="0" smtClean="0">
                <a:solidFill>
                  <a:schemeClr val="tx1"/>
                </a:solidFill>
                <a:effectLst/>
                <a:latin typeface="+mn-lt"/>
                <a:ea typeface="+mn-ea"/>
                <a:cs typeface="+mn-cs"/>
              </a:rPr>
              <a:t> from not </a:t>
            </a:r>
            <a:r>
              <a:rPr lang="da-DK" sz="1200" kern="1200" dirty="0" err="1" smtClean="0">
                <a:solidFill>
                  <a:schemeClr val="tx1"/>
                </a:solidFill>
                <a:effectLst/>
                <a:latin typeface="+mn-lt"/>
                <a:ea typeface="+mn-ea"/>
                <a:cs typeface="+mn-cs"/>
              </a:rPr>
              <a:t>only</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one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experimental</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animal</a:t>
            </a:r>
            <a:r>
              <a:rPr lang="da-DK" sz="1200" kern="1200" dirty="0" smtClean="0">
                <a:solidFill>
                  <a:schemeClr val="tx1"/>
                </a:solidFill>
                <a:effectLst/>
                <a:latin typeface="+mn-lt"/>
                <a:ea typeface="+mn-ea"/>
                <a:cs typeface="+mn-cs"/>
              </a:rPr>
              <a:t> to </a:t>
            </a:r>
            <a:r>
              <a:rPr lang="da-DK" sz="1200" kern="1200" dirty="0" err="1" smtClean="0">
                <a:solidFill>
                  <a:schemeClr val="tx1"/>
                </a:solidFill>
                <a:effectLst/>
                <a:latin typeface="+mn-lt"/>
                <a:ea typeface="+mn-ea"/>
                <a:cs typeface="+mn-cs"/>
              </a:rPr>
              <a:t>another</a:t>
            </a:r>
            <a:r>
              <a:rPr lang="da-DK" sz="1200" kern="1200" dirty="0" smtClean="0">
                <a:solidFill>
                  <a:schemeClr val="tx1"/>
                </a:solidFill>
                <a:effectLst/>
                <a:latin typeface="+mn-lt"/>
                <a:ea typeface="+mn-ea"/>
                <a:cs typeface="+mn-cs"/>
              </a:rPr>
              <a:t> but </a:t>
            </a:r>
            <a:r>
              <a:rPr lang="da-DK" sz="1200" kern="1200" dirty="0" err="1" smtClean="0">
                <a:solidFill>
                  <a:schemeClr val="tx1"/>
                </a:solidFill>
                <a:effectLst/>
                <a:latin typeface="+mn-lt"/>
                <a:ea typeface="+mn-ea"/>
                <a:cs typeface="+mn-cs"/>
              </a:rPr>
              <a:t>also</a:t>
            </a:r>
            <a:r>
              <a:rPr lang="da-DK" sz="1200" kern="1200" dirty="0" smtClean="0">
                <a:solidFill>
                  <a:schemeClr val="tx1"/>
                </a:solidFill>
                <a:effectLst/>
                <a:latin typeface="+mn-lt"/>
                <a:ea typeface="+mn-ea"/>
                <a:cs typeface="+mn-cs"/>
              </a:rPr>
              <a:t> from </a:t>
            </a:r>
            <a:r>
              <a:rPr lang="da-DK" sz="1200" kern="1200" dirty="0" err="1" smtClean="0">
                <a:solidFill>
                  <a:schemeClr val="tx1"/>
                </a:solidFill>
                <a:effectLst/>
                <a:latin typeface="+mn-lt"/>
                <a:ea typeface="+mn-ea"/>
                <a:cs typeface="+mn-cs"/>
              </a:rPr>
              <a:t>one</a:t>
            </a:r>
            <a:r>
              <a:rPr lang="da-DK" sz="1200" kern="1200" dirty="0" smtClean="0">
                <a:solidFill>
                  <a:schemeClr val="tx1"/>
                </a:solidFill>
                <a:effectLst/>
                <a:latin typeface="+mn-lt"/>
                <a:ea typeface="+mn-ea"/>
                <a:cs typeface="+mn-cs"/>
              </a:rPr>
              <a:t> species to </a:t>
            </a:r>
            <a:r>
              <a:rPr lang="da-DK" sz="1200" kern="1200" dirty="0" err="1" smtClean="0">
                <a:solidFill>
                  <a:schemeClr val="tx1"/>
                </a:solidFill>
                <a:effectLst/>
                <a:latin typeface="+mn-lt"/>
                <a:ea typeface="+mn-ea"/>
                <a:cs typeface="+mn-cs"/>
              </a:rPr>
              <a:t>another</a:t>
            </a:r>
            <a:r>
              <a:rPr lang="da-DK" sz="1200" kern="1200" dirty="0" smtClean="0">
                <a:solidFill>
                  <a:schemeClr val="tx1"/>
                </a:solidFill>
                <a:effectLst/>
                <a:latin typeface="+mn-lt"/>
                <a:ea typeface="+mn-ea"/>
                <a:cs typeface="+mn-cs"/>
              </a:rPr>
              <a:t>. This </a:t>
            </a:r>
            <a:r>
              <a:rPr lang="da-DK" sz="1200" kern="1200" dirty="0" err="1" smtClean="0">
                <a:solidFill>
                  <a:schemeClr val="tx1"/>
                </a:solidFill>
                <a:effectLst/>
                <a:latin typeface="+mn-lt"/>
                <a:ea typeface="+mn-ea"/>
                <a:cs typeface="+mn-cs"/>
              </a:rPr>
              <a:t>allowed</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us</a:t>
            </a:r>
            <a:r>
              <a:rPr lang="da-DK" sz="1200" kern="1200" dirty="0" smtClean="0">
                <a:solidFill>
                  <a:schemeClr val="tx1"/>
                </a:solidFill>
                <a:effectLst/>
                <a:latin typeface="+mn-lt"/>
                <a:ea typeface="+mn-ea"/>
                <a:cs typeface="+mn-cs"/>
              </a:rPr>
              <a:t> to </a:t>
            </a:r>
            <a:r>
              <a:rPr lang="da-DK" sz="1200" kern="1200" dirty="0" err="1" smtClean="0">
                <a:solidFill>
                  <a:schemeClr val="tx1"/>
                </a:solidFill>
                <a:effectLst/>
                <a:latin typeface="+mn-lt"/>
                <a:ea typeface="+mn-ea"/>
                <a:cs typeface="+mn-cs"/>
              </a:rPr>
              <a:t>create</a:t>
            </a:r>
            <a:r>
              <a:rPr lang="da-DK" sz="1200" kern="1200" dirty="0" smtClean="0">
                <a:solidFill>
                  <a:schemeClr val="tx1"/>
                </a:solidFill>
                <a:effectLst/>
                <a:latin typeface="+mn-lt"/>
                <a:ea typeface="+mn-ea"/>
                <a:cs typeface="+mn-cs"/>
              </a:rPr>
              <a:t> a </a:t>
            </a:r>
            <a:r>
              <a:rPr lang="da-DK" sz="1200" kern="1200" dirty="0" err="1" smtClean="0">
                <a:solidFill>
                  <a:schemeClr val="tx1"/>
                </a:solidFill>
                <a:effectLst/>
                <a:latin typeface="+mn-lt"/>
                <a:ea typeface="+mn-ea"/>
                <a:cs typeface="+mn-cs"/>
              </a:rPr>
              <a:t>biological</a:t>
            </a:r>
            <a:r>
              <a:rPr lang="da-DK" sz="1200" kern="1200" dirty="0" smtClean="0">
                <a:solidFill>
                  <a:schemeClr val="tx1"/>
                </a:solidFill>
                <a:effectLst/>
                <a:latin typeface="+mn-lt"/>
                <a:ea typeface="+mn-ea"/>
                <a:cs typeface="+mn-cs"/>
              </a:rPr>
              <a:t> model for </a:t>
            </a:r>
            <a:r>
              <a:rPr lang="da-DK" sz="1200" kern="1200" dirty="0" err="1" smtClean="0">
                <a:solidFill>
                  <a:schemeClr val="tx1"/>
                </a:solidFill>
                <a:effectLst/>
                <a:latin typeface="+mn-lt"/>
                <a:ea typeface="+mn-ea"/>
                <a:cs typeface="+mn-cs"/>
              </a:rPr>
              <a:t>studying</a:t>
            </a:r>
            <a:r>
              <a:rPr lang="da-DK" sz="1200" kern="1200" dirty="0" smtClean="0">
                <a:solidFill>
                  <a:schemeClr val="tx1"/>
                </a:solidFill>
                <a:effectLst/>
                <a:latin typeface="+mn-lt"/>
                <a:ea typeface="+mn-ea"/>
                <a:cs typeface="+mn-cs"/>
              </a:rPr>
              <a:t> transfer </a:t>
            </a:r>
            <a:r>
              <a:rPr lang="da-DK" sz="1200" kern="1200" dirty="0" err="1" smtClean="0">
                <a:solidFill>
                  <a:schemeClr val="tx1"/>
                </a:solidFill>
                <a:effectLst/>
                <a:latin typeface="+mn-lt"/>
                <a:ea typeface="+mn-ea"/>
                <a:cs typeface="+mn-cs"/>
              </a:rPr>
              <a:t>mechanisms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using</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dialysis</a:t>
            </a:r>
            <a:r>
              <a:rPr lang="da-DK" sz="1200" kern="1200" dirty="0" smtClean="0">
                <a:solidFill>
                  <a:schemeClr val="tx1"/>
                </a:solidFill>
                <a:effectLst/>
                <a:latin typeface="+mn-lt"/>
                <a:ea typeface="+mn-ea"/>
                <a:cs typeface="+mn-cs"/>
              </a:rPr>
              <a:t> and transfer from </a:t>
            </a:r>
            <a:r>
              <a:rPr lang="da-DK" sz="1200" kern="1200" dirty="0" err="1" smtClean="0">
                <a:solidFill>
                  <a:schemeClr val="tx1"/>
                </a:solidFill>
                <a:effectLst/>
                <a:latin typeface="+mn-lt"/>
                <a:ea typeface="+mn-ea"/>
                <a:cs typeface="+mn-cs"/>
              </a:rPr>
              <a:t>humans</a:t>
            </a:r>
            <a:r>
              <a:rPr lang="da-DK" sz="1200" kern="1200" dirty="0" smtClean="0">
                <a:solidFill>
                  <a:schemeClr val="tx1"/>
                </a:solidFill>
                <a:effectLst/>
                <a:latin typeface="+mn-lt"/>
                <a:ea typeface="+mn-ea"/>
                <a:cs typeface="+mn-cs"/>
              </a:rPr>
              <a:t> to a </a:t>
            </a:r>
            <a:r>
              <a:rPr lang="da-DK" sz="1200" kern="1200" dirty="0" err="1" smtClean="0">
                <a:solidFill>
                  <a:schemeClr val="tx1"/>
                </a:solidFill>
                <a:effectLst/>
                <a:latin typeface="+mn-lt"/>
                <a:ea typeface="+mn-ea"/>
                <a:cs typeface="+mn-cs"/>
              </a:rPr>
              <a:t>rabbit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heart</a:t>
            </a:r>
            <a:r>
              <a:rPr lang="da-DK" sz="1200" kern="1200" dirty="0" smtClean="0">
                <a:solidFill>
                  <a:schemeClr val="tx1"/>
                </a:solidFill>
                <a:effectLst/>
                <a:latin typeface="+mn-lt"/>
                <a:ea typeface="+mn-ea"/>
                <a:cs typeface="+mn-cs"/>
              </a:rPr>
              <a:t> in a Langendorff model. </a:t>
            </a:r>
            <a:r>
              <a:rPr lang="da-DK" sz="1200" kern="1200" dirty="0" err="1" smtClean="0">
                <a:solidFill>
                  <a:schemeClr val="tx1"/>
                </a:solidFill>
                <a:effectLst/>
                <a:latin typeface="+mn-lt"/>
                <a:ea typeface="+mn-ea"/>
                <a:cs typeface="+mn-cs"/>
              </a:rPr>
              <a:t>We</a:t>
            </a:r>
            <a:r>
              <a:rPr lang="da-DK" sz="1200" kern="1200" dirty="0" smtClean="0">
                <a:solidFill>
                  <a:schemeClr val="tx1"/>
                </a:solidFill>
                <a:effectLst/>
                <a:latin typeface="+mn-lt"/>
                <a:ea typeface="+mn-ea"/>
                <a:cs typeface="+mn-cs"/>
              </a:rPr>
              <a:t> have </a:t>
            </a:r>
            <a:r>
              <a:rPr lang="da-DK" sz="1200" kern="1200" dirty="0" err="1" smtClean="0">
                <a:solidFill>
                  <a:schemeClr val="tx1"/>
                </a:solidFill>
                <a:effectLst/>
                <a:latin typeface="+mn-lt"/>
                <a:ea typeface="+mn-ea"/>
                <a:cs typeface="+mn-cs"/>
              </a:rPr>
              <a:t>compared</a:t>
            </a:r>
            <a:r>
              <a:rPr lang="da-DK" sz="1200" kern="1200" dirty="0" smtClean="0">
                <a:solidFill>
                  <a:schemeClr val="tx1"/>
                </a:solidFill>
                <a:effectLst/>
                <a:latin typeface="+mn-lt"/>
                <a:ea typeface="+mn-ea"/>
                <a:cs typeface="+mn-cs"/>
              </a:rPr>
              <a:t> the </a:t>
            </a:r>
            <a:r>
              <a:rPr lang="da-DK" sz="1200" kern="1200" dirty="0" err="1" smtClean="0">
                <a:solidFill>
                  <a:schemeClr val="tx1"/>
                </a:solidFill>
                <a:effectLst/>
                <a:latin typeface="+mn-lt"/>
                <a:ea typeface="+mn-ea"/>
                <a:cs typeface="+mn-cs"/>
              </a:rPr>
              <a:t>impact</a:t>
            </a:r>
            <a:r>
              <a:rPr lang="da-DK" sz="1200" kern="1200" dirty="0" smtClean="0">
                <a:solidFill>
                  <a:schemeClr val="tx1"/>
                </a:solidFill>
                <a:effectLst/>
                <a:latin typeface="+mn-lt"/>
                <a:ea typeface="+mn-ea"/>
                <a:cs typeface="+mn-cs"/>
              </a:rPr>
              <a:t> of RIC and </a:t>
            </a:r>
            <a:r>
              <a:rPr lang="da-DK" sz="1200" kern="1200" dirty="0" err="1" smtClean="0">
                <a:solidFill>
                  <a:schemeClr val="tx1"/>
                </a:solidFill>
                <a:effectLst/>
                <a:latin typeface="+mn-lt"/>
                <a:ea typeface="+mn-ea"/>
                <a:cs typeface="+mn-cs"/>
              </a:rPr>
              <a:t>exercise</a:t>
            </a:r>
            <a:r>
              <a:rPr lang="da-DK" sz="1200" kern="1200" dirty="0" smtClean="0">
                <a:solidFill>
                  <a:schemeClr val="tx1"/>
                </a:solidFill>
                <a:effectLst/>
                <a:latin typeface="+mn-lt"/>
                <a:ea typeface="+mn-ea"/>
                <a:cs typeface="+mn-cs"/>
              </a:rPr>
              <a:t>...</a:t>
            </a:r>
            <a:endParaRPr lang="da-DK" sz="1200" kern="1200" dirty="0">
              <a:solidFill>
                <a:schemeClr val="tx1"/>
              </a:solidFill>
              <a:effectLst/>
              <a:latin typeface="+mn-lt"/>
              <a:ea typeface="+mn-ea"/>
              <a:cs typeface="+mn-cs"/>
            </a:endParaRPr>
          </a:p>
        </p:txBody>
      </p:sp>
      <p:sp>
        <p:nvSpPr>
          <p:cNvPr id="4" name="Pladsholder til diasnummer 3"/>
          <p:cNvSpPr>
            <a:spLocks noGrp="1"/>
          </p:cNvSpPr>
          <p:nvPr>
            <p:ph type="sldNum" sz="quarter" idx="10"/>
          </p:nvPr>
        </p:nvSpPr>
        <p:spPr/>
        <p:txBody>
          <a:bodyPr/>
          <a:lstStyle/>
          <a:p>
            <a:fld id="{BF5874BE-0633-614B-832B-89DDAE1E5062}" type="slidenum">
              <a:rPr lang="da-DK" smtClean="0"/>
              <a:pPr/>
              <a:t>17</a:t>
            </a:fld>
            <a:endParaRPr lang="da-DK"/>
          </a:p>
        </p:txBody>
      </p:sp>
    </p:spTree>
    <p:extLst>
      <p:ext uri="{BB962C8B-B14F-4D97-AF65-F5344CB8AC3E}">
        <p14:creationId xmlns:p14="http://schemas.microsoft.com/office/powerpoint/2010/main" val="3533804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err="1" smtClean="0">
                <a:solidFill>
                  <a:schemeClr val="tx1"/>
                </a:solidFill>
                <a:effectLst/>
                <a:latin typeface="+mn-lt"/>
                <a:ea typeface="+mn-ea"/>
                <a:cs typeface="+mn-cs"/>
              </a:rPr>
              <a:t>We</a:t>
            </a:r>
            <a:r>
              <a:rPr lang="da-DK" sz="1200" kern="1200" dirty="0" smtClean="0">
                <a:solidFill>
                  <a:schemeClr val="tx1"/>
                </a:solidFill>
                <a:effectLst/>
                <a:latin typeface="+mn-lt"/>
                <a:ea typeface="+mn-ea"/>
                <a:cs typeface="+mn-cs"/>
              </a:rPr>
              <a:t> have </a:t>
            </a:r>
            <a:r>
              <a:rPr lang="da-DK" sz="1200" kern="1200" dirty="0" err="1" smtClean="0">
                <a:solidFill>
                  <a:schemeClr val="tx1"/>
                </a:solidFill>
                <a:effectLst/>
                <a:latin typeface="+mn-lt"/>
                <a:ea typeface="+mn-ea"/>
                <a:cs typeface="+mn-cs"/>
              </a:rPr>
              <a:t>also</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shown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that</a:t>
            </a:r>
            <a:r>
              <a:rPr lang="da-DK" sz="1200" kern="1200" dirty="0" smtClean="0">
                <a:solidFill>
                  <a:schemeClr val="tx1"/>
                </a:solidFill>
                <a:effectLst/>
                <a:latin typeface="+mn-lt"/>
                <a:ea typeface="+mn-ea"/>
                <a:cs typeface="+mn-cs"/>
              </a:rPr>
              <a:t> the </a:t>
            </a:r>
            <a:r>
              <a:rPr lang="da-DK" sz="1200" kern="1200" dirty="0" err="1" smtClean="0">
                <a:solidFill>
                  <a:schemeClr val="tx1"/>
                </a:solidFill>
                <a:effectLst/>
                <a:latin typeface="+mn-lt"/>
                <a:ea typeface="+mn-ea"/>
                <a:cs typeface="+mn-cs"/>
              </a:rPr>
              <a:t>cardioprotective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effect</a:t>
            </a:r>
            <a:r>
              <a:rPr lang="da-DK" sz="1200" kern="1200" dirty="0" smtClean="0">
                <a:solidFill>
                  <a:schemeClr val="tx1"/>
                </a:solidFill>
                <a:effectLst/>
                <a:latin typeface="+mn-lt"/>
                <a:ea typeface="+mn-ea"/>
                <a:cs typeface="+mn-cs"/>
              </a:rPr>
              <a:t> by </a:t>
            </a:r>
            <a:r>
              <a:rPr lang="da-DK" sz="1200" kern="1200" dirty="0" err="1" smtClean="0">
                <a:solidFill>
                  <a:schemeClr val="tx1"/>
                </a:solidFill>
                <a:effectLst/>
                <a:latin typeface="+mn-lt"/>
                <a:ea typeface="+mn-ea"/>
                <a:cs typeface="+mn-cs"/>
              </a:rPr>
              <a:t>both</a:t>
            </a:r>
            <a:r>
              <a:rPr lang="da-DK" sz="1200" kern="1200" dirty="0" smtClean="0">
                <a:solidFill>
                  <a:schemeClr val="tx1"/>
                </a:solidFill>
                <a:effectLst/>
                <a:latin typeface="+mn-lt"/>
                <a:ea typeface="+mn-ea"/>
                <a:cs typeface="+mn-cs"/>
              </a:rPr>
              <a:t> RIC and </a:t>
            </a:r>
            <a:r>
              <a:rPr lang="da-DK" sz="1200" kern="1200" dirty="0" err="1" smtClean="0">
                <a:solidFill>
                  <a:schemeClr val="tx1"/>
                </a:solidFill>
                <a:effectLst/>
                <a:latin typeface="+mn-lt"/>
                <a:ea typeface="+mn-ea"/>
                <a:cs typeface="+mn-cs"/>
              </a:rPr>
              <a:t>exercise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can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be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attenuated</a:t>
            </a:r>
            <a:r>
              <a:rPr lang="da-DK" sz="1200" kern="1200" dirty="0" smtClean="0">
                <a:solidFill>
                  <a:schemeClr val="tx1"/>
                </a:solidFill>
                <a:effectLst/>
                <a:latin typeface="+mn-lt"/>
                <a:ea typeface="+mn-ea"/>
                <a:cs typeface="+mn-cs"/>
              </a:rPr>
              <a:t> by </a:t>
            </a:r>
            <a:r>
              <a:rPr lang="da-DK" sz="1200" kern="1200" dirty="0" err="1" smtClean="0">
                <a:solidFill>
                  <a:schemeClr val="tx1"/>
                </a:solidFill>
                <a:effectLst/>
                <a:latin typeface="+mn-lt"/>
                <a:ea typeface="+mn-ea"/>
                <a:cs typeface="+mn-cs"/>
              </a:rPr>
              <a:t>naloxone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suggesting</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that</a:t>
            </a:r>
            <a:r>
              <a:rPr lang="da-DK" sz="1200" kern="1200" dirty="0" smtClean="0">
                <a:solidFill>
                  <a:schemeClr val="tx1"/>
                </a:solidFill>
                <a:effectLst/>
                <a:latin typeface="+mn-lt"/>
                <a:ea typeface="+mn-ea"/>
                <a:cs typeface="+mn-cs"/>
              </a:rPr>
              <a:t> the </a:t>
            </a:r>
            <a:r>
              <a:rPr lang="da-DK" sz="1200" kern="1200" dirty="0" err="1" smtClean="0">
                <a:solidFill>
                  <a:schemeClr val="tx1"/>
                </a:solidFill>
                <a:effectLst/>
                <a:latin typeface="+mn-lt"/>
                <a:ea typeface="+mn-ea"/>
                <a:cs typeface="+mn-cs"/>
              </a:rPr>
              <a:t>substances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may</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involve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opioids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However</a:t>
            </a:r>
            <a:r>
              <a:rPr lang="da-DK" sz="1200" kern="1200" dirty="0" smtClean="0">
                <a:solidFill>
                  <a:schemeClr val="tx1"/>
                </a:solidFill>
                <a:effectLst/>
                <a:latin typeface="+mn-lt"/>
                <a:ea typeface="+mn-ea"/>
                <a:cs typeface="+mn-cs"/>
              </a:rPr>
              <a:t>, as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can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also</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see</a:t>
            </a:r>
            <a:r>
              <a:rPr lang="da-DK" sz="1200" kern="1200" dirty="0" smtClean="0">
                <a:solidFill>
                  <a:schemeClr val="tx1"/>
                </a:solidFill>
                <a:effectLst/>
                <a:latin typeface="+mn-lt"/>
                <a:ea typeface="+mn-ea"/>
                <a:cs typeface="+mn-cs"/>
              </a:rPr>
              <a:t> on the slide the </a:t>
            </a:r>
            <a:r>
              <a:rPr lang="da-DK" sz="1200" kern="1200" dirty="0" err="1" smtClean="0">
                <a:solidFill>
                  <a:schemeClr val="tx1"/>
                </a:solidFill>
                <a:effectLst/>
                <a:latin typeface="+mn-lt"/>
                <a:ea typeface="+mn-ea"/>
                <a:cs typeface="+mn-cs"/>
              </a:rPr>
              <a:t>attenuation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was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quite</a:t>
            </a:r>
            <a:r>
              <a:rPr lang="da-DK" sz="1200" kern="1200" dirty="0" smtClean="0">
                <a:solidFill>
                  <a:schemeClr val="tx1"/>
                </a:solidFill>
                <a:effectLst/>
                <a:latin typeface="+mn-lt"/>
                <a:ea typeface="+mn-ea"/>
                <a:cs typeface="+mn-cs"/>
              </a:rPr>
              <a:t> variable. This is a </a:t>
            </a:r>
            <a:r>
              <a:rPr lang="da-DK" sz="1200" kern="1200" dirty="0" err="1" smtClean="0">
                <a:solidFill>
                  <a:schemeClr val="tx1"/>
                </a:solidFill>
                <a:effectLst/>
                <a:latin typeface="+mn-lt"/>
                <a:ea typeface="+mn-ea"/>
                <a:cs typeface="+mn-cs"/>
              </a:rPr>
              <a:t>rather</a:t>
            </a:r>
            <a:r>
              <a:rPr lang="da-DK" sz="1200" kern="1200" dirty="0" smtClean="0">
                <a:solidFill>
                  <a:schemeClr val="tx1"/>
                </a:solidFill>
                <a:effectLst/>
                <a:latin typeface="+mn-lt"/>
                <a:ea typeface="+mn-ea"/>
                <a:cs typeface="+mn-cs"/>
              </a:rPr>
              <a:t> general </a:t>
            </a:r>
            <a:r>
              <a:rPr lang="da-DK" sz="1200" kern="1200" dirty="0" err="1" smtClean="0">
                <a:solidFill>
                  <a:schemeClr val="tx1"/>
                </a:solidFill>
                <a:effectLst/>
                <a:latin typeface="+mn-lt"/>
                <a:ea typeface="+mn-ea"/>
                <a:cs typeface="+mn-cs"/>
              </a:rPr>
              <a:t>experience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when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study</a:t>
            </a:r>
            <a:r>
              <a:rPr lang="da-DK" sz="1200" kern="1200" dirty="0" smtClean="0">
                <a:solidFill>
                  <a:schemeClr val="tx1"/>
                </a:solidFill>
                <a:effectLst/>
                <a:latin typeface="+mn-lt"/>
                <a:ea typeface="+mn-ea"/>
                <a:cs typeface="+mn-cs"/>
              </a:rPr>
              <a:t> a single component of the signal and it </a:t>
            </a:r>
            <a:r>
              <a:rPr lang="da-DK" sz="1200" kern="1200" dirty="0" err="1" smtClean="0">
                <a:solidFill>
                  <a:schemeClr val="tx1"/>
                </a:solidFill>
                <a:effectLst/>
                <a:latin typeface="+mn-lt"/>
                <a:ea typeface="+mn-ea"/>
                <a:cs typeface="+mn-cs"/>
              </a:rPr>
              <a:t>may</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reflect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that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mediators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are</a:t>
            </a:r>
            <a:r>
              <a:rPr lang="da-DK" sz="1200" kern="1200" dirty="0" smtClean="0">
                <a:solidFill>
                  <a:schemeClr val="tx1"/>
                </a:solidFill>
                <a:effectLst/>
                <a:latin typeface="+mn-lt"/>
                <a:ea typeface="+mn-ea"/>
                <a:cs typeface="+mn-cs"/>
              </a:rPr>
              <a:t> multiple.</a:t>
            </a:r>
            <a:endParaRPr lang="da-DK" sz="1200" kern="1200" dirty="0">
              <a:solidFill>
                <a:schemeClr val="tx1"/>
              </a:solidFill>
              <a:effectLst/>
              <a:latin typeface="+mn-lt"/>
              <a:ea typeface="+mn-ea"/>
              <a:cs typeface="+mn-cs"/>
            </a:endParaRPr>
          </a:p>
        </p:txBody>
      </p:sp>
      <p:sp>
        <p:nvSpPr>
          <p:cNvPr id="4" name="Pladsholder til diasnummer 3"/>
          <p:cNvSpPr>
            <a:spLocks noGrp="1"/>
          </p:cNvSpPr>
          <p:nvPr>
            <p:ph type="sldNum" sz="quarter" idx="10"/>
          </p:nvPr>
        </p:nvSpPr>
        <p:spPr/>
        <p:txBody>
          <a:bodyPr/>
          <a:lstStyle/>
          <a:p>
            <a:fld id="{BF5874BE-0633-614B-832B-89DDAE1E5062}" type="slidenum">
              <a:rPr lang="da-DK" smtClean="0"/>
              <a:pPr/>
              <a:t>18</a:t>
            </a:fld>
            <a:endParaRPr lang="da-DK"/>
          </a:p>
        </p:txBody>
      </p:sp>
    </p:spTree>
    <p:extLst>
      <p:ext uri="{BB962C8B-B14F-4D97-AF65-F5344CB8AC3E}">
        <p14:creationId xmlns:p14="http://schemas.microsoft.com/office/powerpoint/2010/main" val="2747714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err="1" smtClean="0">
                <a:solidFill>
                  <a:schemeClr val="tx1"/>
                </a:solidFill>
                <a:effectLst/>
                <a:latin typeface="+mn-lt"/>
                <a:ea typeface="+mn-ea"/>
                <a:cs typeface="+mn-cs"/>
              </a:rPr>
              <a:t>These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obervations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stimulated</a:t>
            </a:r>
            <a:r>
              <a:rPr lang="da-DK" sz="1200" kern="1200" dirty="0" smtClean="0">
                <a:solidFill>
                  <a:schemeClr val="tx1"/>
                </a:solidFill>
                <a:effectLst/>
                <a:latin typeface="+mn-lt"/>
                <a:ea typeface="+mn-ea"/>
                <a:cs typeface="+mn-cs"/>
              </a:rPr>
              <a:t> to </a:t>
            </a:r>
            <a:r>
              <a:rPr lang="da-DK" sz="1200" kern="1200" dirty="0" err="1" smtClean="0">
                <a:solidFill>
                  <a:schemeClr val="tx1"/>
                </a:solidFill>
                <a:effectLst/>
                <a:latin typeface="+mn-lt"/>
                <a:ea typeface="+mn-ea"/>
                <a:cs typeface="+mn-cs"/>
              </a:rPr>
              <a:t>study</a:t>
            </a:r>
            <a:r>
              <a:rPr lang="da-DK" sz="1200" kern="1200" dirty="0" smtClean="0">
                <a:solidFill>
                  <a:schemeClr val="tx1"/>
                </a:solidFill>
                <a:effectLst/>
                <a:latin typeface="+mn-lt"/>
                <a:ea typeface="+mn-ea"/>
                <a:cs typeface="+mn-cs"/>
              </a:rPr>
              <a:t> the </a:t>
            </a:r>
            <a:r>
              <a:rPr lang="da-DK" sz="1200" kern="1200" dirty="0" err="1" smtClean="0">
                <a:solidFill>
                  <a:schemeClr val="tx1"/>
                </a:solidFill>
                <a:effectLst/>
                <a:latin typeface="+mn-lt"/>
                <a:ea typeface="+mn-ea"/>
                <a:cs typeface="+mn-cs"/>
              </a:rPr>
              <a:t>role</a:t>
            </a:r>
            <a:r>
              <a:rPr lang="da-DK" sz="1200" kern="1200" dirty="0" smtClean="0">
                <a:solidFill>
                  <a:schemeClr val="tx1"/>
                </a:solidFill>
                <a:effectLst/>
                <a:latin typeface="+mn-lt"/>
                <a:ea typeface="+mn-ea"/>
                <a:cs typeface="+mn-cs"/>
              </a:rPr>
              <a:t> of </a:t>
            </a:r>
            <a:r>
              <a:rPr lang="da-DK" sz="1200" kern="1200" dirty="0" err="1" smtClean="0">
                <a:solidFill>
                  <a:schemeClr val="tx1"/>
                </a:solidFill>
                <a:effectLst/>
                <a:latin typeface="+mn-lt"/>
                <a:ea typeface="+mn-ea"/>
                <a:cs typeface="+mn-cs"/>
              </a:rPr>
              <a:t>exosomes</a:t>
            </a:r>
            <a:r>
              <a:rPr lang="da-DK" sz="1200" kern="1200" dirty="0" smtClean="0">
                <a:solidFill>
                  <a:schemeClr val="tx1"/>
                </a:solidFill>
                <a:effectLst/>
                <a:latin typeface="+mn-lt"/>
                <a:ea typeface="+mn-ea"/>
                <a:cs typeface="+mn-cs"/>
              </a:rPr>
              <a:t> and </a:t>
            </a:r>
            <a:r>
              <a:rPr lang="da-DK" sz="1200" kern="1200" dirty="0" err="1" smtClean="0">
                <a:solidFill>
                  <a:schemeClr val="tx1"/>
                </a:solidFill>
                <a:effectLst/>
                <a:latin typeface="+mn-lt"/>
                <a:ea typeface="+mn-ea"/>
                <a:cs typeface="+mn-cs"/>
              </a:rPr>
              <a:t>microvesicles</a:t>
            </a:r>
            <a:r>
              <a:rPr lang="da-DK" sz="1200" kern="1200" dirty="0" smtClean="0">
                <a:solidFill>
                  <a:schemeClr val="tx1"/>
                </a:solidFill>
                <a:effectLst/>
                <a:latin typeface="+mn-lt"/>
                <a:ea typeface="+mn-ea"/>
                <a:cs typeface="+mn-cs"/>
              </a:rPr>
              <a:t> for mediating </a:t>
            </a:r>
            <a:r>
              <a:rPr lang="da-DK" sz="1200" kern="1200" dirty="0" err="1" smtClean="0">
                <a:solidFill>
                  <a:schemeClr val="tx1"/>
                </a:solidFill>
                <a:effectLst/>
                <a:latin typeface="+mn-lt"/>
                <a:ea typeface="+mn-ea"/>
                <a:cs typeface="+mn-cs"/>
              </a:rPr>
              <a:t>remote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ischemic</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conditioning</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Exosomes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microvesicles</a:t>
            </a:r>
            <a:r>
              <a:rPr lang="da-DK" sz="1200" kern="1200" dirty="0" smtClean="0">
                <a:solidFill>
                  <a:schemeClr val="tx1"/>
                </a:solidFill>
                <a:effectLst/>
                <a:latin typeface="+mn-lt"/>
                <a:ea typeface="+mn-ea"/>
                <a:cs typeface="+mn-cs"/>
              </a:rPr>
              <a:t> and </a:t>
            </a:r>
            <a:r>
              <a:rPr lang="da-DK" sz="1200" kern="1200" dirty="0" err="1" smtClean="0">
                <a:solidFill>
                  <a:schemeClr val="tx1"/>
                </a:solidFill>
                <a:effectLst/>
                <a:latin typeface="+mn-lt"/>
                <a:ea typeface="+mn-ea"/>
                <a:cs typeface="+mn-cs"/>
              </a:rPr>
              <a:t>apoptotic</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bodies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are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membrane-bound</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structures</a:t>
            </a:r>
            <a:r>
              <a:rPr lang="da-DK" sz="1200" kern="1200" dirty="0" smtClean="0">
                <a:solidFill>
                  <a:schemeClr val="tx1"/>
                </a:solidFill>
                <a:effectLst/>
                <a:latin typeface="+mn-lt"/>
                <a:ea typeface="+mn-ea"/>
                <a:cs typeface="+mn-cs"/>
              </a:rPr>
              <a:t> of </a:t>
            </a:r>
            <a:r>
              <a:rPr lang="da-DK" sz="1200" kern="1200" dirty="0" err="1" smtClean="0">
                <a:solidFill>
                  <a:schemeClr val="tx1"/>
                </a:solidFill>
                <a:effectLst/>
                <a:latin typeface="+mn-lt"/>
                <a:ea typeface="+mn-ea"/>
                <a:cs typeface="+mn-cs"/>
              </a:rPr>
              <a:t>different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size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that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are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secreted</a:t>
            </a:r>
            <a:r>
              <a:rPr lang="da-DK" sz="1200" kern="1200" dirty="0" smtClean="0">
                <a:solidFill>
                  <a:schemeClr val="tx1"/>
                </a:solidFill>
                <a:effectLst/>
                <a:latin typeface="+mn-lt"/>
                <a:ea typeface="+mn-ea"/>
                <a:cs typeface="+mn-cs"/>
              </a:rPr>
              <a:t> by a </a:t>
            </a:r>
            <a:r>
              <a:rPr lang="da-DK" sz="1200" kern="1200" dirty="0" err="1" smtClean="0">
                <a:solidFill>
                  <a:schemeClr val="tx1"/>
                </a:solidFill>
                <a:effectLst/>
                <a:latin typeface="+mn-lt"/>
                <a:ea typeface="+mn-ea"/>
                <a:cs typeface="+mn-cs"/>
              </a:rPr>
              <a:t>wide</a:t>
            </a:r>
            <a:r>
              <a:rPr lang="da-DK" sz="1200" kern="1200" dirty="0" smtClean="0">
                <a:solidFill>
                  <a:schemeClr val="tx1"/>
                </a:solidFill>
                <a:effectLst/>
                <a:latin typeface="+mn-lt"/>
                <a:ea typeface="+mn-ea"/>
                <a:cs typeface="+mn-cs"/>
              </a:rPr>
              <a:t> range of </a:t>
            </a:r>
            <a:r>
              <a:rPr lang="da-DK" sz="1200" kern="1200" dirty="0" err="1" smtClean="0">
                <a:solidFill>
                  <a:schemeClr val="tx1"/>
                </a:solidFill>
                <a:effectLst/>
                <a:latin typeface="+mn-lt"/>
                <a:ea typeface="+mn-ea"/>
                <a:cs typeface="+mn-cs"/>
              </a:rPr>
              <a:t>mammalian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cell</a:t>
            </a:r>
            <a:r>
              <a:rPr lang="da-DK" sz="1200" kern="1200" dirty="0" smtClean="0">
                <a:solidFill>
                  <a:schemeClr val="tx1"/>
                </a:solidFill>
                <a:effectLst/>
                <a:latin typeface="+mn-lt"/>
                <a:ea typeface="+mn-ea"/>
                <a:cs typeface="+mn-cs"/>
              </a:rPr>
              <a:t> types via </a:t>
            </a:r>
            <a:r>
              <a:rPr lang="da-DK" sz="1200" kern="1200" dirty="0" err="1" smtClean="0">
                <a:solidFill>
                  <a:schemeClr val="tx1"/>
                </a:solidFill>
                <a:effectLst/>
                <a:latin typeface="+mn-lt"/>
                <a:ea typeface="+mn-ea"/>
                <a:cs typeface="+mn-cs"/>
              </a:rPr>
              <a:t>distinct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mechanisms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Microvsicles</a:t>
            </a:r>
            <a:r>
              <a:rPr lang="da-DK" sz="1200" kern="1200" dirty="0" smtClean="0">
                <a:solidFill>
                  <a:schemeClr val="tx1"/>
                </a:solidFill>
                <a:effectLst/>
                <a:latin typeface="+mn-lt"/>
                <a:ea typeface="+mn-ea"/>
                <a:cs typeface="+mn-cs"/>
              </a:rPr>
              <a:t> bud, </a:t>
            </a:r>
            <a:r>
              <a:rPr lang="da-DK" sz="1200" kern="1200" dirty="0" err="1" smtClean="0">
                <a:solidFill>
                  <a:schemeClr val="tx1"/>
                </a:solidFill>
                <a:effectLst/>
                <a:latin typeface="+mn-lt"/>
                <a:ea typeface="+mn-ea"/>
                <a:cs typeface="+mn-cs"/>
              </a:rPr>
              <a:t>exosomes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are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released</a:t>
            </a:r>
            <a:r>
              <a:rPr lang="da-DK" sz="1200" kern="1200" dirty="0" smtClean="0">
                <a:solidFill>
                  <a:schemeClr val="tx1"/>
                </a:solidFill>
                <a:effectLst/>
                <a:latin typeface="+mn-lt"/>
                <a:ea typeface="+mn-ea"/>
                <a:cs typeface="+mn-cs"/>
              </a:rPr>
              <a:t> by </a:t>
            </a:r>
            <a:r>
              <a:rPr lang="da-DK" sz="1200" kern="1200" dirty="0" err="1" smtClean="0">
                <a:solidFill>
                  <a:schemeClr val="tx1"/>
                </a:solidFill>
                <a:effectLst/>
                <a:latin typeface="+mn-lt"/>
                <a:ea typeface="+mn-ea"/>
                <a:cs typeface="+mn-cs"/>
              </a:rPr>
              <a:t>exoxytosis</a:t>
            </a:r>
            <a:r>
              <a:rPr lang="da-DK" sz="1200" kern="1200" dirty="0" smtClean="0">
                <a:solidFill>
                  <a:schemeClr val="tx1"/>
                </a:solidFill>
                <a:effectLst/>
                <a:latin typeface="+mn-lt"/>
                <a:ea typeface="+mn-ea"/>
                <a:cs typeface="+mn-cs"/>
              </a:rPr>
              <a:t> and </a:t>
            </a:r>
            <a:r>
              <a:rPr lang="da-DK" sz="1200" kern="1200" dirty="0" err="1" smtClean="0">
                <a:solidFill>
                  <a:schemeClr val="tx1"/>
                </a:solidFill>
                <a:effectLst/>
                <a:latin typeface="+mn-lt"/>
                <a:ea typeface="+mn-ea"/>
                <a:cs typeface="+mn-cs"/>
              </a:rPr>
              <a:t>apoptotic</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bodies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bleb</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Their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content</a:t>
            </a:r>
            <a:r>
              <a:rPr lang="da-DK" sz="1200" kern="1200" dirty="0" smtClean="0">
                <a:solidFill>
                  <a:schemeClr val="tx1"/>
                </a:solidFill>
                <a:effectLst/>
                <a:latin typeface="+mn-lt"/>
                <a:ea typeface="+mn-ea"/>
                <a:cs typeface="+mn-cs"/>
              </a:rPr>
              <a:t> of multiple </a:t>
            </a:r>
            <a:r>
              <a:rPr lang="da-DK" sz="1200" kern="1200" dirty="0" err="1" smtClean="0">
                <a:solidFill>
                  <a:schemeClr val="tx1"/>
                </a:solidFill>
                <a:effectLst/>
                <a:latin typeface="+mn-lt"/>
                <a:ea typeface="+mn-ea"/>
                <a:cs typeface="+mn-cs"/>
              </a:rPr>
              <a:t>compounds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including</a:t>
            </a:r>
            <a:r>
              <a:rPr lang="da-DK" sz="1200" kern="1200" dirty="0" smtClean="0">
                <a:solidFill>
                  <a:schemeClr val="tx1"/>
                </a:solidFill>
                <a:effectLst/>
                <a:latin typeface="+mn-lt"/>
                <a:ea typeface="+mn-ea"/>
                <a:cs typeface="+mn-cs"/>
              </a:rPr>
              <a:t>  proteins, </a:t>
            </a:r>
            <a:r>
              <a:rPr lang="da-DK" sz="1200" kern="1200" dirty="0" err="1" smtClean="0">
                <a:solidFill>
                  <a:schemeClr val="tx1"/>
                </a:solidFill>
                <a:effectLst/>
                <a:latin typeface="+mn-lt"/>
                <a:ea typeface="+mn-ea"/>
                <a:cs typeface="+mn-cs"/>
              </a:rPr>
              <a:t>microRNAs</a:t>
            </a:r>
            <a:r>
              <a:rPr lang="da-DK" sz="1200" kern="1200" dirty="0" smtClean="0">
                <a:solidFill>
                  <a:schemeClr val="tx1"/>
                </a:solidFill>
                <a:effectLst/>
                <a:latin typeface="+mn-lt"/>
                <a:ea typeface="+mn-ea"/>
                <a:cs typeface="+mn-cs"/>
              </a:rPr>
              <a:t> and </a:t>
            </a:r>
            <a:r>
              <a:rPr lang="da-DK" sz="1200" kern="1200" dirty="0" err="1" smtClean="0">
                <a:solidFill>
                  <a:schemeClr val="tx1"/>
                </a:solidFill>
                <a:effectLst/>
                <a:latin typeface="+mn-lt"/>
                <a:ea typeface="+mn-ea"/>
                <a:cs typeface="+mn-cs"/>
              </a:rPr>
              <a:t>even</a:t>
            </a:r>
            <a:r>
              <a:rPr lang="da-DK" sz="1200" kern="1200" dirty="0" smtClean="0">
                <a:solidFill>
                  <a:schemeClr val="tx1"/>
                </a:solidFill>
                <a:effectLst/>
                <a:latin typeface="+mn-lt"/>
                <a:ea typeface="+mn-ea"/>
                <a:cs typeface="+mn-cs"/>
              </a:rPr>
              <a:t> DNA, renders </a:t>
            </a:r>
            <a:r>
              <a:rPr lang="da-DK" sz="1200" kern="1200" dirty="0" err="1" smtClean="0">
                <a:solidFill>
                  <a:schemeClr val="tx1"/>
                </a:solidFill>
                <a:effectLst/>
                <a:latin typeface="+mn-lt"/>
                <a:ea typeface="+mn-ea"/>
                <a:cs typeface="+mn-cs"/>
              </a:rPr>
              <a:t>such</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vesicles</a:t>
            </a:r>
            <a:r>
              <a:rPr lang="da-DK" sz="1200" kern="1200" dirty="0" smtClean="0">
                <a:solidFill>
                  <a:schemeClr val="tx1"/>
                </a:solidFill>
                <a:effectLst/>
                <a:latin typeface="+mn-lt"/>
                <a:ea typeface="+mn-ea"/>
                <a:cs typeface="+mn-cs"/>
              </a:rPr>
              <a:t> ideal </a:t>
            </a:r>
            <a:r>
              <a:rPr lang="da-DK" sz="1200" kern="1200" dirty="0" err="1" smtClean="0">
                <a:solidFill>
                  <a:schemeClr val="tx1"/>
                </a:solidFill>
                <a:effectLst/>
                <a:latin typeface="+mn-lt"/>
                <a:ea typeface="+mn-ea"/>
                <a:cs typeface="+mn-cs"/>
              </a:rPr>
              <a:t>conveyors</a:t>
            </a:r>
            <a:r>
              <a:rPr lang="da-DK" sz="1200" kern="1200" dirty="0" smtClean="0">
                <a:solidFill>
                  <a:schemeClr val="tx1"/>
                </a:solidFill>
                <a:effectLst/>
                <a:latin typeface="+mn-lt"/>
                <a:ea typeface="+mn-ea"/>
                <a:cs typeface="+mn-cs"/>
              </a:rPr>
              <a:t> of inter-organ </a:t>
            </a:r>
            <a:r>
              <a:rPr lang="da-DK" sz="1200" kern="1200" dirty="0" err="1" smtClean="0">
                <a:solidFill>
                  <a:schemeClr val="tx1"/>
                </a:solidFill>
                <a:effectLst/>
                <a:latin typeface="+mn-lt"/>
                <a:ea typeface="+mn-ea"/>
                <a:cs typeface="+mn-cs"/>
              </a:rPr>
              <a:t>communication</a:t>
            </a:r>
            <a:r>
              <a:rPr lang="da-DK" sz="1200" kern="1200" dirty="0" smtClean="0">
                <a:solidFill>
                  <a:schemeClr val="tx1"/>
                </a:solidFill>
                <a:effectLst/>
                <a:latin typeface="+mn-lt"/>
                <a:ea typeface="+mn-ea"/>
                <a:cs typeface="+mn-cs"/>
              </a:rPr>
              <a:t>.</a:t>
            </a:r>
            <a:endParaRPr lang="da-DK" sz="1200" kern="1200" dirty="0">
              <a:solidFill>
                <a:schemeClr val="tx1"/>
              </a:solidFill>
              <a:effectLst/>
              <a:latin typeface="+mn-lt"/>
              <a:ea typeface="+mn-ea"/>
              <a:cs typeface="+mn-cs"/>
            </a:endParaRPr>
          </a:p>
        </p:txBody>
      </p:sp>
      <p:sp>
        <p:nvSpPr>
          <p:cNvPr id="4" name="Pladsholder til diasnummer 3"/>
          <p:cNvSpPr>
            <a:spLocks noGrp="1"/>
          </p:cNvSpPr>
          <p:nvPr>
            <p:ph type="sldNum" sz="quarter" idx="10"/>
          </p:nvPr>
        </p:nvSpPr>
        <p:spPr/>
        <p:txBody>
          <a:bodyPr/>
          <a:lstStyle/>
          <a:p>
            <a:fld id="{BF5874BE-0633-614B-832B-89DDAE1E5062}" type="slidenum">
              <a:rPr lang="da-DK" smtClean="0"/>
              <a:pPr/>
              <a:t>19</a:t>
            </a:fld>
            <a:endParaRPr lang="da-DK"/>
          </a:p>
        </p:txBody>
      </p:sp>
    </p:spTree>
    <p:extLst>
      <p:ext uri="{BB962C8B-B14F-4D97-AF65-F5344CB8AC3E}">
        <p14:creationId xmlns:p14="http://schemas.microsoft.com/office/powerpoint/2010/main" val="2286620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err="1" smtClean="0">
                <a:solidFill>
                  <a:schemeClr val="tx1"/>
                </a:solidFill>
                <a:effectLst/>
                <a:latin typeface="+mn-lt"/>
                <a:ea typeface="+mn-ea"/>
                <a:cs typeface="+mn-cs"/>
              </a:rPr>
              <a:t>Vicencio</a:t>
            </a:r>
            <a:r>
              <a:rPr lang="da-DK" sz="1200" kern="1200" dirty="0" smtClean="0">
                <a:solidFill>
                  <a:schemeClr val="tx1"/>
                </a:solidFill>
                <a:effectLst/>
                <a:latin typeface="+mn-lt"/>
                <a:ea typeface="+mn-ea"/>
                <a:cs typeface="+mn-cs"/>
              </a:rPr>
              <a:t> and </a:t>
            </a:r>
            <a:r>
              <a:rPr lang="da-DK" sz="1200" kern="1200" dirty="0" err="1" smtClean="0">
                <a:solidFill>
                  <a:schemeClr val="tx1"/>
                </a:solidFill>
                <a:effectLst/>
                <a:latin typeface="+mn-lt"/>
                <a:ea typeface="+mn-ea"/>
                <a:cs typeface="+mn-cs"/>
              </a:rPr>
              <a:t>coworkers</a:t>
            </a:r>
            <a:r>
              <a:rPr lang="da-DK" sz="1200" kern="1200" dirty="0" smtClean="0">
                <a:solidFill>
                  <a:schemeClr val="tx1"/>
                </a:solidFill>
                <a:effectLst/>
                <a:latin typeface="+mn-lt"/>
                <a:ea typeface="+mn-ea"/>
                <a:cs typeface="+mn-cs"/>
              </a:rPr>
              <a:t> from </a:t>
            </a:r>
            <a:r>
              <a:rPr lang="da-DK" sz="1200" kern="1200" dirty="0" err="1" smtClean="0">
                <a:solidFill>
                  <a:schemeClr val="tx1"/>
                </a:solidFill>
                <a:effectLst/>
                <a:latin typeface="+mn-lt"/>
                <a:ea typeface="+mn-ea"/>
                <a:cs typeface="+mn-cs"/>
              </a:rPr>
              <a:t>Yellon’s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group</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extended</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these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findings</a:t>
            </a:r>
            <a:r>
              <a:rPr lang="da-DK" sz="1200" kern="1200" dirty="0" smtClean="0">
                <a:solidFill>
                  <a:schemeClr val="tx1"/>
                </a:solidFill>
                <a:effectLst/>
                <a:latin typeface="+mn-lt"/>
                <a:ea typeface="+mn-ea"/>
                <a:cs typeface="+mn-cs"/>
              </a:rPr>
              <a:t> to </a:t>
            </a:r>
            <a:r>
              <a:rPr lang="da-DK" sz="1200" kern="1200" dirty="0" err="1" smtClean="0">
                <a:solidFill>
                  <a:schemeClr val="tx1"/>
                </a:solidFill>
                <a:effectLst/>
                <a:latin typeface="+mn-lt"/>
                <a:ea typeface="+mn-ea"/>
                <a:cs typeface="+mn-cs"/>
              </a:rPr>
              <a:t>demonstrate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that</a:t>
            </a:r>
            <a:r>
              <a:rPr lang="da-DK" sz="1200" kern="1200" dirty="0" smtClean="0">
                <a:solidFill>
                  <a:schemeClr val="tx1"/>
                </a:solidFill>
                <a:effectLst/>
                <a:latin typeface="+mn-lt"/>
                <a:ea typeface="+mn-ea"/>
                <a:cs typeface="+mn-cs"/>
              </a:rPr>
              <a:t> RIC </a:t>
            </a:r>
            <a:r>
              <a:rPr lang="da-DK" sz="1200" kern="1200" dirty="0" err="1" smtClean="0">
                <a:solidFill>
                  <a:schemeClr val="tx1"/>
                </a:solidFill>
                <a:effectLst/>
                <a:latin typeface="+mn-lt"/>
                <a:ea typeface="+mn-ea"/>
                <a:cs typeface="+mn-cs"/>
              </a:rPr>
              <a:t>apparently</a:t>
            </a:r>
            <a:r>
              <a:rPr lang="da-DK" sz="1200" kern="1200" dirty="0" smtClean="0">
                <a:solidFill>
                  <a:schemeClr val="tx1"/>
                </a:solidFill>
                <a:effectLst/>
                <a:latin typeface="+mn-lt"/>
                <a:ea typeface="+mn-ea"/>
                <a:cs typeface="+mn-cs"/>
              </a:rPr>
              <a:t> did not </a:t>
            </a:r>
            <a:r>
              <a:rPr lang="da-DK" sz="1200" kern="1200" dirty="0" err="1" smtClean="0">
                <a:solidFill>
                  <a:schemeClr val="tx1"/>
                </a:solidFill>
                <a:effectLst/>
                <a:latin typeface="+mn-lt"/>
                <a:ea typeface="+mn-ea"/>
                <a:cs typeface="+mn-cs"/>
              </a:rPr>
              <a:t>change</a:t>
            </a:r>
            <a:r>
              <a:rPr lang="da-DK" sz="1200" kern="1200" dirty="0" smtClean="0">
                <a:solidFill>
                  <a:schemeClr val="tx1"/>
                </a:solidFill>
                <a:effectLst/>
                <a:latin typeface="+mn-lt"/>
                <a:ea typeface="+mn-ea"/>
                <a:cs typeface="+mn-cs"/>
              </a:rPr>
              <a:t> the </a:t>
            </a:r>
            <a:r>
              <a:rPr lang="da-DK" sz="1200" kern="1200" dirty="0" err="1" smtClean="0">
                <a:solidFill>
                  <a:schemeClr val="tx1"/>
                </a:solidFill>
                <a:effectLst/>
                <a:latin typeface="+mn-lt"/>
                <a:ea typeface="+mn-ea"/>
                <a:cs typeface="+mn-cs"/>
              </a:rPr>
              <a:t>composition</a:t>
            </a:r>
            <a:r>
              <a:rPr lang="da-DK" sz="1200" kern="1200" dirty="0" smtClean="0">
                <a:solidFill>
                  <a:schemeClr val="tx1"/>
                </a:solidFill>
                <a:effectLst/>
                <a:latin typeface="+mn-lt"/>
                <a:ea typeface="+mn-ea"/>
                <a:cs typeface="+mn-cs"/>
              </a:rPr>
              <a:t> of the </a:t>
            </a:r>
            <a:r>
              <a:rPr lang="da-DK" sz="1200" kern="1200" dirty="0" err="1" smtClean="0">
                <a:solidFill>
                  <a:schemeClr val="tx1"/>
                </a:solidFill>
                <a:effectLst/>
                <a:latin typeface="+mn-lt"/>
                <a:ea typeface="+mn-ea"/>
                <a:cs typeface="+mn-cs"/>
              </a:rPr>
              <a:t>exosomes</a:t>
            </a:r>
            <a:r>
              <a:rPr lang="da-DK" sz="1200" kern="1200" dirty="0" smtClean="0">
                <a:solidFill>
                  <a:schemeClr val="tx1"/>
                </a:solidFill>
                <a:effectLst/>
                <a:latin typeface="+mn-lt"/>
                <a:ea typeface="+mn-ea"/>
                <a:cs typeface="+mn-cs"/>
              </a:rPr>
              <a:t>, so </a:t>
            </a:r>
            <a:r>
              <a:rPr lang="da-DK" sz="1200" kern="1200" dirty="0" err="1" smtClean="0">
                <a:solidFill>
                  <a:schemeClr val="tx1"/>
                </a:solidFill>
                <a:effectLst/>
                <a:latin typeface="+mn-lt"/>
                <a:ea typeface="+mn-ea"/>
                <a:cs typeface="+mn-cs"/>
              </a:rPr>
              <a:t>that</a:t>
            </a:r>
            <a:r>
              <a:rPr lang="da-DK" sz="1200" kern="1200" dirty="0" smtClean="0">
                <a:solidFill>
                  <a:schemeClr val="tx1"/>
                </a:solidFill>
                <a:effectLst/>
                <a:latin typeface="+mn-lt"/>
                <a:ea typeface="+mn-ea"/>
                <a:cs typeface="+mn-cs"/>
              </a:rPr>
              <a:t> it is not </a:t>
            </a:r>
            <a:r>
              <a:rPr lang="da-DK" sz="1200" kern="1200" dirty="0" err="1" smtClean="0">
                <a:solidFill>
                  <a:schemeClr val="tx1"/>
                </a:solidFill>
                <a:effectLst/>
                <a:latin typeface="+mn-lt"/>
                <a:ea typeface="+mn-ea"/>
                <a:cs typeface="+mn-cs"/>
              </a:rPr>
              <a:t>content</a:t>
            </a:r>
            <a:r>
              <a:rPr lang="da-DK" sz="1200" kern="1200" dirty="0" smtClean="0">
                <a:solidFill>
                  <a:schemeClr val="tx1"/>
                </a:solidFill>
                <a:effectLst/>
                <a:latin typeface="+mn-lt"/>
                <a:ea typeface="+mn-ea"/>
                <a:cs typeface="+mn-cs"/>
              </a:rPr>
              <a:t> but the </a:t>
            </a:r>
            <a:r>
              <a:rPr lang="da-DK" sz="1200" kern="1200" dirty="0" err="1" smtClean="0">
                <a:solidFill>
                  <a:schemeClr val="tx1"/>
                </a:solidFill>
                <a:effectLst/>
                <a:latin typeface="+mn-lt"/>
                <a:ea typeface="+mn-ea"/>
                <a:cs typeface="+mn-cs"/>
              </a:rPr>
              <a:t>rather</a:t>
            </a:r>
            <a:r>
              <a:rPr lang="da-DK" sz="1200" kern="1200" dirty="0" smtClean="0">
                <a:solidFill>
                  <a:schemeClr val="tx1"/>
                </a:solidFill>
                <a:effectLst/>
                <a:latin typeface="+mn-lt"/>
                <a:ea typeface="+mn-ea"/>
                <a:cs typeface="+mn-cs"/>
              </a:rPr>
              <a:t> the </a:t>
            </a:r>
            <a:r>
              <a:rPr lang="da-DK" sz="1200" kern="1200" dirty="0" err="1" smtClean="0">
                <a:solidFill>
                  <a:schemeClr val="tx1"/>
                </a:solidFill>
                <a:effectLst/>
                <a:latin typeface="+mn-lt"/>
                <a:ea typeface="+mn-ea"/>
                <a:cs typeface="+mn-cs"/>
              </a:rPr>
              <a:t>number</a:t>
            </a:r>
            <a:r>
              <a:rPr lang="da-DK" sz="1200" kern="1200" dirty="0" smtClean="0">
                <a:solidFill>
                  <a:schemeClr val="tx1"/>
                </a:solidFill>
                <a:effectLst/>
                <a:latin typeface="+mn-lt"/>
                <a:ea typeface="+mn-ea"/>
                <a:cs typeface="+mn-cs"/>
              </a:rPr>
              <a:t> of </a:t>
            </a:r>
            <a:r>
              <a:rPr lang="da-DK" sz="1200" kern="1200" dirty="0" err="1" smtClean="0">
                <a:solidFill>
                  <a:schemeClr val="tx1"/>
                </a:solidFill>
                <a:effectLst/>
                <a:latin typeface="+mn-lt"/>
                <a:ea typeface="+mn-ea"/>
                <a:cs typeface="+mn-cs"/>
              </a:rPr>
              <a:t>exosomes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that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confer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cardioprotection</a:t>
            </a:r>
            <a:r>
              <a:rPr lang="da-DK" sz="1200" kern="1200" dirty="0" smtClean="0">
                <a:solidFill>
                  <a:schemeClr val="tx1"/>
                </a:solidFill>
                <a:effectLst/>
                <a:latin typeface="+mn-lt"/>
                <a:ea typeface="+mn-ea"/>
                <a:cs typeface="+mn-cs"/>
              </a:rPr>
              <a:t> as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can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see</a:t>
            </a:r>
            <a:r>
              <a:rPr lang="da-DK" sz="1200" kern="1200" dirty="0" smtClean="0">
                <a:solidFill>
                  <a:schemeClr val="tx1"/>
                </a:solidFill>
                <a:effectLst/>
                <a:latin typeface="+mn-lt"/>
                <a:ea typeface="+mn-ea"/>
                <a:cs typeface="+mn-cs"/>
              </a:rPr>
              <a:t> on the right </a:t>
            </a:r>
            <a:r>
              <a:rPr lang="da-DK" sz="1200" kern="1200" dirty="0" err="1" smtClean="0">
                <a:solidFill>
                  <a:schemeClr val="tx1"/>
                </a:solidFill>
                <a:effectLst/>
                <a:latin typeface="+mn-lt"/>
                <a:ea typeface="+mn-ea"/>
                <a:cs typeface="+mn-cs"/>
              </a:rPr>
              <a:t>figure</a:t>
            </a:r>
            <a:r>
              <a:rPr lang="da-DK" sz="1200" kern="1200" dirty="0" smtClean="0">
                <a:solidFill>
                  <a:schemeClr val="tx1"/>
                </a:solidFill>
                <a:effectLst/>
                <a:latin typeface="+mn-lt"/>
                <a:ea typeface="+mn-ea"/>
                <a:cs typeface="+mn-cs"/>
              </a:rPr>
              <a:t>.</a:t>
            </a:r>
            <a:endParaRPr lang="da-DK" sz="1200" kern="1200" dirty="0">
              <a:solidFill>
                <a:schemeClr val="tx1"/>
              </a:solidFill>
              <a:effectLst/>
              <a:latin typeface="+mn-lt"/>
              <a:ea typeface="+mn-ea"/>
              <a:cs typeface="+mn-cs"/>
            </a:endParaRPr>
          </a:p>
        </p:txBody>
      </p:sp>
      <p:sp>
        <p:nvSpPr>
          <p:cNvPr id="4" name="Pladsholder til diasnummer 3"/>
          <p:cNvSpPr>
            <a:spLocks noGrp="1"/>
          </p:cNvSpPr>
          <p:nvPr>
            <p:ph type="sldNum" sz="quarter" idx="10"/>
          </p:nvPr>
        </p:nvSpPr>
        <p:spPr/>
        <p:txBody>
          <a:bodyPr/>
          <a:lstStyle/>
          <a:p>
            <a:fld id="{BF5874BE-0633-614B-832B-89DDAE1E5062}" type="slidenum">
              <a:rPr lang="da-DK" smtClean="0"/>
              <a:pPr/>
              <a:t>20</a:t>
            </a:fld>
            <a:endParaRPr lang="da-DK"/>
          </a:p>
        </p:txBody>
      </p:sp>
    </p:spTree>
    <p:extLst>
      <p:ext uri="{BB962C8B-B14F-4D97-AF65-F5344CB8AC3E}">
        <p14:creationId xmlns:p14="http://schemas.microsoft.com/office/powerpoint/2010/main" val="731650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smtClean="0"/>
              <a:t>We</a:t>
            </a:r>
            <a:r>
              <a:rPr lang="da-DK" dirty="0" smtClean="0"/>
              <a:t> </a:t>
            </a:r>
            <a:r>
              <a:rPr lang="da-DK" dirty="0" err="1" smtClean="0"/>
              <a:t>recently</a:t>
            </a:r>
            <a:r>
              <a:rPr lang="da-DK" dirty="0" smtClean="0"/>
              <a:t> </a:t>
            </a:r>
            <a:r>
              <a:rPr lang="da-DK" dirty="0" err="1" smtClean="0"/>
              <a:t>studied</a:t>
            </a:r>
            <a:r>
              <a:rPr lang="da-DK" dirty="0" smtClean="0"/>
              <a:t> </a:t>
            </a:r>
            <a:r>
              <a:rPr lang="da-DK" sz="1200" b="0" i="0" u="none" strike="noStrike" kern="1200" baseline="0" dirty="0" smtClean="0">
                <a:solidFill>
                  <a:schemeClr val="tx1"/>
                </a:solidFill>
                <a:latin typeface="+mn-lt"/>
                <a:ea typeface="+mn-ea"/>
                <a:cs typeface="+mn-cs"/>
              </a:rPr>
              <a:t>the </a:t>
            </a:r>
            <a:r>
              <a:rPr lang="da-DK" sz="1200" b="0" i="0" u="none" strike="noStrike" kern="1200" baseline="0" dirty="0" err="1" smtClean="0">
                <a:solidFill>
                  <a:schemeClr val="tx1"/>
                </a:solidFill>
                <a:latin typeface="+mn-lt"/>
                <a:ea typeface="+mn-ea"/>
                <a:cs typeface="+mn-cs"/>
              </a:rPr>
              <a:t>endogenous</a:t>
            </a:r>
            <a:r>
              <a:rPr lang="da-DK" sz="1200" b="0" i="0" u="none" strike="noStrike" kern="1200" baseline="0" dirty="0" smtClean="0">
                <a:solidFill>
                  <a:schemeClr val="tx1"/>
                </a:solidFill>
                <a:latin typeface="+mn-lt"/>
                <a:ea typeface="+mn-ea"/>
                <a:cs typeface="+mn-cs"/>
              </a:rPr>
              <a:t> </a:t>
            </a:r>
            <a:r>
              <a:rPr lang="da-DK" sz="1200" b="0" i="0" u="none" strike="noStrike" kern="1200" baseline="0" dirty="0" err="1" smtClean="0">
                <a:solidFill>
                  <a:schemeClr val="tx1"/>
                </a:solidFill>
                <a:latin typeface="+mn-lt"/>
                <a:ea typeface="+mn-ea"/>
                <a:cs typeface="+mn-cs"/>
              </a:rPr>
              <a:t>release</a:t>
            </a:r>
            <a:r>
              <a:rPr lang="da-DK" sz="1200" b="0" i="0" u="none" strike="noStrike" kern="1200" baseline="0" dirty="0" smtClean="0">
                <a:solidFill>
                  <a:schemeClr val="tx1"/>
                </a:solidFill>
                <a:latin typeface="+mn-lt"/>
                <a:ea typeface="+mn-ea"/>
                <a:cs typeface="+mn-cs"/>
              </a:rPr>
              <a:t> of miRNA-144 as a biomarker of </a:t>
            </a:r>
            <a:r>
              <a:rPr lang="da-DK" sz="1200" b="0" i="0" u="none" strike="noStrike" kern="1200" baseline="0" dirty="0" err="1" smtClean="0">
                <a:solidFill>
                  <a:schemeClr val="tx1"/>
                </a:solidFill>
                <a:latin typeface="+mn-lt"/>
                <a:ea typeface="+mn-ea"/>
                <a:cs typeface="+mn-cs"/>
              </a:rPr>
              <a:t>remote</a:t>
            </a:r>
            <a:r>
              <a:rPr lang="da-DK" sz="1200" b="0" i="0" u="none" strike="noStrike" kern="1200" baseline="0" dirty="0" smtClean="0">
                <a:solidFill>
                  <a:schemeClr val="tx1"/>
                </a:solidFill>
                <a:latin typeface="+mn-lt"/>
                <a:ea typeface="+mn-ea"/>
                <a:cs typeface="+mn-cs"/>
              </a:rPr>
              <a:t> </a:t>
            </a:r>
            <a:r>
              <a:rPr lang="da-DK" sz="1200" b="0" i="0" u="none" strike="noStrike" kern="1200" baseline="0" dirty="0" err="1" smtClean="0">
                <a:solidFill>
                  <a:schemeClr val="tx1"/>
                </a:solidFill>
                <a:latin typeface="+mn-lt"/>
                <a:ea typeface="+mn-ea"/>
                <a:cs typeface="+mn-cs"/>
              </a:rPr>
              <a:t>ischemic</a:t>
            </a:r>
            <a:r>
              <a:rPr lang="da-DK" sz="1200" b="0" i="0" u="none" strike="noStrike" kern="1200" baseline="0" dirty="0" smtClean="0">
                <a:solidFill>
                  <a:schemeClr val="tx1"/>
                </a:solidFill>
                <a:latin typeface="+mn-lt"/>
                <a:ea typeface="+mn-ea"/>
                <a:cs typeface="+mn-cs"/>
              </a:rPr>
              <a:t> </a:t>
            </a:r>
            <a:r>
              <a:rPr lang="da-DK" sz="1200" b="0" i="0" u="none" strike="noStrike" kern="1200" baseline="0" dirty="0" err="1" smtClean="0">
                <a:solidFill>
                  <a:schemeClr val="tx1"/>
                </a:solidFill>
                <a:latin typeface="+mn-lt"/>
                <a:ea typeface="+mn-ea"/>
                <a:cs typeface="+mn-cs"/>
              </a:rPr>
              <a:t>conditioning</a:t>
            </a:r>
            <a:r>
              <a:rPr lang="da-DK" sz="1200" b="0" i="0" u="none" strike="noStrike" kern="1200" baseline="0" dirty="0" smtClean="0">
                <a:solidFill>
                  <a:schemeClr val="tx1"/>
                </a:solidFill>
                <a:latin typeface="+mn-lt"/>
                <a:ea typeface="+mn-ea"/>
                <a:cs typeface="+mn-cs"/>
              </a:rPr>
              <a:t> in patients with stable </a:t>
            </a:r>
            <a:r>
              <a:rPr lang="da-DK" sz="1200" b="0" i="0" u="none" strike="noStrike" kern="1200" baseline="0" dirty="0" err="1" smtClean="0">
                <a:solidFill>
                  <a:schemeClr val="tx1"/>
                </a:solidFill>
                <a:latin typeface="+mn-lt"/>
                <a:ea typeface="+mn-ea"/>
                <a:cs typeface="+mn-cs"/>
              </a:rPr>
              <a:t>chronic</a:t>
            </a:r>
            <a:r>
              <a:rPr lang="da-DK" sz="1200" b="0" i="0" u="none" strike="noStrike" kern="1200" baseline="0" dirty="0" smtClean="0">
                <a:solidFill>
                  <a:schemeClr val="tx1"/>
                </a:solidFill>
                <a:latin typeface="+mn-lt"/>
                <a:ea typeface="+mn-ea"/>
                <a:cs typeface="+mn-cs"/>
              </a:rPr>
              <a:t> </a:t>
            </a:r>
            <a:r>
              <a:rPr lang="da-DK" sz="1200" b="0" i="0" u="none" strike="noStrike" kern="1200" baseline="0" dirty="0" err="1" smtClean="0">
                <a:solidFill>
                  <a:schemeClr val="tx1"/>
                </a:solidFill>
                <a:latin typeface="+mn-lt"/>
                <a:ea typeface="+mn-ea"/>
                <a:cs typeface="+mn-cs"/>
              </a:rPr>
              <a:t>heart</a:t>
            </a:r>
            <a:r>
              <a:rPr lang="da-DK" sz="1200" b="0" i="0" u="none" strike="noStrike" kern="1200" baseline="0" dirty="0" smtClean="0">
                <a:solidFill>
                  <a:schemeClr val="tx1"/>
                </a:solidFill>
                <a:latin typeface="+mn-lt"/>
                <a:ea typeface="+mn-ea"/>
                <a:cs typeface="+mn-cs"/>
              </a:rPr>
              <a:t> </a:t>
            </a:r>
            <a:r>
              <a:rPr lang="da-DK" sz="1200" b="0" i="0" u="none" strike="noStrike" kern="1200" baseline="0" dirty="0" err="1" smtClean="0">
                <a:solidFill>
                  <a:schemeClr val="tx1"/>
                </a:solidFill>
                <a:latin typeface="+mn-lt"/>
                <a:ea typeface="+mn-ea"/>
                <a:cs typeface="+mn-cs"/>
              </a:rPr>
              <a:t>failure</a:t>
            </a:r>
            <a:r>
              <a:rPr lang="da-DK" sz="1200" b="0" i="0" u="none" strike="noStrike" kern="1200" baseline="0" dirty="0" smtClean="0">
                <a:solidFill>
                  <a:schemeClr val="tx1"/>
                </a:solidFill>
                <a:latin typeface="+mn-lt"/>
                <a:ea typeface="+mn-ea"/>
                <a:cs typeface="+mn-cs"/>
              </a:rPr>
              <a:t> and </a:t>
            </a:r>
            <a:r>
              <a:rPr lang="da-DK" sz="1200" b="0" i="0" u="none" strike="noStrike" kern="1200" baseline="0" dirty="0" err="1" smtClean="0">
                <a:solidFill>
                  <a:schemeClr val="tx1"/>
                </a:solidFill>
                <a:latin typeface="+mn-lt"/>
                <a:ea typeface="+mn-ea"/>
                <a:cs typeface="+mn-cs"/>
              </a:rPr>
              <a:t>demonstrated</a:t>
            </a:r>
            <a:r>
              <a:rPr lang="da-DK" sz="1200" b="0" i="0" u="none" strike="noStrike" kern="1200" baseline="0" dirty="0" smtClean="0">
                <a:solidFill>
                  <a:schemeClr val="tx1"/>
                </a:solidFill>
                <a:latin typeface="+mn-lt"/>
                <a:ea typeface="+mn-ea"/>
                <a:cs typeface="+mn-cs"/>
              </a:rPr>
              <a:t> a 40% </a:t>
            </a:r>
            <a:r>
              <a:rPr lang="da-DK" sz="1200" b="0" i="0" u="none" strike="noStrike" kern="1200" baseline="0" dirty="0" err="1" smtClean="0">
                <a:solidFill>
                  <a:schemeClr val="tx1"/>
                </a:solidFill>
                <a:latin typeface="+mn-lt"/>
                <a:ea typeface="+mn-ea"/>
                <a:cs typeface="+mn-cs"/>
              </a:rPr>
              <a:t>increase</a:t>
            </a:r>
            <a:r>
              <a:rPr lang="da-DK" sz="1200" b="0" i="0" u="none" strike="noStrike" kern="1200" baseline="0" dirty="0" smtClean="0">
                <a:solidFill>
                  <a:schemeClr val="tx1"/>
                </a:solidFill>
                <a:latin typeface="+mn-lt"/>
                <a:ea typeface="+mn-ea"/>
                <a:cs typeface="+mn-cs"/>
              </a:rPr>
              <a:t>. A </a:t>
            </a:r>
            <a:r>
              <a:rPr lang="da-DK" sz="1200" b="0" i="0" u="none" strike="noStrike" kern="1200" baseline="0" smtClean="0">
                <a:solidFill>
                  <a:schemeClr val="tx1"/>
                </a:solidFill>
                <a:latin typeface="+mn-lt"/>
                <a:ea typeface="+mn-ea"/>
                <a:cs typeface="+mn-cs"/>
              </a:rPr>
              <a:t>little </a:t>
            </a:r>
            <a:r>
              <a:rPr lang="da-DK" sz="1200" b="0" i="0" u="none" strike="noStrike" kern="1200" baseline="0" dirty="0" err="1" smtClean="0">
                <a:solidFill>
                  <a:schemeClr val="tx1"/>
                </a:solidFill>
                <a:latin typeface="+mn-lt"/>
                <a:ea typeface="+mn-ea"/>
                <a:cs typeface="+mn-cs"/>
              </a:rPr>
              <a:t>less</a:t>
            </a:r>
            <a:r>
              <a:rPr lang="da-DK" sz="1200" b="0" i="0" u="none" strike="noStrike" kern="1200" baseline="0" dirty="0" smtClean="0">
                <a:solidFill>
                  <a:schemeClr val="tx1"/>
                </a:solidFill>
                <a:latin typeface="+mn-lt"/>
                <a:ea typeface="+mn-ea"/>
                <a:cs typeface="+mn-cs"/>
              </a:rPr>
              <a:t> </a:t>
            </a:r>
            <a:r>
              <a:rPr lang="da-DK" sz="1200" b="0" i="0" u="none" strike="noStrike" kern="1200" baseline="0" dirty="0" err="1" smtClean="0">
                <a:solidFill>
                  <a:schemeClr val="tx1"/>
                </a:solidFill>
                <a:latin typeface="+mn-lt"/>
                <a:ea typeface="+mn-ea"/>
                <a:cs typeface="+mn-cs"/>
              </a:rPr>
              <a:t>than</a:t>
            </a:r>
            <a:r>
              <a:rPr lang="da-DK" sz="1200" b="0" i="0" u="none" strike="noStrike" kern="1200" baseline="0" dirty="0" smtClean="0">
                <a:solidFill>
                  <a:schemeClr val="tx1"/>
                </a:solidFill>
                <a:latin typeface="+mn-lt"/>
                <a:ea typeface="+mn-ea"/>
                <a:cs typeface="+mn-cs"/>
              </a:rPr>
              <a:t> </a:t>
            </a:r>
            <a:r>
              <a:rPr lang="da-DK" sz="1200" b="0" i="0" u="none" strike="noStrike" kern="1200" baseline="0" dirty="0" err="1" smtClean="0">
                <a:solidFill>
                  <a:schemeClr val="tx1"/>
                </a:solidFill>
                <a:latin typeface="+mn-lt"/>
                <a:ea typeface="+mn-ea"/>
                <a:cs typeface="+mn-cs"/>
              </a:rPr>
              <a:t>observed</a:t>
            </a:r>
            <a:r>
              <a:rPr lang="da-DK" sz="1200" b="0" i="0" u="none" strike="noStrike" kern="1200" baseline="0" dirty="0" smtClean="0">
                <a:solidFill>
                  <a:schemeClr val="tx1"/>
                </a:solidFill>
                <a:latin typeface="+mn-lt"/>
                <a:ea typeface="+mn-ea"/>
                <a:cs typeface="+mn-cs"/>
              </a:rPr>
              <a:t> by </a:t>
            </a:r>
            <a:r>
              <a:rPr lang="da-DK" sz="1200" b="0" i="0" u="none" strike="noStrike" kern="1200" baseline="0" dirty="0" err="1" smtClean="0">
                <a:solidFill>
                  <a:schemeClr val="tx1"/>
                </a:solidFill>
                <a:latin typeface="+mn-lt"/>
                <a:ea typeface="+mn-ea"/>
                <a:cs typeface="+mn-cs"/>
              </a:rPr>
              <a:t>Redington’s</a:t>
            </a:r>
            <a:r>
              <a:rPr lang="da-DK" sz="1200" b="0" i="0" u="none" strike="noStrike" kern="1200" baseline="0" dirty="0" smtClean="0">
                <a:solidFill>
                  <a:schemeClr val="tx1"/>
                </a:solidFill>
                <a:latin typeface="+mn-lt"/>
                <a:ea typeface="+mn-ea"/>
                <a:cs typeface="+mn-cs"/>
              </a:rPr>
              <a:t> </a:t>
            </a:r>
            <a:r>
              <a:rPr lang="da-DK" sz="1200" b="0" i="0" u="none" strike="noStrike" kern="1200" baseline="0" dirty="0" err="1" smtClean="0">
                <a:solidFill>
                  <a:schemeClr val="tx1"/>
                </a:solidFill>
                <a:latin typeface="+mn-lt"/>
                <a:ea typeface="+mn-ea"/>
                <a:cs typeface="+mn-cs"/>
              </a:rPr>
              <a:t>group</a:t>
            </a:r>
            <a:r>
              <a:rPr lang="da-DK" sz="1200" b="0" i="0" u="none" strike="noStrike" kern="1200" baseline="0" dirty="0" smtClean="0">
                <a:solidFill>
                  <a:schemeClr val="tx1"/>
                </a:solidFill>
                <a:latin typeface="+mn-lt"/>
                <a:ea typeface="+mn-ea"/>
                <a:cs typeface="+mn-cs"/>
              </a:rPr>
              <a:t>.</a:t>
            </a:r>
            <a:endParaRPr lang="da-DK" dirty="0"/>
          </a:p>
        </p:txBody>
      </p:sp>
      <p:sp>
        <p:nvSpPr>
          <p:cNvPr id="4" name="Pladsholder til diasnummer 3"/>
          <p:cNvSpPr>
            <a:spLocks noGrp="1"/>
          </p:cNvSpPr>
          <p:nvPr>
            <p:ph type="sldNum" sz="quarter" idx="10"/>
          </p:nvPr>
        </p:nvSpPr>
        <p:spPr/>
        <p:txBody>
          <a:bodyPr/>
          <a:lstStyle/>
          <a:p>
            <a:fld id="{BF5874BE-0633-614B-832B-89DDAE1E5062}" type="slidenum">
              <a:rPr lang="da-DK" smtClean="0"/>
              <a:pPr/>
              <a:t>21</a:t>
            </a:fld>
            <a:endParaRPr lang="da-DK"/>
          </a:p>
        </p:txBody>
      </p:sp>
    </p:spTree>
    <p:extLst>
      <p:ext uri="{BB962C8B-B14F-4D97-AF65-F5344CB8AC3E}">
        <p14:creationId xmlns:p14="http://schemas.microsoft.com/office/powerpoint/2010/main" val="4037179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charset="0"/>
              </a:rPr>
              <a:t>An interesting property of the conditioned stimulus is that it elicits a biphasic pattern of </a:t>
            </a:r>
            <a:r>
              <a:rPr lang="en-US" dirty="0" err="1">
                <a:latin typeface="Times New Roman" charset="0"/>
              </a:rPr>
              <a:t>cardioprotection</a:t>
            </a:r>
            <a:endParaRPr lang="en-US" dirty="0">
              <a:latin typeface="Times New Roman" charset="0"/>
            </a:endParaRPr>
          </a:p>
          <a:p>
            <a:endParaRPr lang="en-US" dirty="0">
              <a:latin typeface="Times New Roman" charset="0"/>
            </a:endParaRPr>
          </a:p>
          <a:p>
            <a:r>
              <a:rPr lang="en-US" dirty="0">
                <a:latin typeface="Times New Roman" charset="0"/>
              </a:rPr>
              <a:t>On this graph </a:t>
            </a:r>
          </a:p>
          <a:p>
            <a:endParaRPr lang="en-US" dirty="0">
              <a:latin typeface="Times New Roman" charset="0"/>
            </a:endParaRPr>
          </a:p>
          <a:p>
            <a:r>
              <a:rPr lang="en-US" dirty="0">
                <a:latin typeface="Times New Roman" charset="0"/>
              </a:rPr>
              <a:t>There is an initial phase, known as the first window or early preconditioning manifest almost immediately following the PC stimulus in which there is potent but transient </a:t>
            </a:r>
            <a:r>
              <a:rPr lang="en-US" dirty="0" err="1">
                <a:latin typeface="Times New Roman" charset="0"/>
              </a:rPr>
              <a:t>cardioprotection</a:t>
            </a:r>
            <a:r>
              <a:rPr lang="en-US" dirty="0">
                <a:latin typeface="Times New Roman" charset="0"/>
              </a:rPr>
              <a:t>, lasting for only 2-4 operating primarily via post-translational modification of existing proteins within the cell. </a:t>
            </a:r>
          </a:p>
          <a:p>
            <a:endParaRPr lang="en-US" dirty="0">
              <a:latin typeface="Times New Roman" charset="0"/>
            </a:endParaRPr>
          </a:p>
          <a:p>
            <a:r>
              <a:rPr lang="en-US" dirty="0">
                <a:latin typeface="Times New Roman" charset="0"/>
              </a:rPr>
              <a:t>Roughly 12 hours after the initial stimulus, there is a resurgence of the protection known as the second window or delayed phase, which while  it doesn’t possess the same </a:t>
            </a:r>
            <a:r>
              <a:rPr lang="en-US" dirty="0" err="1">
                <a:latin typeface="Times New Roman" charset="0"/>
              </a:rPr>
              <a:t>magnitiude</a:t>
            </a:r>
            <a:r>
              <a:rPr lang="en-US" dirty="0">
                <a:latin typeface="Times New Roman" charset="0"/>
              </a:rPr>
              <a:t> of protection as the first window, it exists for a much longer duration, and unlike the first window, relies on the synthesis of new proteins. </a:t>
            </a:r>
          </a:p>
        </p:txBody>
      </p:sp>
      <p:sp>
        <p:nvSpPr>
          <p:cNvPr id="491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charset="0"/>
                <a:ea typeface="ＭＳ Ｐゴシック" charset="0"/>
              </a:defRPr>
            </a:lvl1pPr>
            <a:lvl2pPr marL="742950" indent="-285750">
              <a:defRPr sz="1000">
                <a:solidFill>
                  <a:schemeClr val="tx1"/>
                </a:solidFill>
                <a:latin typeface="Times New Roman" charset="0"/>
                <a:ea typeface="ＭＳ Ｐゴシック" charset="0"/>
              </a:defRPr>
            </a:lvl2pPr>
            <a:lvl3pPr marL="1143000" indent="-228600">
              <a:defRPr sz="1000">
                <a:solidFill>
                  <a:schemeClr val="tx1"/>
                </a:solidFill>
                <a:latin typeface="Times New Roman" charset="0"/>
                <a:ea typeface="ＭＳ Ｐゴシック" charset="0"/>
              </a:defRPr>
            </a:lvl3pPr>
            <a:lvl4pPr marL="1600200" indent="-228600">
              <a:defRPr sz="1000">
                <a:solidFill>
                  <a:schemeClr val="tx1"/>
                </a:solidFill>
                <a:latin typeface="Times New Roman" charset="0"/>
                <a:ea typeface="ＭＳ Ｐゴシック" charset="0"/>
              </a:defRPr>
            </a:lvl4pPr>
            <a:lvl5pPr marL="2057400" indent="-228600">
              <a:defRPr sz="1000">
                <a:solidFill>
                  <a:schemeClr val="tx1"/>
                </a:solidFill>
                <a:latin typeface="Times New Roman" charset="0"/>
                <a:ea typeface="ＭＳ Ｐゴシック" charset="0"/>
              </a:defRPr>
            </a:lvl5pPr>
            <a:lvl6pPr marL="2514600" indent="-228600" eaLnBrk="0" fontAlgn="base" hangingPunct="0">
              <a:spcBef>
                <a:spcPct val="30000"/>
              </a:spcBef>
              <a:spcAft>
                <a:spcPct val="0"/>
              </a:spcAft>
              <a:defRPr sz="1000">
                <a:solidFill>
                  <a:schemeClr val="tx1"/>
                </a:solidFill>
                <a:latin typeface="Times New Roman" charset="0"/>
                <a:ea typeface="ＭＳ Ｐゴシック" charset="0"/>
              </a:defRPr>
            </a:lvl6pPr>
            <a:lvl7pPr marL="2971800" indent="-228600" eaLnBrk="0" fontAlgn="base" hangingPunct="0">
              <a:spcBef>
                <a:spcPct val="30000"/>
              </a:spcBef>
              <a:spcAft>
                <a:spcPct val="0"/>
              </a:spcAft>
              <a:defRPr sz="1000">
                <a:solidFill>
                  <a:schemeClr val="tx1"/>
                </a:solidFill>
                <a:latin typeface="Times New Roman" charset="0"/>
                <a:ea typeface="ＭＳ Ｐゴシック" charset="0"/>
              </a:defRPr>
            </a:lvl7pPr>
            <a:lvl8pPr marL="3429000" indent="-228600" eaLnBrk="0" fontAlgn="base" hangingPunct="0">
              <a:spcBef>
                <a:spcPct val="30000"/>
              </a:spcBef>
              <a:spcAft>
                <a:spcPct val="0"/>
              </a:spcAft>
              <a:defRPr sz="1000">
                <a:solidFill>
                  <a:schemeClr val="tx1"/>
                </a:solidFill>
                <a:latin typeface="Times New Roman" charset="0"/>
                <a:ea typeface="ＭＳ Ｐゴシック" charset="0"/>
              </a:defRPr>
            </a:lvl8pPr>
            <a:lvl9pPr marL="3886200" indent="-228600" eaLnBrk="0" fontAlgn="base" hangingPunct="0">
              <a:spcBef>
                <a:spcPct val="30000"/>
              </a:spcBef>
              <a:spcAft>
                <a:spcPct val="0"/>
              </a:spcAft>
              <a:defRPr sz="1000">
                <a:solidFill>
                  <a:schemeClr val="tx1"/>
                </a:solidFill>
                <a:latin typeface="Times New Roman" charset="0"/>
                <a:ea typeface="ＭＳ Ｐゴシック" charset="0"/>
              </a:defRPr>
            </a:lvl9pPr>
          </a:lstStyle>
          <a:p>
            <a:fld id="{B5E9DDA8-52F4-C640-B023-D3A72FFD0D95}" type="slidenum">
              <a:rPr lang="en-US" sz="1200">
                <a:solidFill>
                  <a:srgbClr val="FFFF00"/>
                </a:solidFill>
              </a:rPr>
              <a:pPr/>
              <a:t>22</a:t>
            </a:fld>
            <a:endParaRPr lang="en-US" sz="1200">
              <a:solidFill>
                <a:srgbClr val="FFFF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An interesting property of the conditioned stimulus is that it elicits a biphasic pattern of cardioprotection</a:t>
            </a:r>
          </a:p>
          <a:p>
            <a:endParaRPr lang="en-US">
              <a:latin typeface="Times New Roman" charset="0"/>
            </a:endParaRPr>
          </a:p>
          <a:p>
            <a:r>
              <a:rPr lang="en-US">
                <a:latin typeface="Times New Roman" charset="0"/>
              </a:rPr>
              <a:t>On this graph </a:t>
            </a:r>
          </a:p>
          <a:p>
            <a:endParaRPr lang="en-US">
              <a:latin typeface="Times New Roman" charset="0"/>
            </a:endParaRPr>
          </a:p>
          <a:p>
            <a:r>
              <a:rPr lang="en-US">
                <a:latin typeface="Times New Roman" charset="0"/>
              </a:rPr>
              <a:t>There is an initial phase, known as the first window or early preconditioning manifest almost immediately following the PC stimulus in which there is potent but transient cardioprotection, lasting for only 2-4 operating primarily via post-translational modification of existing proteins within the cell. </a:t>
            </a:r>
          </a:p>
          <a:p>
            <a:endParaRPr lang="en-US">
              <a:latin typeface="Times New Roman" charset="0"/>
            </a:endParaRPr>
          </a:p>
          <a:p>
            <a:r>
              <a:rPr lang="en-US">
                <a:latin typeface="Times New Roman" charset="0"/>
              </a:rPr>
              <a:t>Roughly 12 hours after the initial stimulus, there is a resurgence of the protection known as the second window or delayed phase, which while  it doesn’t possess the same magnitiude of protection as the first window, it exists for a much longer duration, and unlike the first window, relies on the synthesis of new proteins. </a:t>
            </a:r>
          </a:p>
        </p:txBody>
      </p:sp>
      <p:sp>
        <p:nvSpPr>
          <p:cNvPr id="491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Times New Roman" charset="0"/>
                <a:ea typeface="ＭＳ Ｐゴシック" charset="0"/>
              </a:defRPr>
            </a:lvl1pPr>
            <a:lvl2pPr marL="742950" indent="-285750">
              <a:defRPr sz="1000">
                <a:solidFill>
                  <a:schemeClr val="tx1"/>
                </a:solidFill>
                <a:latin typeface="Times New Roman" charset="0"/>
                <a:ea typeface="ＭＳ Ｐゴシック" charset="0"/>
              </a:defRPr>
            </a:lvl2pPr>
            <a:lvl3pPr marL="1143000" indent="-228600">
              <a:defRPr sz="1000">
                <a:solidFill>
                  <a:schemeClr val="tx1"/>
                </a:solidFill>
                <a:latin typeface="Times New Roman" charset="0"/>
                <a:ea typeface="ＭＳ Ｐゴシック" charset="0"/>
              </a:defRPr>
            </a:lvl3pPr>
            <a:lvl4pPr marL="1600200" indent="-228600">
              <a:defRPr sz="1000">
                <a:solidFill>
                  <a:schemeClr val="tx1"/>
                </a:solidFill>
                <a:latin typeface="Times New Roman" charset="0"/>
                <a:ea typeface="ＭＳ Ｐゴシック" charset="0"/>
              </a:defRPr>
            </a:lvl4pPr>
            <a:lvl5pPr marL="2057400" indent="-228600">
              <a:defRPr sz="1000">
                <a:solidFill>
                  <a:schemeClr val="tx1"/>
                </a:solidFill>
                <a:latin typeface="Times New Roman" charset="0"/>
                <a:ea typeface="ＭＳ Ｐゴシック" charset="0"/>
              </a:defRPr>
            </a:lvl5pPr>
            <a:lvl6pPr marL="2514600" indent="-228600" eaLnBrk="0" fontAlgn="base" hangingPunct="0">
              <a:spcBef>
                <a:spcPct val="30000"/>
              </a:spcBef>
              <a:spcAft>
                <a:spcPct val="0"/>
              </a:spcAft>
              <a:defRPr sz="1000">
                <a:solidFill>
                  <a:schemeClr val="tx1"/>
                </a:solidFill>
                <a:latin typeface="Times New Roman" charset="0"/>
                <a:ea typeface="ＭＳ Ｐゴシック" charset="0"/>
              </a:defRPr>
            </a:lvl6pPr>
            <a:lvl7pPr marL="2971800" indent="-228600" eaLnBrk="0" fontAlgn="base" hangingPunct="0">
              <a:spcBef>
                <a:spcPct val="30000"/>
              </a:spcBef>
              <a:spcAft>
                <a:spcPct val="0"/>
              </a:spcAft>
              <a:defRPr sz="1000">
                <a:solidFill>
                  <a:schemeClr val="tx1"/>
                </a:solidFill>
                <a:latin typeface="Times New Roman" charset="0"/>
                <a:ea typeface="ＭＳ Ｐゴシック" charset="0"/>
              </a:defRPr>
            </a:lvl7pPr>
            <a:lvl8pPr marL="3429000" indent="-228600" eaLnBrk="0" fontAlgn="base" hangingPunct="0">
              <a:spcBef>
                <a:spcPct val="30000"/>
              </a:spcBef>
              <a:spcAft>
                <a:spcPct val="0"/>
              </a:spcAft>
              <a:defRPr sz="1000">
                <a:solidFill>
                  <a:schemeClr val="tx1"/>
                </a:solidFill>
                <a:latin typeface="Times New Roman" charset="0"/>
                <a:ea typeface="ＭＳ Ｐゴシック" charset="0"/>
              </a:defRPr>
            </a:lvl8pPr>
            <a:lvl9pPr marL="3886200" indent="-228600" eaLnBrk="0" fontAlgn="base" hangingPunct="0">
              <a:spcBef>
                <a:spcPct val="30000"/>
              </a:spcBef>
              <a:spcAft>
                <a:spcPct val="0"/>
              </a:spcAft>
              <a:defRPr sz="1000">
                <a:solidFill>
                  <a:schemeClr val="tx1"/>
                </a:solidFill>
                <a:latin typeface="Times New Roman" charset="0"/>
                <a:ea typeface="ＭＳ Ｐゴシック" charset="0"/>
              </a:defRPr>
            </a:lvl9pPr>
          </a:lstStyle>
          <a:p>
            <a:fld id="{380E93DD-4FFE-B047-948D-C46E0B240868}" type="slidenum">
              <a:rPr lang="en-US" sz="1200">
                <a:solidFill>
                  <a:srgbClr val="FFFF00"/>
                </a:solidFill>
              </a:rPr>
              <a:pPr/>
              <a:t>23</a:t>
            </a:fld>
            <a:endParaRPr lang="en-US" sz="1200">
              <a:solidFill>
                <a:srgbClr val="FFFF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r>
              <a:rPr lang="da-DK">
                <a:latin typeface="Arial" charset="0"/>
              </a:rPr>
              <a:t>A potential solution may be a combination of remote per- and remote postcondtioning, which improved mortality independently of further infarct size reduction in a rat model.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en-US" dirty="0" smtClean="0"/>
              <a:t>Reducing infarct size is a chain of efforts. Logistics must be established to secure rapid revascularization. In Denmark we have implemented </a:t>
            </a:r>
            <a:r>
              <a:rPr lang="en-US" dirty="0" err="1" smtClean="0"/>
              <a:t>telemedical</a:t>
            </a:r>
            <a:r>
              <a:rPr lang="en-US" dirty="0" smtClean="0"/>
              <a:t> diagnosis in all ambulances so that STEMI can be diagnosed on-site. We have collected primary PCI activity on a few dedicated centers and optimized transportation such that all STEMI patients are referred directly to the interventional center. This has reduced referral delay and as you can see this improvement has reduced mortality. Optimization of the interventional procedure using appropriate medical therapy often initiated in the ambulance, dedicated operators and </a:t>
            </a:r>
            <a:r>
              <a:rPr lang="en-US" dirty="0" err="1" smtClean="0"/>
              <a:t>thrombectomy</a:t>
            </a:r>
            <a:r>
              <a:rPr lang="en-US" dirty="0" smtClean="0"/>
              <a:t> when appropriate secures an optimal procedural result. The final element is protection against reperfusion injury. Various modalities including cooling, pharmacological and mechanical conditioning have been shown to have potential effect against reperfusion injury. The purpose of my talk today is to present data to demonstrate that remote ischemic conditioning has the potential as a </a:t>
            </a:r>
            <a:r>
              <a:rPr lang="en-US" dirty="0" err="1" smtClean="0"/>
              <a:t>cardioprotective</a:t>
            </a:r>
            <a:r>
              <a:rPr lang="en-US" dirty="0" smtClean="0"/>
              <a:t> modality that can be translated into the clinical scenario of primary PCI. </a:t>
            </a:r>
            <a:endParaRPr lang="da-DK" dirty="0"/>
          </a:p>
        </p:txBody>
      </p:sp>
      <p:sp>
        <p:nvSpPr>
          <p:cNvPr id="4" name="Pladsholder til diasnummer 3"/>
          <p:cNvSpPr>
            <a:spLocks noGrp="1"/>
          </p:cNvSpPr>
          <p:nvPr>
            <p:ph type="sldNum" sz="quarter" idx="10"/>
          </p:nvPr>
        </p:nvSpPr>
        <p:spPr/>
        <p:txBody>
          <a:bodyPr/>
          <a:lstStyle/>
          <a:p>
            <a:fld id="{C42BBD3D-A5D7-DB41-844E-1339F7DE3718}" type="slidenum">
              <a:rPr lang="da-DK" smtClean="0"/>
              <a:pPr/>
              <a:t>3</a:t>
            </a:fld>
            <a:endParaRPr lang="da-DK"/>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smtClean="0">
                <a:solidFill>
                  <a:schemeClr val="tx1"/>
                </a:solidFill>
                <a:effectLst/>
                <a:latin typeface="+mn-lt"/>
                <a:ea typeface="+mn-ea"/>
                <a:cs typeface="+mn-cs"/>
              </a:rPr>
              <a:t>The VEGF </a:t>
            </a:r>
            <a:r>
              <a:rPr lang="da-DK" sz="1200" kern="1200" dirty="0" err="1" smtClean="0">
                <a:solidFill>
                  <a:schemeClr val="tx1"/>
                </a:solidFill>
                <a:effectLst/>
                <a:latin typeface="+mn-lt"/>
                <a:ea typeface="+mn-ea"/>
                <a:cs typeface="+mn-cs"/>
              </a:rPr>
              <a:t>related</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findings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may</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be</a:t>
            </a:r>
            <a:r>
              <a:rPr lang="da-DK" sz="1200" kern="1200" dirty="0" smtClean="0">
                <a:solidFill>
                  <a:schemeClr val="tx1"/>
                </a:solidFill>
                <a:effectLst/>
                <a:latin typeface="+mn-lt"/>
                <a:ea typeface="+mn-ea"/>
                <a:cs typeface="+mn-cs"/>
              </a:rPr>
              <a:t> of </a:t>
            </a:r>
            <a:r>
              <a:rPr lang="da-DK" sz="1200" kern="1200" dirty="0" err="1" smtClean="0">
                <a:solidFill>
                  <a:schemeClr val="tx1"/>
                </a:solidFill>
                <a:effectLst/>
                <a:latin typeface="+mn-lt"/>
                <a:ea typeface="+mn-ea"/>
                <a:cs typeface="+mn-cs"/>
              </a:rPr>
              <a:t>some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interest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because</a:t>
            </a:r>
            <a:r>
              <a:rPr lang="da-DK" sz="1200" kern="1200" dirty="0" smtClean="0">
                <a:solidFill>
                  <a:schemeClr val="tx1"/>
                </a:solidFill>
                <a:effectLst/>
                <a:latin typeface="+mn-lt"/>
                <a:ea typeface="+mn-ea"/>
                <a:cs typeface="+mn-cs"/>
              </a:rPr>
              <a:t> it </a:t>
            </a:r>
            <a:r>
              <a:rPr lang="da-DK" sz="1200" kern="1200" dirty="0" err="1" smtClean="0">
                <a:solidFill>
                  <a:schemeClr val="tx1"/>
                </a:solidFill>
                <a:effectLst/>
                <a:latin typeface="+mn-lt"/>
                <a:ea typeface="+mn-ea"/>
                <a:cs typeface="+mn-cs"/>
              </a:rPr>
              <a:t>adds</a:t>
            </a:r>
            <a:r>
              <a:rPr lang="da-DK" sz="1200" kern="1200" dirty="0" smtClean="0">
                <a:solidFill>
                  <a:schemeClr val="tx1"/>
                </a:solidFill>
                <a:effectLst/>
                <a:latin typeface="+mn-lt"/>
                <a:ea typeface="+mn-ea"/>
                <a:cs typeface="+mn-cs"/>
              </a:rPr>
              <a:t> a potential for </a:t>
            </a:r>
            <a:r>
              <a:rPr lang="da-DK" sz="1200" kern="1200" dirty="0" err="1" smtClean="0">
                <a:solidFill>
                  <a:schemeClr val="tx1"/>
                </a:solidFill>
                <a:effectLst/>
                <a:latin typeface="+mn-lt"/>
                <a:ea typeface="+mn-ea"/>
                <a:cs typeface="+mn-cs"/>
              </a:rPr>
              <a:t>chronic</a:t>
            </a:r>
            <a:r>
              <a:rPr lang="da-DK" sz="1200" kern="1200" dirty="0" smtClean="0">
                <a:solidFill>
                  <a:schemeClr val="tx1"/>
                </a:solidFill>
                <a:effectLst/>
                <a:latin typeface="+mn-lt"/>
                <a:ea typeface="+mn-ea"/>
                <a:cs typeface="+mn-cs"/>
              </a:rPr>
              <a:t> RIC as has </a:t>
            </a:r>
            <a:r>
              <a:rPr lang="da-DK" sz="1200" kern="1200" dirty="0" err="1" smtClean="0">
                <a:solidFill>
                  <a:schemeClr val="tx1"/>
                </a:solidFill>
                <a:effectLst/>
                <a:latin typeface="+mn-lt"/>
                <a:ea typeface="+mn-ea"/>
                <a:cs typeface="+mn-cs"/>
              </a:rPr>
              <a:t>previously</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been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proposed</a:t>
            </a:r>
            <a:r>
              <a:rPr lang="da-DK" sz="1200" kern="1200" dirty="0" smtClean="0">
                <a:solidFill>
                  <a:schemeClr val="tx1"/>
                </a:solidFill>
                <a:effectLst/>
                <a:latin typeface="+mn-lt"/>
                <a:ea typeface="+mn-ea"/>
                <a:cs typeface="+mn-cs"/>
              </a:rPr>
              <a:t> in </a:t>
            </a:r>
            <a:r>
              <a:rPr lang="da-DK" sz="1200" kern="1200" dirty="0" err="1" smtClean="0">
                <a:solidFill>
                  <a:schemeClr val="tx1"/>
                </a:solidFill>
                <a:effectLst/>
                <a:latin typeface="+mn-lt"/>
                <a:ea typeface="+mn-ea"/>
                <a:cs typeface="+mn-cs"/>
              </a:rPr>
              <a:t>experimental</a:t>
            </a:r>
            <a:r>
              <a:rPr lang="da-DK" sz="1200" kern="1200" dirty="0" smtClean="0">
                <a:solidFill>
                  <a:schemeClr val="tx1"/>
                </a:solidFill>
                <a:effectLst/>
                <a:latin typeface="+mn-lt"/>
                <a:ea typeface="+mn-ea"/>
                <a:cs typeface="+mn-cs"/>
              </a:rPr>
              <a:t> models.</a:t>
            </a:r>
          </a:p>
          <a:p>
            <a:r>
              <a:rPr lang="da-DK" sz="1200" kern="1200" dirty="0" err="1" smtClean="0">
                <a:solidFill>
                  <a:schemeClr val="tx1"/>
                </a:solidFill>
                <a:effectLst/>
                <a:latin typeface="+mn-lt"/>
                <a:ea typeface="+mn-ea"/>
                <a:cs typeface="+mn-cs"/>
              </a:rPr>
              <a:t>We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studied</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this</a:t>
            </a:r>
            <a:r>
              <a:rPr lang="da-DK" sz="1200" kern="1200" dirty="0" smtClean="0">
                <a:solidFill>
                  <a:schemeClr val="tx1"/>
                </a:solidFill>
                <a:effectLst/>
                <a:latin typeface="+mn-lt"/>
                <a:ea typeface="+mn-ea"/>
                <a:cs typeface="+mn-cs"/>
              </a:rPr>
              <a:t> in a </a:t>
            </a:r>
            <a:r>
              <a:rPr lang="da-DK" sz="1200" kern="1200" dirty="0" err="1" smtClean="0">
                <a:solidFill>
                  <a:schemeClr val="tx1"/>
                </a:solidFill>
                <a:effectLst/>
                <a:latin typeface="+mn-lt"/>
                <a:ea typeface="+mn-ea"/>
                <a:cs typeface="+mn-cs"/>
              </a:rPr>
              <a:t>clinical</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study</a:t>
            </a:r>
            <a:r>
              <a:rPr lang="da-DK" sz="1200" kern="1200" dirty="0" smtClean="0">
                <a:solidFill>
                  <a:schemeClr val="tx1"/>
                </a:solidFill>
                <a:effectLst/>
                <a:latin typeface="+mn-lt"/>
                <a:ea typeface="+mn-ea"/>
                <a:cs typeface="+mn-cs"/>
              </a:rPr>
              <a:t>, the CONDI-HF </a:t>
            </a:r>
            <a:r>
              <a:rPr lang="da-DK" sz="1200" kern="1200" dirty="0" err="1" smtClean="0">
                <a:solidFill>
                  <a:schemeClr val="tx1"/>
                </a:solidFill>
                <a:effectLst/>
                <a:latin typeface="+mn-lt"/>
                <a:ea typeface="+mn-ea"/>
                <a:cs typeface="+mn-cs"/>
              </a:rPr>
              <a:t>study</a:t>
            </a:r>
            <a:r>
              <a:rPr lang="da-DK" sz="1200" kern="1200" dirty="0" smtClean="0">
                <a:solidFill>
                  <a:schemeClr val="tx1"/>
                </a:solidFill>
                <a:effectLst/>
                <a:latin typeface="+mn-lt"/>
                <a:ea typeface="+mn-ea"/>
                <a:cs typeface="+mn-cs"/>
              </a:rPr>
              <a:t>, of 22 </a:t>
            </a:r>
            <a:r>
              <a:rPr lang="da-DK" sz="1200" kern="1200" dirty="0" err="1" smtClean="0">
                <a:solidFill>
                  <a:schemeClr val="tx1"/>
                </a:solidFill>
                <a:effectLst/>
                <a:latin typeface="+mn-lt"/>
                <a:ea typeface="+mn-ea"/>
                <a:cs typeface="+mn-cs"/>
              </a:rPr>
              <a:t>heart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failure</a:t>
            </a:r>
            <a:r>
              <a:rPr lang="da-DK" sz="1200" kern="1200" dirty="0" smtClean="0">
                <a:solidFill>
                  <a:schemeClr val="tx1"/>
                </a:solidFill>
                <a:effectLst/>
                <a:latin typeface="+mn-lt"/>
                <a:ea typeface="+mn-ea"/>
                <a:cs typeface="+mn-cs"/>
              </a:rPr>
              <a:t> patients of </a:t>
            </a:r>
            <a:r>
              <a:rPr lang="da-DK" sz="1200" kern="1200" dirty="0" err="1" smtClean="0">
                <a:solidFill>
                  <a:schemeClr val="tx1"/>
                </a:solidFill>
                <a:effectLst/>
                <a:latin typeface="+mn-lt"/>
                <a:ea typeface="+mn-ea"/>
                <a:cs typeface="+mn-cs"/>
              </a:rPr>
              <a:t>ischemic</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origin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compared</a:t>
            </a:r>
            <a:r>
              <a:rPr lang="da-DK" sz="1200" kern="1200" dirty="0" smtClean="0">
                <a:solidFill>
                  <a:schemeClr val="tx1"/>
                </a:solidFill>
                <a:effectLst/>
                <a:latin typeface="+mn-lt"/>
                <a:ea typeface="+mn-ea"/>
                <a:cs typeface="+mn-cs"/>
              </a:rPr>
              <a:t> the </a:t>
            </a:r>
            <a:r>
              <a:rPr lang="da-DK" sz="1200" kern="1200" dirty="0" err="1" smtClean="0">
                <a:solidFill>
                  <a:schemeClr val="tx1"/>
                </a:solidFill>
                <a:effectLst/>
                <a:latin typeface="+mn-lt"/>
                <a:ea typeface="+mn-ea"/>
                <a:cs typeface="+mn-cs"/>
              </a:rPr>
              <a:t>effect</a:t>
            </a:r>
            <a:r>
              <a:rPr lang="da-DK" sz="1200" kern="1200" dirty="0" smtClean="0">
                <a:solidFill>
                  <a:schemeClr val="tx1"/>
                </a:solidFill>
                <a:effectLst/>
                <a:latin typeface="+mn-lt"/>
                <a:ea typeface="+mn-ea"/>
                <a:cs typeface="+mn-cs"/>
              </a:rPr>
              <a:t> of RIC on a </a:t>
            </a:r>
            <a:r>
              <a:rPr lang="da-DK" sz="1200" kern="1200" dirty="0" err="1" smtClean="0">
                <a:solidFill>
                  <a:schemeClr val="tx1"/>
                </a:solidFill>
                <a:effectLst/>
                <a:latin typeface="+mn-lt"/>
                <a:ea typeface="+mn-ea"/>
                <a:cs typeface="+mn-cs"/>
              </a:rPr>
              <a:t>daily</a:t>
            </a:r>
            <a:r>
              <a:rPr lang="da-DK" sz="1200" kern="1200" dirty="0" smtClean="0">
                <a:solidFill>
                  <a:schemeClr val="tx1"/>
                </a:solidFill>
                <a:effectLst/>
                <a:latin typeface="+mn-lt"/>
                <a:ea typeface="+mn-ea"/>
                <a:cs typeface="+mn-cs"/>
              </a:rPr>
              <a:t> basis for </a:t>
            </a:r>
            <a:r>
              <a:rPr lang="da-DK" sz="1200" kern="1200" dirty="0" err="1" smtClean="0">
                <a:solidFill>
                  <a:schemeClr val="tx1"/>
                </a:solidFill>
                <a:effectLst/>
                <a:latin typeface="+mn-lt"/>
                <a:ea typeface="+mn-ea"/>
                <a:cs typeface="+mn-cs"/>
              </a:rPr>
              <a:t>four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weeks</a:t>
            </a:r>
            <a:r>
              <a:rPr lang="da-DK" sz="1200" kern="1200" dirty="0" smtClean="0">
                <a:solidFill>
                  <a:schemeClr val="tx1"/>
                </a:solidFill>
                <a:effectLst/>
                <a:latin typeface="+mn-lt"/>
                <a:ea typeface="+mn-ea"/>
                <a:cs typeface="+mn-cs"/>
              </a:rPr>
              <a:t> and </a:t>
            </a:r>
            <a:r>
              <a:rPr lang="da-DK" sz="1200" kern="1200" dirty="0" err="1" smtClean="0">
                <a:solidFill>
                  <a:schemeClr val="tx1"/>
                </a:solidFill>
                <a:effectLst/>
                <a:latin typeface="+mn-lt"/>
                <a:ea typeface="+mn-ea"/>
                <a:cs typeface="+mn-cs"/>
              </a:rPr>
              <a:t>since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were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unable</a:t>
            </a:r>
            <a:r>
              <a:rPr lang="da-DK" sz="1200" kern="1200" dirty="0" smtClean="0">
                <a:solidFill>
                  <a:schemeClr val="tx1"/>
                </a:solidFill>
                <a:effectLst/>
                <a:latin typeface="+mn-lt"/>
                <a:ea typeface="+mn-ea"/>
                <a:cs typeface="+mn-cs"/>
              </a:rPr>
              <a:t> to </a:t>
            </a:r>
            <a:r>
              <a:rPr lang="da-DK" sz="1200" kern="1200" dirty="0" err="1" smtClean="0">
                <a:solidFill>
                  <a:schemeClr val="tx1"/>
                </a:solidFill>
                <a:effectLst/>
                <a:latin typeface="+mn-lt"/>
                <a:ea typeface="+mn-ea"/>
                <a:cs typeface="+mn-cs"/>
              </a:rPr>
              <a:t>recruit</a:t>
            </a:r>
            <a:r>
              <a:rPr lang="da-DK" sz="1200" kern="1200" dirty="0" smtClean="0">
                <a:solidFill>
                  <a:schemeClr val="tx1"/>
                </a:solidFill>
                <a:effectLst/>
                <a:latin typeface="+mn-lt"/>
                <a:ea typeface="+mn-ea"/>
                <a:cs typeface="+mn-cs"/>
              </a:rPr>
              <a:t> a sufficient </a:t>
            </a:r>
            <a:r>
              <a:rPr lang="da-DK" sz="1200" kern="1200" dirty="0" err="1" smtClean="0">
                <a:solidFill>
                  <a:schemeClr val="tx1"/>
                </a:solidFill>
                <a:effectLst/>
                <a:latin typeface="+mn-lt"/>
                <a:ea typeface="+mn-ea"/>
                <a:cs typeface="+mn-cs"/>
              </a:rPr>
              <a:t>number</a:t>
            </a:r>
            <a:r>
              <a:rPr lang="da-DK" sz="1200" kern="1200" dirty="0" smtClean="0">
                <a:solidFill>
                  <a:schemeClr val="tx1"/>
                </a:solidFill>
                <a:effectLst/>
                <a:latin typeface="+mn-lt"/>
                <a:ea typeface="+mn-ea"/>
                <a:cs typeface="+mn-cs"/>
              </a:rPr>
              <a:t> for a </a:t>
            </a:r>
            <a:r>
              <a:rPr lang="da-DK" sz="1200" kern="1200" dirty="0" err="1" smtClean="0">
                <a:solidFill>
                  <a:schemeClr val="tx1"/>
                </a:solidFill>
                <a:effectLst/>
                <a:latin typeface="+mn-lt"/>
                <a:ea typeface="+mn-ea"/>
                <a:cs typeface="+mn-cs"/>
              </a:rPr>
              <a:t>heart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failure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control</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group</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compared</a:t>
            </a:r>
            <a:r>
              <a:rPr lang="da-DK" sz="1200" kern="1200" dirty="0" smtClean="0">
                <a:solidFill>
                  <a:schemeClr val="tx1"/>
                </a:solidFill>
                <a:effectLst/>
                <a:latin typeface="+mn-lt"/>
                <a:ea typeface="+mn-ea"/>
                <a:cs typeface="+mn-cs"/>
              </a:rPr>
              <a:t> the </a:t>
            </a:r>
            <a:r>
              <a:rPr lang="da-DK" sz="1200" kern="1200" dirty="0" err="1" smtClean="0">
                <a:solidFill>
                  <a:schemeClr val="tx1"/>
                </a:solidFill>
                <a:effectLst/>
                <a:latin typeface="+mn-lt"/>
                <a:ea typeface="+mn-ea"/>
                <a:cs typeface="+mn-cs"/>
              </a:rPr>
              <a:t>effects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before</a:t>
            </a:r>
            <a:r>
              <a:rPr lang="da-DK" sz="1200" kern="1200" dirty="0" smtClean="0">
                <a:solidFill>
                  <a:schemeClr val="tx1"/>
                </a:solidFill>
                <a:effectLst/>
                <a:latin typeface="+mn-lt"/>
                <a:ea typeface="+mn-ea"/>
                <a:cs typeface="+mn-cs"/>
              </a:rPr>
              <a:t> and </a:t>
            </a:r>
            <a:r>
              <a:rPr lang="da-DK" sz="1200" kern="1200" dirty="0" err="1" smtClean="0">
                <a:solidFill>
                  <a:schemeClr val="tx1"/>
                </a:solidFill>
                <a:effectLst/>
                <a:latin typeface="+mn-lt"/>
                <a:ea typeface="+mn-ea"/>
                <a:cs typeface="+mn-cs"/>
              </a:rPr>
              <a:t>after</a:t>
            </a:r>
            <a:r>
              <a:rPr lang="da-DK" sz="1200" kern="1200" dirty="0" smtClean="0">
                <a:solidFill>
                  <a:schemeClr val="tx1"/>
                </a:solidFill>
                <a:effectLst/>
                <a:latin typeface="+mn-lt"/>
                <a:ea typeface="+mn-ea"/>
                <a:cs typeface="+mn-cs"/>
              </a:rPr>
              <a:t> 4 </a:t>
            </a:r>
            <a:r>
              <a:rPr lang="da-DK" sz="1200" kern="1200" dirty="0" err="1" smtClean="0">
                <a:solidFill>
                  <a:schemeClr val="tx1"/>
                </a:solidFill>
                <a:effectLst/>
                <a:latin typeface="+mn-lt"/>
                <a:ea typeface="+mn-ea"/>
                <a:cs typeface="+mn-cs"/>
              </a:rPr>
              <a:t>weeks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treatment</a:t>
            </a:r>
            <a:r>
              <a:rPr lang="da-DK" sz="1200" kern="1200" dirty="0" smtClean="0">
                <a:solidFill>
                  <a:schemeClr val="tx1"/>
                </a:solidFill>
                <a:effectLst/>
                <a:latin typeface="+mn-lt"/>
                <a:ea typeface="+mn-ea"/>
                <a:cs typeface="+mn-cs"/>
              </a:rPr>
              <a:t> and </a:t>
            </a:r>
            <a:r>
              <a:rPr lang="da-DK" sz="1200" kern="1200" dirty="0" err="1" smtClean="0">
                <a:solidFill>
                  <a:schemeClr val="tx1"/>
                </a:solidFill>
                <a:effectLst/>
                <a:latin typeface="+mn-lt"/>
                <a:ea typeface="+mn-ea"/>
                <a:cs typeface="+mn-cs"/>
              </a:rPr>
              <a:t>related</a:t>
            </a:r>
            <a:r>
              <a:rPr lang="da-DK" sz="1200" kern="1200" dirty="0" smtClean="0">
                <a:solidFill>
                  <a:schemeClr val="tx1"/>
                </a:solidFill>
                <a:effectLst/>
                <a:latin typeface="+mn-lt"/>
                <a:ea typeface="+mn-ea"/>
                <a:cs typeface="+mn-cs"/>
              </a:rPr>
              <a:t> it to the </a:t>
            </a:r>
            <a:r>
              <a:rPr lang="da-DK" sz="1200" kern="1200" dirty="0" err="1" smtClean="0">
                <a:solidFill>
                  <a:schemeClr val="tx1"/>
                </a:solidFill>
                <a:effectLst/>
                <a:latin typeface="+mn-lt"/>
                <a:ea typeface="+mn-ea"/>
                <a:cs typeface="+mn-cs"/>
              </a:rPr>
              <a:t>response</a:t>
            </a:r>
            <a:r>
              <a:rPr lang="da-DK" sz="1200" kern="1200" dirty="0" smtClean="0">
                <a:solidFill>
                  <a:schemeClr val="tx1"/>
                </a:solidFill>
                <a:effectLst/>
                <a:latin typeface="+mn-lt"/>
                <a:ea typeface="+mn-ea"/>
                <a:cs typeface="+mn-cs"/>
              </a:rPr>
              <a:t> in 21 </a:t>
            </a:r>
            <a:r>
              <a:rPr lang="da-DK" sz="1200" kern="1200" dirty="0" err="1" smtClean="0">
                <a:solidFill>
                  <a:schemeClr val="tx1"/>
                </a:solidFill>
                <a:effectLst/>
                <a:latin typeface="+mn-lt"/>
                <a:ea typeface="+mn-ea"/>
                <a:cs typeface="+mn-cs"/>
              </a:rPr>
              <a:t>matched</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healthy</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controls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Primary</a:t>
            </a:r>
            <a:r>
              <a:rPr lang="da-DK" sz="1200" kern="1200" dirty="0" smtClean="0">
                <a:solidFill>
                  <a:schemeClr val="tx1"/>
                </a:solidFill>
                <a:effectLst/>
                <a:latin typeface="+mn-lt"/>
                <a:ea typeface="+mn-ea"/>
                <a:cs typeface="+mn-cs"/>
              </a:rPr>
              <a:t> end point </a:t>
            </a:r>
            <a:r>
              <a:rPr lang="da-DK" sz="1200" kern="1200" dirty="0" err="1" smtClean="0">
                <a:solidFill>
                  <a:schemeClr val="tx1"/>
                </a:solidFill>
                <a:effectLst/>
                <a:latin typeface="+mn-lt"/>
                <a:ea typeface="+mn-ea"/>
                <a:cs typeface="+mn-cs"/>
              </a:rPr>
              <a:t>was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change</a:t>
            </a:r>
            <a:r>
              <a:rPr lang="da-DK" sz="1200" kern="1200" dirty="0" smtClean="0">
                <a:solidFill>
                  <a:schemeClr val="tx1"/>
                </a:solidFill>
                <a:effectLst/>
                <a:latin typeface="+mn-lt"/>
                <a:ea typeface="+mn-ea"/>
                <a:cs typeface="+mn-cs"/>
              </a:rPr>
              <a:t> in LV EF and as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can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see</a:t>
            </a:r>
            <a:r>
              <a:rPr lang="da-DK" sz="1200" kern="1200" dirty="0" smtClean="0">
                <a:solidFill>
                  <a:schemeClr val="tx1"/>
                </a:solidFill>
                <a:effectLst/>
                <a:latin typeface="+mn-lt"/>
                <a:ea typeface="+mn-ea"/>
                <a:cs typeface="+mn-cs"/>
              </a:rPr>
              <a:t> on </a:t>
            </a:r>
            <a:r>
              <a:rPr lang="da-DK" sz="1200" kern="1200" dirty="0" err="1" smtClean="0">
                <a:solidFill>
                  <a:schemeClr val="tx1"/>
                </a:solidFill>
                <a:effectLst/>
                <a:latin typeface="+mn-lt"/>
                <a:ea typeface="+mn-ea"/>
                <a:cs typeface="+mn-cs"/>
              </a:rPr>
              <a:t>this</a:t>
            </a:r>
            <a:r>
              <a:rPr lang="da-DK" sz="1200" kern="1200" dirty="0" smtClean="0">
                <a:solidFill>
                  <a:schemeClr val="tx1"/>
                </a:solidFill>
                <a:effectLst/>
                <a:latin typeface="+mn-lt"/>
                <a:ea typeface="+mn-ea"/>
                <a:cs typeface="+mn-cs"/>
              </a:rPr>
              <a:t> slide, </a:t>
            </a:r>
            <a:r>
              <a:rPr lang="da-DK" sz="1200" kern="1200" dirty="0" err="1" smtClean="0">
                <a:solidFill>
                  <a:schemeClr val="tx1"/>
                </a:solidFill>
                <a:effectLst/>
                <a:latin typeface="+mn-lt"/>
                <a:ea typeface="+mn-ea"/>
                <a:cs typeface="+mn-cs"/>
              </a:rPr>
              <a:t>we</a:t>
            </a:r>
            <a:r>
              <a:rPr lang="da-DK" sz="1200" kern="1200" dirty="0" smtClean="0">
                <a:solidFill>
                  <a:schemeClr val="tx1"/>
                </a:solidFill>
                <a:effectLst/>
                <a:latin typeface="+mn-lt"/>
                <a:ea typeface="+mn-ea"/>
                <a:cs typeface="+mn-cs"/>
              </a:rPr>
              <a:t> did not find </a:t>
            </a:r>
            <a:r>
              <a:rPr lang="da-DK" sz="1200" kern="1200" dirty="0" err="1" smtClean="0">
                <a:solidFill>
                  <a:schemeClr val="tx1"/>
                </a:solidFill>
                <a:effectLst/>
                <a:latin typeface="+mn-lt"/>
                <a:ea typeface="+mn-ea"/>
                <a:cs typeface="+mn-cs"/>
              </a:rPr>
              <a:t>any</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significant</a:t>
            </a:r>
            <a:r>
              <a:rPr lang="da-DK" sz="1200" kern="1200" dirty="0" smtClean="0">
                <a:solidFill>
                  <a:schemeClr val="tx1"/>
                </a:solidFill>
                <a:effectLst/>
                <a:latin typeface="+mn-lt"/>
                <a:ea typeface="+mn-ea"/>
                <a:cs typeface="+mn-cs"/>
              </a:rPr>
              <a:t> difference in </a:t>
            </a:r>
            <a:r>
              <a:rPr lang="da-DK" sz="1200" kern="1200" dirty="0" err="1" smtClean="0">
                <a:solidFill>
                  <a:schemeClr val="tx1"/>
                </a:solidFill>
                <a:effectLst/>
                <a:latin typeface="+mn-lt"/>
                <a:ea typeface="+mn-ea"/>
                <a:cs typeface="+mn-cs"/>
              </a:rPr>
              <a:t>this</a:t>
            </a:r>
            <a:r>
              <a:rPr lang="da-DK" sz="1200" kern="1200" dirty="0" smtClean="0">
                <a:solidFill>
                  <a:schemeClr val="tx1"/>
                </a:solidFill>
                <a:effectLst/>
                <a:latin typeface="+mn-lt"/>
                <a:ea typeface="+mn-ea"/>
                <a:cs typeface="+mn-cs"/>
              </a:rPr>
              <a:t> variable or in </a:t>
            </a:r>
            <a:r>
              <a:rPr lang="da-DK" sz="1200" kern="1200" dirty="0" err="1" smtClean="0">
                <a:solidFill>
                  <a:schemeClr val="tx1"/>
                </a:solidFill>
                <a:effectLst/>
                <a:latin typeface="+mn-lt"/>
                <a:ea typeface="+mn-ea"/>
                <a:cs typeface="+mn-cs"/>
              </a:rPr>
              <a:t>other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hemodynamic</a:t>
            </a:r>
            <a:r>
              <a:rPr lang="da-DK" sz="1200" kern="1200" dirty="0" smtClean="0">
                <a:solidFill>
                  <a:schemeClr val="tx1"/>
                </a:solidFill>
                <a:effectLst/>
                <a:latin typeface="+mn-lt"/>
                <a:ea typeface="+mn-ea"/>
                <a:cs typeface="+mn-cs"/>
              </a:rPr>
              <a:t> variables </a:t>
            </a:r>
            <a:r>
              <a:rPr lang="da-DK" sz="1200" kern="1200" dirty="0" err="1" smtClean="0">
                <a:solidFill>
                  <a:schemeClr val="tx1"/>
                </a:solidFill>
                <a:effectLst/>
                <a:latin typeface="+mn-lt"/>
                <a:ea typeface="+mn-ea"/>
                <a:cs typeface="+mn-cs"/>
              </a:rPr>
              <a:t>except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systolic</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blood</a:t>
            </a:r>
            <a:r>
              <a:rPr lang="da-DK" sz="1200" kern="1200" dirty="0" smtClean="0">
                <a:solidFill>
                  <a:schemeClr val="tx1"/>
                </a:solidFill>
                <a:effectLst/>
                <a:latin typeface="+mn-lt"/>
                <a:ea typeface="+mn-ea"/>
                <a:cs typeface="+mn-cs"/>
              </a:rPr>
              <a:t> pressure </a:t>
            </a:r>
            <a:r>
              <a:rPr lang="da-DK" sz="1200" kern="1200" dirty="0" err="1" smtClean="0">
                <a:solidFill>
                  <a:schemeClr val="tx1"/>
                </a:solidFill>
                <a:effectLst/>
                <a:latin typeface="+mn-lt"/>
                <a:ea typeface="+mn-ea"/>
                <a:cs typeface="+mn-cs"/>
              </a:rPr>
              <a:t>that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was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reduced</a:t>
            </a:r>
            <a:r>
              <a:rPr lang="da-DK" sz="1200" kern="1200" dirty="0" smtClean="0">
                <a:solidFill>
                  <a:schemeClr val="tx1"/>
                </a:solidFill>
                <a:effectLst/>
                <a:latin typeface="+mn-lt"/>
                <a:ea typeface="+mn-ea"/>
                <a:cs typeface="+mn-cs"/>
              </a:rPr>
              <a:t> in the patient </a:t>
            </a:r>
            <a:r>
              <a:rPr lang="da-DK" sz="1200" kern="1200" dirty="0" err="1" smtClean="0">
                <a:solidFill>
                  <a:schemeClr val="tx1"/>
                </a:solidFill>
                <a:effectLst/>
                <a:latin typeface="+mn-lt"/>
                <a:ea typeface="+mn-ea"/>
                <a:cs typeface="+mn-cs"/>
              </a:rPr>
              <a:t>group</a:t>
            </a:r>
            <a:r>
              <a:rPr lang="da-DK" sz="1200" kern="1200" dirty="0" smtClean="0">
                <a:solidFill>
                  <a:schemeClr val="tx1"/>
                </a:solidFill>
                <a:effectLst/>
                <a:latin typeface="+mn-lt"/>
                <a:ea typeface="+mn-ea"/>
                <a:cs typeface="+mn-cs"/>
              </a:rPr>
              <a:t> and bordeline </a:t>
            </a:r>
            <a:r>
              <a:rPr lang="da-DK" sz="1200" kern="1200" dirty="0" err="1" smtClean="0">
                <a:solidFill>
                  <a:schemeClr val="tx1"/>
                </a:solidFill>
                <a:effectLst/>
                <a:latin typeface="+mn-lt"/>
                <a:ea typeface="+mn-ea"/>
                <a:cs typeface="+mn-cs"/>
              </a:rPr>
              <a:t>significantly</a:t>
            </a:r>
            <a:r>
              <a:rPr lang="da-DK" sz="1200" kern="1200" dirty="0" smtClean="0">
                <a:solidFill>
                  <a:schemeClr val="tx1"/>
                </a:solidFill>
                <a:effectLst/>
                <a:latin typeface="+mn-lt"/>
                <a:ea typeface="+mn-ea"/>
                <a:cs typeface="+mn-cs"/>
              </a:rPr>
              <a:t> in the </a:t>
            </a:r>
            <a:r>
              <a:rPr lang="da-DK" sz="1200" kern="1200" dirty="0" err="1" smtClean="0">
                <a:solidFill>
                  <a:schemeClr val="tx1"/>
                </a:solidFill>
                <a:effectLst/>
                <a:latin typeface="+mn-lt"/>
                <a:ea typeface="+mn-ea"/>
                <a:cs typeface="+mn-cs"/>
              </a:rPr>
              <a:t>control</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group</a:t>
            </a:r>
            <a:r>
              <a:rPr lang="da-DK" sz="1200" kern="1200" dirty="0" smtClean="0">
                <a:solidFill>
                  <a:schemeClr val="tx1"/>
                </a:solidFill>
                <a:effectLst/>
                <a:latin typeface="+mn-lt"/>
                <a:ea typeface="+mn-ea"/>
                <a:cs typeface="+mn-cs"/>
              </a:rPr>
              <a:t>.</a:t>
            </a:r>
            <a:endParaRPr lang="da-DK" sz="1200" kern="1200" dirty="0">
              <a:solidFill>
                <a:schemeClr val="tx1"/>
              </a:solidFill>
              <a:effectLst/>
              <a:latin typeface="+mn-lt"/>
              <a:ea typeface="+mn-ea"/>
              <a:cs typeface="+mn-cs"/>
            </a:endParaRPr>
          </a:p>
        </p:txBody>
      </p:sp>
      <p:sp>
        <p:nvSpPr>
          <p:cNvPr id="4" name="Pladsholder til diasnummer 3"/>
          <p:cNvSpPr>
            <a:spLocks noGrp="1"/>
          </p:cNvSpPr>
          <p:nvPr>
            <p:ph type="sldNum" sz="quarter" idx="10"/>
          </p:nvPr>
        </p:nvSpPr>
        <p:spPr/>
        <p:txBody>
          <a:bodyPr/>
          <a:lstStyle/>
          <a:p>
            <a:fld id="{BF5874BE-0633-614B-832B-89DDAE1E5062}" type="slidenum">
              <a:rPr lang="da-DK" smtClean="0"/>
              <a:pPr/>
              <a:t>25</a:t>
            </a:fld>
            <a:endParaRPr lang="da-DK"/>
          </a:p>
        </p:txBody>
      </p:sp>
    </p:spTree>
    <p:extLst>
      <p:ext uri="{BB962C8B-B14F-4D97-AF65-F5344CB8AC3E}">
        <p14:creationId xmlns:p14="http://schemas.microsoft.com/office/powerpoint/2010/main" val="3529780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err="1" smtClean="0">
                <a:solidFill>
                  <a:schemeClr val="tx1"/>
                </a:solidFill>
                <a:effectLst/>
                <a:latin typeface="+mn-lt"/>
                <a:ea typeface="+mn-ea"/>
                <a:cs typeface="+mn-cs"/>
              </a:rPr>
              <a:t>Also</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we</a:t>
            </a:r>
            <a:r>
              <a:rPr lang="da-DK" sz="1200" kern="1200" dirty="0" smtClean="0">
                <a:solidFill>
                  <a:schemeClr val="tx1"/>
                </a:solidFill>
                <a:effectLst/>
                <a:latin typeface="+mn-lt"/>
                <a:ea typeface="+mn-ea"/>
                <a:cs typeface="+mn-cs"/>
              </a:rPr>
              <a:t> did not find </a:t>
            </a:r>
            <a:r>
              <a:rPr lang="da-DK" sz="1200" kern="1200" dirty="0" err="1" smtClean="0">
                <a:solidFill>
                  <a:schemeClr val="tx1"/>
                </a:solidFill>
                <a:effectLst/>
                <a:latin typeface="+mn-lt"/>
                <a:ea typeface="+mn-ea"/>
                <a:cs typeface="+mn-cs"/>
              </a:rPr>
              <a:t>any</a:t>
            </a:r>
            <a:r>
              <a:rPr lang="da-DK" sz="1200" kern="1200" dirty="0" smtClean="0">
                <a:solidFill>
                  <a:schemeClr val="tx1"/>
                </a:solidFill>
                <a:effectLst/>
                <a:latin typeface="+mn-lt"/>
                <a:ea typeface="+mn-ea"/>
                <a:cs typeface="+mn-cs"/>
              </a:rPr>
              <a:t> difference in </a:t>
            </a:r>
            <a:r>
              <a:rPr lang="da-DK" sz="1200" kern="1200" dirty="0" err="1" smtClean="0">
                <a:solidFill>
                  <a:schemeClr val="tx1"/>
                </a:solidFill>
                <a:effectLst/>
                <a:latin typeface="+mn-lt"/>
                <a:ea typeface="+mn-ea"/>
                <a:cs typeface="+mn-cs"/>
              </a:rPr>
              <a:t>exercise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capacity</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measured</a:t>
            </a:r>
            <a:r>
              <a:rPr lang="da-DK" sz="1200" kern="1200" dirty="0" smtClean="0">
                <a:solidFill>
                  <a:schemeClr val="tx1"/>
                </a:solidFill>
                <a:effectLst/>
                <a:latin typeface="+mn-lt"/>
                <a:ea typeface="+mn-ea"/>
                <a:cs typeface="+mn-cs"/>
              </a:rPr>
              <a:t> as </a:t>
            </a:r>
            <a:r>
              <a:rPr lang="da-DK" sz="1200" kern="1200" dirty="0" err="1" smtClean="0">
                <a:solidFill>
                  <a:schemeClr val="tx1"/>
                </a:solidFill>
                <a:effectLst/>
                <a:latin typeface="+mn-lt"/>
                <a:ea typeface="+mn-ea"/>
                <a:cs typeface="+mn-cs"/>
              </a:rPr>
              <a:t>workload</a:t>
            </a:r>
            <a:r>
              <a:rPr lang="da-DK" sz="1200" kern="1200" dirty="0" smtClean="0">
                <a:solidFill>
                  <a:schemeClr val="tx1"/>
                </a:solidFill>
                <a:effectLst/>
                <a:latin typeface="+mn-lt"/>
                <a:ea typeface="+mn-ea"/>
                <a:cs typeface="+mn-cs"/>
              </a:rPr>
              <a:t> or oxygen </a:t>
            </a:r>
            <a:r>
              <a:rPr lang="da-DK" sz="1200" kern="1200" dirty="0" err="1" smtClean="0">
                <a:solidFill>
                  <a:schemeClr val="tx1"/>
                </a:solidFill>
                <a:effectLst/>
                <a:latin typeface="+mn-lt"/>
                <a:ea typeface="+mn-ea"/>
                <a:cs typeface="+mn-cs"/>
              </a:rPr>
              <a:t>uptake</a:t>
            </a:r>
            <a:r>
              <a:rPr lang="da-DK" sz="1200" kern="1200" dirty="0" smtClean="0">
                <a:solidFill>
                  <a:schemeClr val="tx1"/>
                </a:solidFill>
                <a:effectLst/>
                <a:latin typeface="+mn-lt"/>
                <a:ea typeface="+mn-ea"/>
                <a:cs typeface="+mn-cs"/>
              </a:rPr>
              <a:t> in </a:t>
            </a:r>
            <a:r>
              <a:rPr lang="da-DK" sz="1200" kern="1200" dirty="0" err="1" smtClean="0">
                <a:solidFill>
                  <a:schemeClr val="tx1"/>
                </a:solidFill>
                <a:effectLst/>
                <a:latin typeface="+mn-lt"/>
                <a:ea typeface="+mn-ea"/>
                <a:cs typeface="+mn-cs"/>
              </a:rPr>
              <a:t>either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group</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However</a:t>
            </a:r>
            <a:r>
              <a:rPr lang="da-DK" sz="1200" kern="1200" dirty="0" smtClean="0">
                <a:solidFill>
                  <a:schemeClr val="tx1"/>
                </a:solidFill>
                <a:effectLst/>
                <a:latin typeface="+mn-lt"/>
                <a:ea typeface="+mn-ea"/>
                <a:cs typeface="+mn-cs"/>
              </a:rPr>
              <a:t>, skeletal </a:t>
            </a:r>
            <a:r>
              <a:rPr lang="da-DK" sz="1200" kern="1200" dirty="0" err="1" smtClean="0">
                <a:solidFill>
                  <a:schemeClr val="tx1"/>
                </a:solidFill>
                <a:effectLst/>
                <a:latin typeface="+mn-lt"/>
                <a:ea typeface="+mn-ea"/>
                <a:cs typeface="+mn-cs"/>
              </a:rPr>
              <a:t>muscle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strength</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improved</a:t>
            </a:r>
            <a:r>
              <a:rPr lang="da-DK" sz="1200" kern="1200" dirty="0" smtClean="0">
                <a:solidFill>
                  <a:schemeClr val="tx1"/>
                </a:solidFill>
                <a:effectLst/>
                <a:latin typeface="+mn-lt"/>
                <a:ea typeface="+mn-ea"/>
                <a:cs typeface="+mn-cs"/>
              </a:rPr>
              <a:t> in </a:t>
            </a:r>
            <a:r>
              <a:rPr lang="da-DK" sz="1200" kern="1200" dirty="0" err="1" smtClean="0">
                <a:solidFill>
                  <a:schemeClr val="tx1"/>
                </a:solidFill>
                <a:effectLst/>
                <a:latin typeface="+mn-lt"/>
                <a:ea typeface="+mn-ea"/>
                <a:cs typeface="+mn-cs"/>
              </a:rPr>
              <a:t>both</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groups</a:t>
            </a:r>
            <a:r>
              <a:rPr lang="da-DK" sz="1200" kern="1200" dirty="0" smtClean="0">
                <a:solidFill>
                  <a:schemeClr val="tx1"/>
                </a:solidFill>
                <a:effectLst/>
                <a:latin typeface="+mn-lt"/>
                <a:ea typeface="+mn-ea"/>
                <a:cs typeface="+mn-cs"/>
              </a:rPr>
              <a:t>.</a:t>
            </a:r>
            <a:endParaRPr lang="da-DK" sz="1200" kern="1200" dirty="0">
              <a:solidFill>
                <a:schemeClr val="tx1"/>
              </a:solidFill>
              <a:effectLst/>
              <a:latin typeface="+mn-lt"/>
              <a:ea typeface="+mn-ea"/>
              <a:cs typeface="+mn-cs"/>
            </a:endParaRPr>
          </a:p>
        </p:txBody>
      </p:sp>
      <p:sp>
        <p:nvSpPr>
          <p:cNvPr id="4" name="Pladsholder til diasnummer 3"/>
          <p:cNvSpPr>
            <a:spLocks noGrp="1"/>
          </p:cNvSpPr>
          <p:nvPr>
            <p:ph type="sldNum" sz="quarter" idx="10"/>
          </p:nvPr>
        </p:nvSpPr>
        <p:spPr/>
        <p:txBody>
          <a:bodyPr/>
          <a:lstStyle/>
          <a:p>
            <a:fld id="{BF5874BE-0633-614B-832B-89DDAE1E5062}" type="slidenum">
              <a:rPr lang="da-DK" smtClean="0"/>
              <a:pPr/>
              <a:t>26</a:t>
            </a:fld>
            <a:endParaRPr lang="da-DK"/>
          </a:p>
        </p:txBody>
      </p:sp>
    </p:spTree>
    <p:extLst>
      <p:ext uri="{BB962C8B-B14F-4D97-AF65-F5344CB8AC3E}">
        <p14:creationId xmlns:p14="http://schemas.microsoft.com/office/powerpoint/2010/main" val="2728682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fontScale="47500" lnSpcReduction="20000"/>
          </a:bodyPr>
          <a:lstStyle/>
          <a:p>
            <a:r>
              <a:rPr lang="da-DK" dirty="0" smtClean="0"/>
              <a:t>So at </a:t>
            </a:r>
            <a:r>
              <a:rPr lang="da-DK" dirty="0" err="1" smtClean="0"/>
              <a:t>this</a:t>
            </a:r>
            <a:r>
              <a:rPr lang="da-DK" dirty="0" smtClean="0"/>
              <a:t> point I </a:t>
            </a:r>
            <a:r>
              <a:rPr lang="da-DK" dirty="0" err="1" smtClean="0"/>
              <a:t>think</a:t>
            </a:r>
            <a:r>
              <a:rPr lang="da-DK" dirty="0" smtClean="0"/>
              <a:t> it is fair to </a:t>
            </a:r>
            <a:r>
              <a:rPr lang="da-DK" dirty="0" err="1" smtClean="0"/>
              <a:t>conclude</a:t>
            </a:r>
            <a:r>
              <a:rPr lang="da-DK" dirty="0" smtClean="0"/>
              <a:t>:</a:t>
            </a:r>
          </a:p>
          <a:p>
            <a:endParaRPr lang="da-DK" dirty="0" smtClean="0"/>
          </a:p>
          <a:p>
            <a:pPr eaLnBrk="1" hangingPunct="1">
              <a:buFont typeface="Arial"/>
              <a:buChar char="•"/>
            </a:pPr>
            <a:r>
              <a:rPr lang="en-US" sz="4000" dirty="0" smtClean="0">
                <a:solidFill>
                  <a:srgbClr val="660066"/>
                </a:solidFill>
                <a:latin typeface="Arial" charset="0"/>
              </a:rPr>
              <a:t>Results of ongoing large scale trials needed to determine the clinical impact of RIC</a:t>
            </a:r>
          </a:p>
          <a:p>
            <a:pPr marL="0" indent="0" eaLnBrk="1" hangingPunct="1">
              <a:buNone/>
            </a:pPr>
            <a:endParaRPr lang="en-US" sz="4000" dirty="0" smtClean="0">
              <a:solidFill>
                <a:srgbClr val="660066"/>
              </a:solidFill>
              <a:latin typeface="Arial" charset="0"/>
            </a:endParaRPr>
          </a:p>
          <a:p>
            <a:pPr eaLnBrk="1" hangingPunct="1">
              <a:buFont typeface="Arial"/>
              <a:buChar char="•"/>
            </a:pPr>
            <a:r>
              <a:rPr lang="en-US" sz="4000" dirty="0" smtClean="0">
                <a:solidFill>
                  <a:srgbClr val="660066"/>
                </a:solidFill>
                <a:latin typeface="Arial" charset="0"/>
              </a:rPr>
              <a:t>Non-anesthetic coronary and vascular interventions hold the largest clinical potential</a:t>
            </a:r>
          </a:p>
          <a:p>
            <a:pPr eaLnBrk="1" hangingPunct="1">
              <a:buFont typeface="Arial"/>
              <a:buChar char="•"/>
            </a:pPr>
            <a:endParaRPr lang="en-US" dirty="0" smtClean="0">
              <a:solidFill>
                <a:srgbClr val="660066"/>
              </a:solidFill>
              <a:latin typeface="Arial" charset="0"/>
            </a:endParaRPr>
          </a:p>
          <a:p>
            <a:pPr lvl="1">
              <a:buFont typeface="Arial"/>
              <a:buChar char="•"/>
            </a:pPr>
            <a:r>
              <a:rPr lang="en-US" sz="3355" dirty="0" smtClean="0">
                <a:solidFill>
                  <a:srgbClr val="660066"/>
                </a:solidFill>
                <a:latin typeface="Arial" charset="0"/>
              </a:rPr>
              <a:t>RIC may be translated into a clinical context of large anterior STEMI treated by </a:t>
            </a:r>
            <a:r>
              <a:rPr lang="en-US" sz="3355" dirty="0" err="1" smtClean="0">
                <a:solidFill>
                  <a:srgbClr val="660066"/>
                </a:solidFill>
                <a:latin typeface="Arial" charset="0"/>
              </a:rPr>
              <a:t>pPCI</a:t>
            </a:r>
            <a:r>
              <a:rPr lang="en-US" sz="3355" dirty="0" smtClean="0">
                <a:solidFill>
                  <a:srgbClr val="660066"/>
                </a:solidFill>
                <a:latin typeface="Arial" charset="0"/>
              </a:rPr>
              <a:t> and thrombolysis with short and long term clinical benefit</a:t>
            </a:r>
          </a:p>
          <a:p>
            <a:pPr eaLnBrk="1" hangingPunct="1">
              <a:buNone/>
            </a:pPr>
            <a:endParaRPr lang="en-US" sz="3355" dirty="0" smtClean="0">
              <a:solidFill>
                <a:srgbClr val="660066"/>
              </a:solidFill>
              <a:latin typeface="Arial" charset="0"/>
            </a:endParaRPr>
          </a:p>
          <a:p>
            <a:pPr lvl="1">
              <a:buFont typeface="Arial"/>
              <a:buChar char="•"/>
            </a:pPr>
            <a:r>
              <a:rPr lang="en-US" sz="3355" dirty="0" smtClean="0">
                <a:solidFill>
                  <a:srgbClr val="660066"/>
                </a:solidFill>
                <a:latin typeface="Arial" charset="0"/>
              </a:rPr>
              <a:t>RIC in heart surgery apparently does not add further </a:t>
            </a:r>
            <a:r>
              <a:rPr lang="en-US" sz="3355" dirty="0" err="1" smtClean="0">
                <a:solidFill>
                  <a:srgbClr val="660066"/>
                </a:solidFill>
                <a:latin typeface="Arial" charset="0"/>
              </a:rPr>
              <a:t>cardioprotection</a:t>
            </a:r>
            <a:r>
              <a:rPr lang="en-US" sz="3355" dirty="0" smtClean="0">
                <a:solidFill>
                  <a:srgbClr val="660066"/>
                </a:solidFill>
                <a:latin typeface="Arial" charset="0"/>
              </a:rPr>
              <a:t> to current best pre-, per- and postoperative - predominantly </a:t>
            </a:r>
            <a:r>
              <a:rPr lang="en-US" sz="3355" dirty="0" err="1" smtClean="0">
                <a:solidFill>
                  <a:srgbClr val="660066"/>
                </a:solidFill>
                <a:latin typeface="Arial" charset="0"/>
              </a:rPr>
              <a:t>propofol</a:t>
            </a:r>
            <a:r>
              <a:rPr lang="en-US" sz="3355" dirty="0" smtClean="0">
                <a:solidFill>
                  <a:srgbClr val="660066"/>
                </a:solidFill>
                <a:latin typeface="Arial" charset="0"/>
              </a:rPr>
              <a:t> anesthesia</a:t>
            </a:r>
          </a:p>
          <a:p>
            <a:endParaRPr lang="da-DK" dirty="0"/>
          </a:p>
        </p:txBody>
      </p:sp>
      <p:sp>
        <p:nvSpPr>
          <p:cNvPr id="4" name="Pladsholder til diasnummer 3"/>
          <p:cNvSpPr>
            <a:spLocks noGrp="1"/>
          </p:cNvSpPr>
          <p:nvPr>
            <p:ph type="sldNum" sz="quarter" idx="10"/>
          </p:nvPr>
        </p:nvSpPr>
        <p:spPr/>
        <p:txBody>
          <a:bodyPr/>
          <a:lstStyle/>
          <a:p>
            <a:fld id="{12FEC985-EB18-7C47-95F1-26320EB689F3}" type="slidenum">
              <a:rPr lang="da-DK" smtClean="0"/>
              <a:pPr/>
              <a:t>29</a:t>
            </a:fld>
            <a:endParaRPr lang="da-DK"/>
          </a:p>
        </p:txBody>
      </p:sp>
    </p:spTree>
    <p:extLst>
      <p:ext uri="{BB962C8B-B14F-4D97-AF65-F5344CB8AC3E}">
        <p14:creationId xmlns:p14="http://schemas.microsoft.com/office/powerpoint/2010/main" val="7058001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Pladsholder til diasbillede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5778" name="Pladsholder til no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sz="1200" kern="1200" dirty="0" smtClean="0">
                <a:solidFill>
                  <a:schemeClr val="tx1"/>
                </a:solidFill>
                <a:effectLst/>
                <a:latin typeface="+mn-lt"/>
                <a:ea typeface="+mn-ea"/>
                <a:cs typeface="+mn-cs"/>
              </a:rPr>
              <a:t>Still, </a:t>
            </a:r>
            <a:r>
              <a:rPr lang="da-DK" sz="1200" kern="1200" dirty="0" err="1" smtClean="0">
                <a:solidFill>
                  <a:schemeClr val="tx1"/>
                </a:solidFill>
                <a:effectLst/>
                <a:latin typeface="+mn-lt"/>
                <a:ea typeface="+mn-ea"/>
                <a:cs typeface="+mn-cs"/>
              </a:rPr>
              <a:t>our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insight</a:t>
            </a:r>
            <a:r>
              <a:rPr lang="da-DK" sz="1200" kern="1200" dirty="0" smtClean="0">
                <a:solidFill>
                  <a:schemeClr val="tx1"/>
                </a:solidFill>
                <a:effectLst/>
                <a:latin typeface="+mn-lt"/>
                <a:ea typeface="+mn-ea"/>
                <a:cs typeface="+mn-cs"/>
              </a:rPr>
              <a:t> in the </a:t>
            </a:r>
            <a:r>
              <a:rPr lang="da-DK" sz="1200" kern="1200" dirty="0" err="1" smtClean="0">
                <a:solidFill>
                  <a:schemeClr val="tx1"/>
                </a:solidFill>
                <a:effectLst/>
                <a:latin typeface="+mn-lt"/>
                <a:ea typeface="+mn-ea"/>
                <a:cs typeface="+mn-cs"/>
              </a:rPr>
              <a:t>mechanisms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underling</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remote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ischemic</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conditioning</a:t>
            </a:r>
            <a:r>
              <a:rPr lang="da-DK" sz="1200" kern="1200" dirty="0" smtClean="0">
                <a:solidFill>
                  <a:schemeClr val="tx1"/>
                </a:solidFill>
                <a:effectLst/>
                <a:latin typeface="+mn-lt"/>
                <a:ea typeface="+mn-ea"/>
                <a:cs typeface="+mn-cs"/>
              </a:rPr>
              <a:t> is </a:t>
            </a:r>
            <a:r>
              <a:rPr lang="da-DK" sz="1200" kern="1200" dirty="0" err="1" smtClean="0">
                <a:solidFill>
                  <a:schemeClr val="tx1"/>
                </a:solidFill>
                <a:effectLst/>
                <a:latin typeface="+mn-lt"/>
                <a:ea typeface="+mn-ea"/>
                <a:cs typeface="+mn-cs"/>
              </a:rPr>
              <a:t>fragmented</a:t>
            </a:r>
            <a:r>
              <a:rPr lang="da-DK" sz="1200" kern="1200" dirty="0" smtClean="0">
                <a:solidFill>
                  <a:schemeClr val="tx1"/>
                </a:solidFill>
                <a:effectLst/>
                <a:latin typeface="+mn-lt"/>
                <a:ea typeface="+mn-ea"/>
                <a:cs typeface="+mn-cs"/>
              </a:rPr>
              <a:t>, so to </a:t>
            </a:r>
            <a:r>
              <a:rPr lang="da-DK" sz="1200" kern="1200" dirty="0" err="1" smtClean="0">
                <a:solidFill>
                  <a:schemeClr val="tx1"/>
                </a:solidFill>
                <a:effectLst/>
                <a:latin typeface="+mn-lt"/>
                <a:ea typeface="+mn-ea"/>
                <a:cs typeface="+mn-cs"/>
              </a:rPr>
              <a:t>keep</a:t>
            </a:r>
            <a:r>
              <a:rPr lang="da-DK" sz="1200" kern="1200" dirty="0" smtClean="0">
                <a:solidFill>
                  <a:schemeClr val="tx1"/>
                </a:solidFill>
                <a:effectLst/>
                <a:latin typeface="+mn-lt"/>
                <a:ea typeface="+mn-ea"/>
                <a:cs typeface="+mn-cs"/>
              </a:rPr>
              <a:t> up the </a:t>
            </a:r>
            <a:r>
              <a:rPr lang="da-DK" sz="1200" kern="1200" dirty="0" err="1" smtClean="0">
                <a:solidFill>
                  <a:schemeClr val="tx1"/>
                </a:solidFill>
                <a:effectLst/>
                <a:latin typeface="+mn-lt"/>
                <a:ea typeface="+mn-ea"/>
                <a:cs typeface="+mn-cs"/>
              </a:rPr>
              <a:t>good</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mood</a:t>
            </a:r>
            <a:r>
              <a:rPr lang="da-DK" sz="1200" kern="1200" dirty="0" smtClean="0">
                <a:solidFill>
                  <a:schemeClr val="tx1"/>
                </a:solidFill>
                <a:effectLst/>
                <a:latin typeface="+mn-lt"/>
                <a:ea typeface="+mn-ea"/>
                <a:cs typeface="+mn-cs"/>
              </a:rPr>
              <a:t>, I </a:t>
            </a:r>
            <a:r>
              <a:rPr lang="da-DK" sz="1200" kern="1200" dirty="0" err="1" smtClean="0">
                <a:solidFill>
                  <a:schemeClr val="tx1"/>
                </a:solidFill>
                <a:effectLst/>
                <a:latin typeface="+mn-lt"/>
                <a:ea typeface="+mn-ea"/>
                <a:cs typeface="+mn-cs"/>
              </a:rPr>
              <a:t>think</a:t>
            </a:r>
            <a:r>
              <a:rPr lang="da-DK" sz="1200" kern="1200" dirty="0" smtClean="0">
                <a:solidFill>
                  <a:schemeClr val="tx1"/>
                </a:solidFill>
                <a:effectLst/>
                <a:latin typeface="+mn-lt"/>
                <a:ea typeface="+mn-ea"/>
                <a:cs typeface="+mn-cs"/>
              </a:rPr>
              <a:t> it is </a:t>
            </a:r>
            <a:r>
              <a:rPr lang="da-DK" sz="1200" kern="1200" dirty="0" err="1" smtClean="0">
                <a:solidFill>
                  <a:schemeClr val="tx1"/>
                </a:solidFill>
                <a:effectLst/>
                <a:latin typeface="+mn-lt"/>
                <a:ea typeface="+mn-ea"/>
                <a:cs typeface="+mn-cs"/>
              </a:rPr>
              <a:t>appropriate</a:t>
            </a:r>
            <a:r>
              <a:rPr lang="da-DK" sz="1200" kern="1200" dirty="0" smtClean="0">
                <a:solidFill>
                  <a:schemeClr val="tx1"/>
                </a:solidFill>
                <a:effectLst/>
                <a:latin typeface="+mn-lt"/>
                <a:ea typeface="+mn-ea"/>
                <a:cs typeface="+mn-cs"/>
              </a:rPr>
              <a:t> to </a:t>
            </a:r>
            <a:r>
              <a:rPr lang="da-DK" sz="1200" kern="1200" dirty="0" err="1" smtClean="0">
                <a:solidFill>
                  <a:schemeClr val="tx1"/>
                </a:solidFill>
                <a:effectLst/>
                <a:latin typeface="+mn-lt"/>
                <a:ea typeface="+mn-ea"/>
                <a:cs typeface="+mn-cs"/>
              </a:rPr>
              <a:t>quote</a:t>
            </a:r>
            <a:r>
              <a:rPr lang="da-DK" sz="1200" kern="1200" dirty="0" smtClean="0">
                <a:solidFill>
                  <a:schemeClr val="tx1"/>
                </a:solidFill>
                <a:effectLst/>
                <a:latin typeface="+mn-lt"/>
                <a:ea typeface="+mn-ea"/>
                <a:cs typeface="+mn-cs"/>
              </a:rPr>
              <a:t> the Danish </a:t>
            </a:r>
            <a:r>
              <a:rPr lang="da-DK" sz="1200" kern="1200" dirty="0" err="1" smtClean="0">
                <a:solidFill>
                  <a:schemeClr val="tx1"/>
                </a:solidFill>
                <a:effectLst/>
                <a:latin typeface="+mn-lt"/>
                <a:ea typeface="+mn-ea"/>
                <a:cs typeface="+mn-cs"/>
              </a:rPr>
              <a:t>anatomist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geologist</a:t>
            </a:r>
            <a:r>
              <a:rPr lang="da-DK" sz="1200" kern="1200" dirty="0" smtClean="0">
                <a:solidFill>
                  <a:schemeClr val="tx1"/>
                </a:solidFill>
                <a:effectLst/>
                <a:latin typeface="+mn-lt"/>
                <a:ea typeface="+mn-ea"/>
                <a:cs typeface="+mn-cs"/>
              </a:rPr>
              <a:t> and </a:t>
            </a:r>
            <a:r>
              <a:rPr lang="da-DK" sz="1200" kern="1200" dirty="0" err="1" smtClean="0">
                <a:solidFill>
                  <a:schemeClr val="tx1"/>
                </a:solidFill>
                <a:effectLst/>
                <a:latin typeface="+mn-lt"/>
                <a:ea typeface="+mn-ea"/>
                <a:cs typeface="+mn-cs"/>
              </a:rPr>
              <a:t>finally</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bishop</a:t>
            </a:r>
            <a:r>
              <a:rPr lang="da-DK" sz="1200" kern="1200" dirty="0" smtClean="0">
                <a:solidFill>
                  <a:schemeClr val="tx1"/>
                </a:solidFill>
                <a:effectLst/>
                <a:latin typeface="+mn-lt"/>
                <a:ea typeface="+mn-ea"/>
                <a:cs typeface="+mn-cs"/>
              </a:rPr>
              <a:t> Niels Steensen or Nicolaus Steno:</a:t>
            </a:r>
          </a:p>
          <a:p>
            <a:r>
              <a:rPr lang="da-DK" sz="1200" kern="1200" dirty="0" smtClean="0">
                <a:solidFill>
                  <a:schemeClr val="tx1"/>
                </a:solidFill>
                <a:effectLst/>
                <a:latin typeface="+mn-lt"/>
                <a:ea typeface="+mn-ea"/>
                <a:cs typeface="+mn-cs"/>
              </a:rPr>
              <a:t> </a:t>
            </a:r>
          </a:p>
          <a:p>
            <a:r>
              <a:rPr lang="da-DK" sz="1200" kern="1200" dirty="0" err="1" smtClean="0">
                <a:solidFill>
                  <a:schemeClr val="tx1"/>
                </a:solidFill>
                <a:effectLst/>
                <a:latin typeface="+mn-lt"/>
                <a:ea typeface="+mn-ea"/>
                <a:cs typeface="+mn-cs"/>
              </a:rPr>
              <a:t>Beautiful</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are</a:t>
            </a:r>
            <a:r>
              <a:rPr lang="da-DK" sz="1200" kern="1200" dirty="0" smtClean="0">
                <a:solidFill>
                  <a:schemeClr val="tx1"/>
                </a:solidFill>
                <a:effectLst/>
                <a:latin typeface="+mn-lt"/>
                <a:ea typeface="+mn-ea"/>
                <a:cs typeface="+mn-cs"/>
              </a:rPr>
              <a:t> the </a:t>
            </a:r>
            <a:r>
              <a:rPr lang="da-DK" sz="1200" kern="1200" dirty="0" err="1" smtClean="0">
                <a:solidFill>
                  <a:schemeClr val="tx1"/>
                </a:solidFill>
                <a:effectLst/>
                <a:latin typeface="+mn-lt"/>
                <a:ea typeface="+mn-ea"/>
                <a:cs typeface="+mn-cs"/>
              </a:rPr>
              <a:t>things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see</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More </a:t>
            </a:r>
            <a:r>
              <a:rPr lang="da-DK" sz="1200" kern="1200" dirty="0" err="1" smtClean="0">
                <a:solidFill>
                  <a:schemeClr val="tx1"/>
                </a:solidFill>
                <a:effectLst/>
                <a:latin typeface="+mn-lt"/>
                <a:ea typeface="+mn-ea"/>
                <a:cs typeface="+mn-cs"/>
              </a:rPr>
              <a:t>beautiful</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are</a:t>
            </a:r>
            <a:r>
              <a:rPr lang="da-DK" sz="1200" kern="1200" dirty="0" smtClean="0">
                <a:solidFill>
                  <a:schemeClr val="tx1"/>
                </a:solidFill>
                <a:effectLst/>
                <a:latin typeface="+mn-lt"/>
                <a:ea typeface="+mn-ea"/>
                <a:cs typeface="+mn-cs"/>
              </a:rPr>
              <a:t> the </a:t>
            </a:r>
            <a:r>
              <a:rPr lang="da-DK" sz="1200" kern="1200" dirty="0" err="1" smtClean="0">
                <a:solidFill>
                  <a:schemeClr val="tx1"/>
                </a:solidFill>
                <a:effectLst/>
                <a:latin typeface="+mn-lt"/>
                <a:ea typeface="+mn-ea"/>
                <a:cs typeface="+mn-cs"/>
              </a:rPr>
              <a:t>things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we</a:t>
            </a:r>
            <a:r>
              <a:rPr lang="da-DK" sz="1200" kern="1200" dirty="0" smtClean="0">
                <a:solidFill>
                  <a:schemeClr val="tx1"/>
                </a:solidFill>
                <a:effectLst/>
                <a:latin typeface="+mn-lt"/>
                <a:ea typeface="+mn-ea"/>
                <a:cs typeface="+mn-cs"/>
              </a:rPr>
              <a:t> understand</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Most </a:t>
            </a:r>
            <a:r>
              <a:rPr lang="da-DK" sz="1200" kern="1200" dirty="0" err="1" smtClean="0">
                <a:solidFill>
                  <a:schemeClr val="tx1"/>
                </a:solidFill>
                <a:effectLst/>
                <a:latin typeface="+mn-lt"/>
                <a:ea typeface="+mn-ea"/>
                <a:cs typeface="+mn-cs"/>
              </a:rPr>
              <a:t>beautiful</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however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are</a:t>
            </a:r>
            <a:r>
              <a:rPr lang="da-DK" sz="1200" kern="1200" dirty="0" smtClean="0">
                <a:solidFill>
                  <a:schemeClr val="tx1"/>
                </a:solidFill>
                <a:effectLst/>
                <a:latin typeface="+mn-lt"/>
                <a:ea typeface="+mn-ea"/>
                <a:cs typeface="+mn-cs"/>
              </a:rPr>
              <a:t> the </a:t>
            </a:r>
            <a:r>
              <a:rPr lang="da-DK" sz="1200" kern="1200" dirty="0" err="1" smtClean="0">
                <a:solidFill>
                  <a:schemeClr val="tx1"/>
                </a:solidFill>
                <a:effectLst/>
                <a:latin typeface="+mn-lt"/>
                <a:ea typeface="+mn-ea"/>
                <a:cs typeface="+mn-cs"/>
              </a:rPr>
              <a:t>things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that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we</a:t>
            </a:r>
            <a:r>
              <a:rPr lang="da-DK" sz="1200" kern="1200" dirty="0" smtClean="0">
                <a:solidFill>
                  <a:schemeClr val="tx1"/>
                </a:solidFill>
                <a:effectLst/>
                <a:latin typeface="+mn-lt"/>
                <a:ea typeface="+mn-ea"/>
                <a:cs typeface="+mn-cs"/>
              </a:rPr>
              <a:t> do not understand</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So, </a:t>
            </a:r>
            <a:r>
              <a:rPr lang="da-DK" sz="1200" kern="1200" dirty="0" err="1" smtClean="0">
                <a:solidFill>
                  <a:schemeClr val="tx1"/>
                </a:solidFill>
                <a:effectLst/>
                <a:latin typeface="+mn-lt"/>
                <a:ea typeface="+mn-ea"/>
                <a:cs typeface="+mn-cs"/>
              </a:rPr>
              <a:t>there</a:t>
            </a:r>
            <a:r>
              <a:rPr lang="da-DK" sz="1200" kern="1200" dirty="0" smtClean="0">
                <a:solidFill>
                  <a:schemeClr val="tx1"/>
                </a:solidFill>
                <a:effectLst/>
                <a:latin typeface="+mn-lt"/>
                <a:ea typeface="+mn-ea"/>
                <a:cs typeface="+mn-cs"/>
              </a:rPr>
              <a:t> is </a:t>
            </a:r>
            <a:r>
              <a:rPr lang="da-DK" sz="1200" kern="1200" dirty="0" err="1" smtClean="0">
                <a:solidFill>
                  <a:schemeClr val="tx1"/>
                </a:solidFill>
                <a:effectLst/>
                <a:latin typeface="+mn-lt"/>
                <a:ea typeface="+mn-ea"/>
                <a:cs typeface="+mn-cs"/>
              </a:rPr>
              <a:t>every</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reason</a:t>
            </a:r>
            <a:r>
              <a:rPr lang="da-DK" sz="1200" kern="1200" dirty="0" smtClean="0">
                <a:solidFill>
                  <a:schemeClr val="tx1"/>
                </a:solidFill>
                <a:effectLst/>
                <a:latin typeface="+mn-lt"/>
                <a:ea typeface="+mn-ea"/>
                <a:cs typeface="+mn-cs"/>
              </a:rPr>
              <a:t> to </a:t>
            </a:r>
            <a:r>
              <a:rPr lang="da-DK" sz="1200" kern="1200" dirty="0" err="1" smtClean="0">
                <a:solidFill>
                  <a:schemeClr val="tx1"/>
                </a:solidFill>
                <a:effectLst/>
                <a:latin typeface="+mn-lt"/>
                <a:ea typeface="+mn-ea"/>
                <a:cs typeface="+mn-cs"/>
              </a:rPr>
              <a:t>continue</a:t>
            </a:r>
            <a:r>
              <a:rPr lang="da-DK" sz="1200" kern="1200" dirty="0" smtClean="0">
                <a:solidFill>
                  <a:schemeClr val="tx1"/>
                </a:solidFill>
                <a:effectLst/>
                <a:latin typeface="+mn-lt"/>
                <a:ea typeface="+mn-ea"/>
                <a:cs typeface="+mn-cs"/>
              </a:rPr>
              <a:t> research </a:t>
            </a:r>
            <a:r>
              <a:rPr lang="da-DK" sz="1200" kern="1200" dirty="0" err="1" smtClean="0">
                <a:solidFill>
                  <a:schemeClr val="tx1"/>
                </a:solidFill>
                <a:effectLst/>
                <a:latin typeface="+mn-lt"/>
                <a:ea typeface="+mn-ea"/>
                <a:cs typeface="+mn-cs"/>
              </a:rPr>
              <a:t>within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this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important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field</a:t>
            </a:r>
            <a:r>
              <a:rPr lang="da-DK" sz="1200" kern="1200" smtClean="0">
                <a:solidFill>
                  <a:schemeClr val="tx1"/>
                </a:solidFill>
                <a:effectLst/>
                <a:latin typeface="+mn-lt"/>
                <a:ea typeface="+mn-ea"/>
                <a:cs typeface="+mn-cs"/>
              </a:rPr>
              <a:t>.</a:t>
            </a:r>
            <a:endParaRPr lang="da-DK" sz="1200" kern="1200">
              <a:solidFill>
                <a:schemeClr val="tx1"/>
              </a:solidFill>
              <a:effectLst/>
              <a:latin typeface="+mn-lt"/>
              <a:ea typeface="+mn-ea"/>
              <a:cs typeface="+mn-cs"/>
            </a:endParaRPr>
          </a:p>
        </p:txBody>
      </p:sp>
      <p:sp>
        <p:nvSpPr>
          <p:cNvPr id="75779" name="Pladsholder til dias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4370F2-3F70-6E48-B74E-2180C035BD72}" type="slidenum">
              <a:rPr lang="en-US" sz="1200">
                <a:latin typeface="Calibri" charset="0"/>
              </a:rPr>
              <a:pPr eaLnBrk="1" hangingPunct="1"/>
              <a:t>30</a:t>
            </a:fld>
            <a:endParaRPr lang="en-US"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endParaRPr lang="da-DK"/>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a:defRPr/>
            </a:pPr>
            <a:fld id="{72C160C3-3AB6-49C1-8001-AFDAD271EB5B}" type="slidenum">
              <a:rPr lang="en-GB" smtClean="0"/>
              <a:pPr>
                <a:defRPr/>
              </a:pPr>
              <a:t>7</a:t>
            </a:fld>
            <a:endParaRPr lang="en-GB" dirty="0"/>
          </a:p>
        </p:txBody>
      </p:sp>
    </p:spTree>
    <p:extLst>
      <p:ext uri="{BB962C8B-B14F-4D97-AF65-F5344CB8AC3E}">
        <p14:creationId xmlns:p14="http://schemas.microsoft.com/office/powerpoint/2010/main" val="1864399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dirty="0" smtClean="0"/>
              <a:t>As for </a:t>
            </a:r>
            <a:r>
              <a:rPr lang="da-DK" dirty="0" err="1" smtClean="0"/>
              <a:t>local</a:t>
            </a:r>
            <a:r>
              <a:rPr lang="da-DK" dirty="0" smtClean="0"/>
              <a:t> </a:t>
            </a:r>
            <a:r>
              <a:rPr lang="da-DK" dirty="0" err="1" smtClean="0"/>
              <a:t>ischemic</a:t>
            </a:r>
            <a:r>
              <a:rPr lang="da-DK" dirty="0" smtClean="0"/>
              <a:t> </a:t>
            </a:r>
            <a:r>
              <a:rPr lang="da-DK" dirty="0" err="1" smtClean="0"/>
              <a:t>conditioning</a:t>
            </a:r>
            <a:r>
              <a:rPr lang="da-DK" dirty="0" smtClean="0"/>
              <a:t>, </a:t>
            </a:r>
            <a:r>
              <a:rPr lang="da-DK" dirty="0" err="1" smtClean="0"/>
              <a:t>remote</a:t>
            </a:r>
            <a:r>
              <a:rPr lang="da-DK" dirty="0" smtClean="0"/>
              <a:t> </a:t>
            </a:r>
            <a:r>
              <a:rPr lang="da-DK" dirty="0" err="1" smtClean="0"/>
              <a:t>conditioning</a:t>
            </a:r>
            <a:r>
              <a:rPr lang="da-DK" dirty="0" smtClean="0"/>
              <a:t> </a:t>
            </a:r>
            <a:r>
              <a:rPr lang="da-DK" dirty="0" err="1" smtClean="0"/>
              <a:t>can</a:t>
            </a:r>
            <a:r>
              <a:rPr lang="da-DK" dirty="0" smtClean="0"/>
              <a:t> </a:t>
            </a:r>
            <a:r>
              <a:rPr lang="da-DK" dirty="0" err="1" smtClean="0"/>
              <a:t>be</a:t>
            </a:r>
            <a:r>
              <a:rPr lang="da-DK" dirty="0" smtClean="0"/>
              <a:t> </a:t>
            </a:r>
            <a:r>
              <a:rPr lang="da-DK" dirty="0" err="1" smtClean="0"/>
              <a:t>applied</a:t>
            </a:r>
            <a:r>
              <a:rPr lang="da-DK" dirty="0" smtClean="0"/>
              <a:t> at </a:t>
            </a:r>
            <a:r>
              <a:rPr lang="da-DK" dirty="0" err="1" smtClean="0"/>
              <a:t>different</a:t>
            </a:r>
            <a:r>
              <a:rPr lang="da-DK" baseline="0" dirty="0" smtClean="0"/>
              <a:t> time points in relation to the </a:t>
            </a:r>
            <a:r>
              <a:rPr lang="da-DK" baseline="0" dirty="0" err="1" smtClean="0"/>
              <a:t>index</a:t>
            </a:r>
            <a:r>
              <a:rPr lang="da-DK" baseline="0" dirty="0" smtClean="0"/>
              <a:t> </a:t>
            </a:r>
            <a:r>
              <a:rPr lang="da-DK" baseline="0" dirty="0" err="1" smtClean="0"/>
              <a:t>ischemia</a:t>
            </a:r>
            <a:r>
              <a:rPr lang="da-DK" baseline="0" dirty="0" smtClean="0"/>
              <a:t>. This has </a:t>
            </a:r>
            <a:r>
              <a:rPr lang="da-DK" baseline="0" dirty="0" err="1" smtClean="0"/>
              <a:t>clinical</a:t>
            </a:r>
            <a:r>
              <a:rPr lang="da-DK" baseline="0" dirty="0" smtClean="0"/>
              <a:t> </a:t>
            </a:r>
            <a:r>
              <a:rPr lang="da-DK" baseline="0" dirty="0" err="1" smtClean="0"/>
              <a:t>implications</a:t>
            </a:r>
            <a:r>
              <a:rPr lang="da-DK" baseline="0" dirty="0" smtClean="0"/>
              <a:t> </a:t>
            </a:r>
            <a:r>
              <a:rPr lang="da-DK" baseline="0" dirty="0" err="1" smtClean="0"/>
              <a:t>because</a:t>
            </a:r>
            <a:r>
              <a:rPr lang="da-DK" baseline="0" dirty="0" smtClean="0"/>
              <a:t> </a:t>
            </a:r>
            <a:r>
              <a:rPr lang="da-DK" baseline="0" dirty="0" err="1" smtClean="0"/>
              <a:t>preconditioning</a:t>
            </a:r>
            <a:r>
              <a:rPr lang="da-DK" baseline="0" dirty="0" smtClean="0"/>
              <a:t> is </a:t>
            </a:r>
            <a:r>
              <a:rPr lang="da-DK" baseline="0" dirty="0" err="1" smtClean="0"/>
              <a:t>applied</a:t>
            </a:r>
            <a:r>
              <a:rPr lang="da-DK" baseline="0" dirty="0" smtClean="0"/>
              <a:t> prior to the </a:t>
            </a:r>
            <a:r>
              <a:rPr lang="da-DK" baseline="0" dirty="0" err="1" smtClean="0"/>
              <a:t>index</a:t>
            </a:r>
            <a:r>
              <a:rPr lang="da-DK" baseline="0" dirty="0" smtClean="0"/>
              <a:t> </a:t>
            </a:r>
            <a:r>
              <a:rPr lang="da-DK" baseline="0" dirty="0" err="1" smtClean="0"/>
              <a:t>ischemia</a:t>
            </a:r>
            <a:r>
              <a:rPr lang="da-DK" baseline="0" dirty="0" smtClean="0"/>
              <a:t> and </a:t>
            </a:r>
            <a:r>
              <a:rPr lang="da-DK" baseline="0" dirty="0" err="1" smtClean="0"/>
              <a:t>therefore</a:t>
            </a:r>
            <a:r>
              <a:rPr lang="da-DK" baseline="0" dirty="0" smtClean="0"/>
              <a:t> </a:t>
            </a:r>
            <a:r>
              <a:rPr lang="da-DK" baseline="0" dirty="0" err="1" smtClean="0"/>
              <a:t>useful</a:t>
            </a:r>
            <a:r>
              <a:rPr lang="da-DK" baseline="0" dirty="0" smtClean="0"/>
              <a:t> on </a:t>
            </a:r>
            <a:r>
              <a:rPr lang="da-DK" baseline="0" dirty="0" err="1" smtClean="0"/>
              <a:t>predictable</a:t>
            </a:r>
            <a:r>
              <a:rPr lang="da-DK" baseline="0" dirty="0" smtClean="0"/>
              <a:t> </a:t>
            </a:r>
            <a:r>
              <a:rPr lang="da-DK" baseline="0" dirty="0" err="1" smtClean="0"/>
              <a:t>ischemia</a:t>
            </a:r>
            <a:r>
              <a:rPr lang="da-DK" baseline="0" dirty="0" smtClean="0"/>
              <a:t> </a:t>
            </a:r>
            <a:r>
              <a:rPr lang="da-DK" baseline="0" dirty="0" err="1" smtClean="0"/>
              <a:t>such</a:t>
            </a:r>
            <a:r>
              <a:rPr lang="da-DK" baseline="0" dirty="0" smtClean="0"/>
              <a:t> as </a:t>
            </a:r>
            <a:r>
              <a:rPr lang="da-DK" baseline="0" dirty="0" err="1" smtClean="0"/>
              <a:t>cardiac</a:t>
            </a:r>
            <a:r>
              <a:rPr lang="da-DK" baseline="0" dirty="0" smtClean="0"/>
              <a:t> </a:t>
            </a:r>
            <a:r>
              <a:rPr lang="da-DK" baseline="0" dirty="0" err="1" smtClean="0"/>
              <a:t>surgery</a:t>
            </a:r>
            <a:r>
              <a:rPr lang="da-DK" baseline="0" dirty="0" smtClean="0"/>
              <a:t>. The </a:t>
            </a:r>
            <a:r>
              <a:rPr lang="da-DK" baseline="0" dirty="0" err="1" smtClean="0"/>
              <a:t>challenge</a:t>
            </a:r>
            <a:r>
              <a:rPr lang="da-DK" baseline="0" dirty="0" smtClean="0"/>
              <a:t> is </a:t>
            </a:r>
            <a:r>
              <a:rPr lang="da-DK" baseline="0" dirty="0" err="1" smtClean="0"/>
              <a:t>higher</a:t>
            </a:r>
            <a:r>
              <a:rPr lang="da-DK" baseline="0" dirty="0" smtClean="0"/>
              <a:t> in </a:t>
            </a:r>
            <a:r>
              <a:rPr lang="da-DK" baseline="0" dirty="0" err="1" smtClean="0"/>
              <a:t>unpredcitable</a:t>
            </a:r>
            <a:r>
              <a:rPr lang="da-DK" baseline="0" dirty="0" smtClean="0"/>
              <a:t> </a:t>
            </a:r>
            <a:r>
              <a:rPr lang="da-DK" baseline="0" dirty="0" err="1" smtClean="0"/>
              <a:t>ischemia</a:t>
            </a:r>
            <a:r>
              <a:rPr lang="da-DK" baseline="0" dirty="0" smtClean="0"/>
              <a:t>. In </a:t>
            </a:r>
            <a:r>
              <a:rPr lang="da-DK" baseline="0" dirty="0" err="1" smtClean="0"/>
              <a:t>this</a:t>
            </a:r>
            <a:r>
              <a:rPr lang="da-DK" baseline="0" dirty="0" smtClean="0"/>
              <a:t> situation </a:t>
            </a:r>
            <a:r>
              <a:rPr lang="da-DK" baseline="0" dirty="0" err="1" smtClean="0"/>
              <a:t>local</a:t>
            </a:r>
            <a:r>
              <a:rPr lang="da-DK" baseline="0" dirty="0" smtClean="0"/>
              <a:t> </a:t>
            </a:r>
            <a:r>
              <a:rPr lang="da-DK" baseline="0" dirty="0" err="1" smtClean="0"/>
              <a:t>conditioning</a:t>
            </a:r>
            <a:r>
              <a:rPr lang="da-DK" baseline="0" dirty="0" smtClean="0"/>
              <a:t> </a:t>
            </a:r>
            <a:r>
              <a:rPr lang="da-DK" baseline="0" dirty="0" err="1" smtClean="0"/>
              <a:t>can</a:t>
            </a:r>
            <a:r>
              <a:rPr lang="da-DK" baseline="0" dirty="0" smtClean="0"/>
              <a:t> </a:t>
            </a:r>
            <a:r>
              <a:rPr lang="da-DK" baseline="0" dirty="0" err="1" smtClean="0"/>
              <a:t>only</a:t>
            </a:r>
            <a:r>
              <a:rPr lang="da-DK" baseline="0" dirty="0" smtClean="0"/>
              <a:t> </a:t>
            </a:r>
            <a:r>
              <a:rPr lang="da-DK" baseline="0" dirty="0" err="1" smtClean="0"/>
              <a:t>be</a:t>
            </a:r>
            <a:r>
              <a:rPr lang="da-DK" baseline="0" dirty="0" smtClean="0"/>
              <a:t> </a:t>
            </a:r>
            <a:r>
              <a:rPr lang="da-DK" baseline="0" dirty="0" err="1" smtClean="0"/>
              <a:t>applied</a:t>
            </a:r>
            <a:r>
              <a:rPr lang="da-DK" baseline="0" dirty="0" smtClean="0"/>
              <a:t> as post </a:t>
            </a:r>
            <a:r>
              <a:rPr lang="da-DK" baseline="0" dirty="0" err="1" smtClean="0"/>
              <a:t>conditioning</a:t>
            </a:r>
            <a:r>
              <a:rPr lang="da-DK" baseline="0" dirty="0" smtClean="0"/>
              <a:t> </a:t>
            </a:r>
            <a:r>
              <a:rPr lang="da-DK" baseline="0" dirty="0" err="1" smtClean="0"/>
              <a:t>during</a:t>
            </a:r>
            <a:r>
              <a:rPr lang="da-DK" baseline="0" dirty="0" smtClean="0"/>
              <a:t> </a:t>
            </a:r>
            <a:r>
              <a:rPr lang="da-DK" baseline="0" dirty="0" err="1" smtClean="0"/>
              <a:t>reperfusion</a:t>
            </a:r>
            <a:r>
              <a:rPr lang="da-DK" baseline="0" dirty="0" smtClean="0"/>
              <a:t> </a:t>
            </a:r>
            <a:r>
              <a:rPr lang="da-DK" baseline="0" dirty="0" err="1" smtClean="0"/>
              <a:t>after</a:t>
            </a:r>
            <a:r>
              <a:rPr lang="da-DK" baseline="0" dirty="0" smtClean="0"/>
              <a:t> the </a:t>
            </a:r>
            <a:r>
              <a:rPr lang="da-DK" baseline="0" dirty="0" err="1" smtClean="0"/>
              <a:t>index</a:t>
            </a:r>
            <a:r>
              <a:rPr lang="da-DK" baseline="0" dirty="0" smtClean="0"/>
              <a:t> </a:t>
            </a:r>
            <a:r>
              <a:rPr lang="da-DK" baseline="0" dirty="0" err="1" smtClean="0"/>
              <a:t>ischemia</a:t>
            </a:r>
            <a:r>
              <a:rPr lang="da-DK" baseline="0" dirty="0" smtClean="0"/>
              <a:t>. </a:t>
            </a:r>
            <a:r>
              <a:rPr lang="da-DK" baseline="0" dirty="0" err="1" smtClean="0"/>
              <a:t>However</a:t>
            </a:r>
            <a:r>
              <a:rPr lang="da-DK" baseline="0" dirty="0" smtClean="0"/>
              <a:t>, </a:t>
            </a:r>
            <a:r>
              <a:rPr lang="da-DK" baseline="0" dirty="0" err="1" smtClean="0"/>
              <a:t>remote</a:t>
            </a:r>
            <a:r>
              <a:rPr lang="da-DK" baseline="0" dirty="0" smtClean="0"/>
              <a:t> </a:t>
            </a:r>
            <a:r>
              <a:rPr lang="da-DK" baseline="0" dirty="0" err="1" smtClean="0"/>
              <a:t>conditioning</a:t>
            </a:r>
            <a:r>
              <a:rPr lang="da-DK" baseline="0" dirty="0" smtClean="0"/>
              <a:t> </a:t>
            </a:r>
            <a:r>
              <a:rPr lang="da-DK" baseline="0" dirty="0" err="1" smtClean="0"/>
              <a:t>can</a:t>
            </a:r>
            <a:r>
              <a:rPr lang="da-DK" baseline="0" dirty="0" smtClean="0"/>
              <a:t> </a:t>
            </a:r>
            <a:r>
              <a:rPr lang="da-DK" baseline="0" dirty="0" err="1" smtClean="0"/>
              <a:t>also</a:t>
            </a:r>
            <a:r>
              <a:rPr lang="da-DK" baseline="0" dirty="0" smtClean="0"/>
              <a:t> </a:t>
            </a:r>
            <a:r>
              <a:rPr lang="da-DK" baseline="0" dirty="0" err="1" smtClean="0"/>
              <a:t>be</a:t>
            </a:r>
            <a:r>
              <a:rPr lang="da-DK" baseline="0" dirty="0" smtClean="0"/>
              <a:t> </a:t>
            </a:r>
            <a:r>
              <a:rPr lang="da-DK" baseline="0" dirty="0" err="1" smtClean="0"/>
              <a:t>applied</a:t>
            </a:r>
            <a:r>
              <a:rPr lang="da-DK" baseline="0" dirty="0" smtClean="0"/>
              <a:t> </a:t>
            </a:r>
            <a:r>
              <a:rPr lang="da-DK" baseline="0" dirty="0" err="1" smtClean="0"/>
              <a:t>during</a:t>
            </a:r>
            <a:r>
              <a:rPr lang="da-DK" baseline="0" dirty="0" smtClean="0"/>
              <a:t> and </a:t>
            </a:r>
            <a:r>
              <a:rPr lang="da-DK" baseline="0" dirty="0" err="1" smtClean="0"/>
              <a:t>after</a:t>
            </a:r>
            <a:r>
              <a:rPr lang="da-DK" baseline="0" dirty="0" smtClean="0"/>
              <a:t> the </a:t>
            </a:r>
            <a:r>
              <a:rPr lang="da-DK" baseline="0" dirty="0" err="1" smtClean="0"/>
              <a:t>sustained</a:t>
            </a:r>
            <a:r>
              <a:rPr lang="da-DK" baseline="0" dirty="0" smtClean="0"/>
              <a:t> </a:t>
            </a:r>
            <a:r>
              <a:rPr lang="da-DK" baseline="0" dirty="0" err="1" smtClean="0"/>
              <a:t>index</a:t>
            </a:r>
            <a:r>
              <a:rPr lang="da-DK" baseline="0" dirty="0" smtClean="0"/>
              <a:t> </a:t>
            </a:r>
            <a:r>
              <a:rPr lang="da-DK" baseline="0" dirty="0" err="1" smtClean="0"/>
              <a:t>ischemia</a:t>
            </a:r>
            <a:r>
              <a:rPr lang="da-DK" baseline="0" dirty="0" smtClean="0"/>
              <a:t> and </a:t>
            </a:r>
            <a:r>
              <a:rPr lang="da-DK" baseline="0" dirty="0" err="1" smtClean="0"/>
              <a:t>both</a:t>
            </a:r>
            <a:r>
              <a:rPr lang="da-DK" baseline="0" dirty="0" smtClean="0"/>
              <a:t> </a:t>
            </a:r>
            <a:r>
              <a:rPr lang="da-DK" baseline="0" dirty="0" err="1" smtClean="0"/>
              <a:t>modalities</a:t>
            </a:r>
            <a:r>
              <a:rPr lang="da-DK" baseline="0" dirty="0" smtClean="0"/>
              <a:t> have </a:t>
            </a:r>
            <a:r>
              <a:rPr lang="da-DK" baseline="0" dirty="0" err="1" smtClean="0"/>
              <a:t>been</a:t>
            </a:r>
            <a:r>
              <a:rPr lang="da-DK" baseline="0" dirty="0" smtClean="0"/>
              <a:t> </a:t>
            </a:r>
            <a:r>
              <a:rPr lang="da-DK" baseline="0" dirty="0" err="1" smtClean="0"/>
              <a:t>used</a:t>
            </a:r>
            <a:r>
              <a:rPr lang="da-DK" baseline="0" dirty="0" smtClean="0"/>
              <a:t> as I </a:t>
            </a:r>
            <a:r>
              <a:rPr lang="da-DK" baseline="0" dirty="0" err="1" smtClean="0"/>
              <a:t>will</a:t>
            </a:r>
            <a:r>
              <a:rPr lang="da-DK" baseline="0" dirty="0" smtClean="0"/>
              <a:t> show </a:t>
            </a:r>
            <a:r>
              <a:rPr lang="da-DK" baseline="0" dirty="0" err="1" smtClean="0"/>
              <a:t>you</a:t>
            </a:r>
            <a:r>
              <a:rPr lang="da-DK" baseline="0" dirty="0" smtClean="0"/>
              <a:t> </a:t>
            </a:r>
            <a:r>
              <a:rPr lang="da-DK" baseline="0" dirty="0" err="1" smtClean="0"/>
              <a:t>shortly</a:t>
            </a:r>
            <a:r>
              <a:rPr lang="da-DK" baseline="0" dirty="0" smtClean="0"/>
              <a:t>.</a:t>
            </a:r>
            <a:endParaRPr lang="da-DK" dirty="0"/>
          </a:p>
        </p:txBody>
      </p:sp>
      <p:sp>
        <p:nvSpPr>
          <p:cNvPr id="4" name="Pladsholder til diasnummer 3"/>
          <p:cNvSpPr>
            <a:spLocks noGrp="1"/>
          </p:cNvSpPr>
          <p:nvPr>
            <p:ph type="sldNum" sz="quarter" idx="10"/>
          </p:nvPr>
        </p:nvSpPr>
        <p:spPr/>
        <p:txBody>
          <a:bodyPr/>
          <a:lstStyle/>
          <a:p>
            <a:fld id="{C42BBD3D-A5D7-DB41-844E-1339F7DE3718}" type="slidenum">
              <a:rPr lang="da-DK" smtClean="0"/>
              <a:pPr/>
              <a:t>8</a:t>
            </a:fld>
            <a:endParaRPr lang="da-DK"/>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dirty="0" err="1" smtClean="0"/>
              <a:t>We</a:t>
            </a:r>
            <a:r>
              <a:rPr lang="da-DK" dirty="0" smtClean="0"/>
              <a:t> have </a:t>
            </a:r>
            <a:r>
              <a:rPr lang="da-DK" dirty="0" err="1" smtClean="0"/>
              <a:t>used</a:t>
            </a:r>
            <a:r>
              <a:rPr lang="da-DK" dirty="0" smtClean="0"/>
              <a:t> </a:t>
            </a:r>
            <a:r>
              <a:rPr lang="da-DK" dirty="0" err="1" smtClean="0"/>
              <a:t>remote</a:t>
            </a:r>
            <a:r>
              <a:rPr lang="da-DK" dirty="0" smtClean="0"/>
              <a:t> </a:t>
            </a:r>
            <a:r>
              <a:rPr lang="da-DK" dirty="0" err="1" smtClean="0"/>
              <a:t>ischemic</a:t>
            </a:r>
            <a:r>
              <a:rPr lang="da-DK" dirty="0" smtClean="0"/>
              <a:t> </a:t>
            </a:r>
            <a:r>
              <a:rPr lang="da-DK" dirty="0" err="1" smtClean="0"/>
              <a:t>perconditioning</a:t>
            </a:r>
            <a:r>
              <a:rPr lang="da-DK" baseline="0" dirty="0" smtClean="0"/>
              <a:t> </a:t>
            </a:r>
            <a:r>
              <a:rPr lang="da-DK" baseline="0" dirty="0" err="1" smtClean="0"/>
              <a:t>with</a:t>
            </a:r>
            <a:r>
              <a:rPr lang="da-DK" baseline="0" dirty="0" smtClean="0"/>
              <a:t> the </a:t>
            </a:r>
            <a:r>
              <a:rPr lang="da-DK" baseline="0" dirty="0" err="1" smtClean="0"/>
              <a:t>protective</a:t>
            </a:r>
            <a:r>
              <a:rPr lang="da-DK" baseline="0" dirty="0" smtClean="0"/>
              <a:t> 4 times 5 </a:t>
            </a:r>
            <a:r>
              <a:rPr lang="da-DK" baseline="0" dirty="0" err="1" smtClean="0"/>
              <a:t>minutes</a:t>
            </a:r>
            <a:r>
              <a:rPr lang="da-DK" baseline="0" dirty="0" smtClean="0"/>
              <a:t> </a:t>
            </a:r>
            <a:r>
              <a:rPr lang="da-DK" baseline="0" dirty="0" err="1" smtClean="0"/>
              <a:t>intermittent</a:t>
            </a:r>
            <a:r>
              <a:rPr lang="da-DK" baseline="0" dirty="0" smtClean="0"/>
              <a:t>  </a:t>
            </a:r>
            <a:r>
              <a:rPr lang="da-DK" baseline="0" dirty="0" err="1" smtClean="0"/>
              <a:t>ischemia</a:t>
            </a:r>
            <a:r>
              <a:rPr lang="da-DK" baseline="0" dirty="0" smtClean="0"/>
              <a:t> </a:t>
            </a:r>
            <a:r>
              <a:rPr lang="da-DK" baseline="0" dirty="0" err="1" smtClean="0"/>
              <a:t>on</a:t>
            </a:r>
            <a:r>
              <a:rPr lang="da-DK" baseline="0" dirty="0" smtClean="0"/>
              <a:t> the hind </a:t>
            </a:r>
            <a:r>
              <a:rPr lang="da-DK" baseline="0" dirty="0" err="1" smtClean="0"/>
              <a:t>limg</a:t>
            </a:r>
            <a:r>
              <a:rPr lang="da-DK" baseline="0" dirty="0" smtClean="0"/>
              <a:t> in a </a:t>
            </a:r>
            <a:r>
              <a:rPr lang="da-DK" baseline="0" dirty="0" err="1" smtClean="0"/>
              <a:t>experimental</a:t>
            </a:r>
            <a:r>
              <a:rPr lang="da-DK" baseline="0" dirty="0" smtClean="0"/>
              <a:t> pig model and </a:t>
            </a:r>
            <a:r>
              <a:rPr lang="da-DK" baseline="0" dirty="0" err="1" smtClean="0"/>
              <a:t>demonstrated</a:t>
            </a:r>
            <a:r>
              <a:rPr lang="da-DK" baseline="0" dirty="0" smtClean="0"/>
              <a:t> </a:t>
            </a:r>
            <a:r>
              <a:rPr lang="da-DK" baseline="0" dirty="0" err="1" smtClean="0"/>
              <a:t>that</a:t>
            </a:r>
            <a:r>
              <a:rPr lang="da-DK" baseline="0" dirty="0" smtClean="0"/>
              <a:t> </a:t>
            </a:r>
            <a:r>
              <a:rPr lang="da-DK" baseline="0" dirty="0" err="1" smtClean="0"/>
              <a:t>this</a:t>
            </a:r>
            <a:r>
              <a:rPr lang="da-DK" baseline="0" dirty="0" smtClean="0"/>
              <a:t> </a:t>
            </a:r>
            <a:r>
              <a:rPr lang="da-DK" baseline="0" dirty="0" err="1" smtClean="0"/>
              <a:t>modality</a:t>
            </a:r>
            <a:r>
              <a:rPr lang="da-DK" baseline="0" dirty="0" smtClean="0"/>
              <a:t> </a:t>
            </a:r>
            <a:r>
              <a:rPr lang="da-DK" baseline="0" dirty="0" err="1" smtClean="0"/>
              <a:t>recudes</a:t>
            </a:r>
            <a:r>
              <a:rPr lang="da-DK" baseline="0" dirty="0" smtClean="0"/>
              <a:t> </a:t>
            </a:r>
            <a:r>
              <a:rPr lang="da-DK" baseline="0" dirty="0" err="1" smtClean="0"/>
              <a:t>myocardial</a:t>
            </a:r>
            <a:r>
              <a:rPr lang="da-DK" baseline="0" dirty="0" smtClean="0"/>
              <a:t> </a:t>
            </a:r>
            <a:r>
              <a:rPr lang="da-DK" baseline="0" dirty="0" err="1" smtClean="0"/>
              <a:t>infarct</a:t>
            </a:r>
            <a:r>
              <a:rPr lang="da-DK" baseline="0" dirty="0" smtClean="0"/>
              <a:t> </a:t>
            </a:r>
            <a:r>
              <a:rPr lang="da-DK" baseline="0" dirty="0" err="1" smtClean="0"/>
              <a:t>size</a:t>
            </a:r>
            <a:r>
              <a:rPr lang="da-DK" baseline="0" dirty="0" smtClean="0"/>
              <a:t> by </a:t>
            </a:r>
            <a:r>
              <a:rPr lang="da-DK" baseline="0" dirty="0" err="1" smtClean="0"/>
              <a:t>approximately</a:t>
            </a:r>
            <a:r>
              <a:rPr lang="da-DK" baseline="0" dirty="0" smtClean="0"/>
              <a:t> 30%. In </a:t>
            </a:r>
            <a:r>
              <a:rPr lang="da-DK" baseline="0" dirty="0" err="1" smtClean="0"/>
              <a:t>our</a:t>
            </a:r>
            <a:r>
              <a:rPr lang="da-DK" baseline="0" dirty="0" smtClean="0"/>
              <a:t> </a:t>
            </a:r>
            <a:r>
              <a:rPr lang="da-DK" baseline="0" dirty="0" err="1" smtClean="0"/>
              <a:t>randomized</a:t>
            </a:r>
            <a:r>
              <a:rPr lang="da-DK" baseline="0" dirty="0" smtClean="0"/>
              <a:t> </a:t>
            </a:r>
            <a:r>
              <a:rPr lang="da-DK" baseline="0" dirty="0" err="1" smtClean="0"/>
              <a:t>CONDI-trial</a:t>
            </a:r>
            <a:r>
              <a:rPr lang="da-DK" baseline="0" dirty="0" smtClean="0"/>
              <a:t> </a:t>
            </a:r>
            <a:r>
              <a:rPr lang="da-DK" baseline="0" dirty="0" err="1" smtClean="0"/>
              <a:t>we</a:t>
            </a:r>
            <a:r>
              <a:rPr lang="da-DK" baseline="0" dirty="0" smtClean="0"/>
              <a:t> </a:t>
            </a:r>
            <a:r>
              <a:rPr lang="da-DK" baseline="0" dirty="0" err="1" smtClean="0"/>
              <a:t>translated</a:t>
            </a:r>
            <a:r>
              <a:rPr lang="da-DK" baseline="0" dirty="0" smtClean="0"/>
              <a:t> the </a:t>
            </a:r>
            <a:r>
              <a:rPr lang="da-DK" baseline="0" dirty="0" err="1" smtClean="0"/>
              <a:t>concept</a:t>
            </a:r>
            <a:r>
              <a:rPr lang="da-DK" baseline="0" dirty="0" smtClean="0"/>
              <a:t> to the </a:t>
            </a:r>
            <a:r>
              <a:rPr lang="da-DK" baseline="0" dirty="0" err="1" smtClean="0"/>
              <a:t>clinical</a:t>
            </a:r>
            <a:r>
              <a:rPr lang="da-DK" baseline="0" dirty="0" smtClean="0"/>
              <a:t> arena by </a:t>
            </a:r>
            <a:r>
              <a:rPr lang="da-DK" baseline="0" dirty="0" err="1" smtClean="0"/>
              <a:t>demonstrating</a:t>
            </a:r>
            <a:r>
              <a:rPr lang="da-DK" baseline="0" dirty="0" smtClean="0"/>
              <a:t> </a:t>
            </a:r>
            <a:r>
              <a:rPr lang="da-DK" baseline="0" dirty="0" err="1" smtClean="0"/>
              <a:t>that</a:t>
            </a:r>
            <a:r>
              <a:rPr lang="da-DK" baseline="0" dirty="0" smtClean="0"/>
              <a:t> </a:t>
            </a:r>
            <a:r>
              <a:rPr lang="da-DK" baseline="0" dirty="0" err="1" smtClean="0"/>
              <a:t>remote</a:t>
            </a:r>
            <a:r>
              <a:rPr lang="da-DK" baseline="0" dirty="0" smtClean="0"/>
              <a:t> </a:t>
            </a:r>
            <a:r>
              <a:rPr lang="da-DK" baseline="0" dirty="0" err="1" smtClean="0"/>
              <a:t>conditioning</a:t>
            </a:r>
            <a:r>
              <a:rPr lang="da-DK" baseline="0" dirty="0" smtClean="0"/>
              <a:t> </a:t>
            </a:r>
            <a:r>
              <a:rPr lang="da-DK" baseline="0" dirty="0" err="1" smtClean="0"/>
              <a:t>during</a:t>
            </a:r>
            <a:r>
              <a:rPr lang="da-DK" baseline="0" dirty="0" smtClean="0"/>
              <a:t> </a:t>
            </a:r>
            <a:r>
              <a:rPr lang="da-DK" baseline="0" dirty="0" err="1" smtClean="0"/>
              <a:t>transportation</a:t>
            </a:r>
            <a:r>
              <a:rPr lang="da-DK" baseline="0" dirty="0" smtClean="0"/>
              <a:t> to </a:t>
            </a:r>
            <a:r>
              <a:rPr lang="da-DK" baseline="0" dirty="0" err="1" smtClean="0"/>
              <a:t>primary</a:t>
            </a:r>
            <a:r>
              <a:rPr lang="da-DK" baseline="0" dirty="0" smtClean="0"/>
              <a:t> PCI </a:t>
            </a:r>
            <a:r>
              <a:rPr lang="da-DK" baseline="0" dirty="0" err="1" smtClean="0"/>
              <a:t>can</a:t>
            </a:r>
            <a:r>
              <a:rPr lang="da-DK" baseline="0" dirty="0" smtClean="0"/>
              <a:t> </a:t>
            </a:r>
            <a:r>
              <a:rPr lang="da-DK" baseline="0" dirty="0" err="1" smtClean="0"/>
              <a:t>incease</a:t>
            </a:r>
            <a:r>
              <a:rPr lang="da-DK" baseline="0" dirty="0" smtClean="0"/>
              <a:t> </a:t>
            </a:r>
            <a:r>
              <a:rPr lang="da-DK" baseline="0" dirty="0" err="1" smtClean="0"/>
              <a:t>myocardial</a:t>
            </a:r>
            <a:r>
              <a:rPr lang="da-DK" baseline="0" dirty="0" smtClean="0"/>
              <a:t> </a:t>
            </a:r>
            <a:r>
              <a:rPr lang="da-DK" baseline="0" dirty="0" err="1" smtClean="0"/>
              <a:t>salvage</a:t>
            </a:r>
            <a:r>
              <a:rPr lang="da-DK" baseline="0" dirty="0" smtClean="0"/>
              <a:t> </a:t>
            </a:r>
            <a:r>
              <a:rPr lang="da-DK" baseline="0" dirty="0" err="1" smtClean="0"/>
              <a:t>index</a:t>
            </a:r>
            <a:r>
              <a:rPr lang="da-DK" baseline="0" dirty="0" smtClean="0"/>
              <a:t> more </a:t>
            </a:r>
            <a:r>
              <a:rPr lang="da-DK" baseline="0" dirty="0" err="1" smtClean="0"/>
              <a:t>than</a:t>
            </a:r>
            <a:r>
              <a:rPr lang="da-DK" baseline="0" dirty="0" smtClean="0"/>
              <a:t> 30% in patients </a:t>
            </a:r>
            <a:r>
              <a:rPr lang="da-DK" baseline="0" dirty="0" err="1" smtClean="0"/>
              <a:t>admitted</a:t>
            </a:r>
            <a:r>
              <a:rPr lang="da-DK" baseline="0" dirty="0" smtClean="0"/>
              <a:t> for </a:t>
            </a:r>
            <a:r>
              <a:rPr lang="da-DK" baseline="0" dirty="0" err="1" smtClean="0"/>
              <a:t>primary</a:t>
            </a:r>
            <a:r>
              <a:rPr lang="da-DK" baseline="0" dirty="0" smtClean="0"/>
              <a:t> PCI for STEMI.</a:t>
            </a:r>
            <a:endParaRPr lang="da-DK" dirty="0"/>
          </a:p>
        </p:txBody>
      </p:sp>
      <p:sp>
        <p:nvSpPr>
          <p:cNvPr id="4" name="Pladsholder til diasnummer 3"/>
          <p:cNvSpPr>
            <a:spLocks noGrp="1"/>
          </p:cNvSpPr>
          <p:nvPr>
            <p:ph type="sldNum" sz="quarter" idx="10"/>
          </p:nvPr>
        </p:nvSpPr>
        <p:spPr/>
        <p:txBody>
          <a:bodyPr/>
          <a:lstStyle/>
          <a:p>
            <a:fld id="{C42BBD3D-A5D7-DB41-844E-1339F7DE3718}" type="slidenum">
              <a:rPr lang="da-DK" smtClean="0"/>
              <a:pPr/>
              <a:t>10</a:t>
            </a:fld>
            <a:endParaRPr lang="da-DK"/>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dirty="0" smtClean="0"/>
              <a:t>The </a:t>
            </a:r>
            <a:r>
              <a:rPr lang="da-DK" dirty="0" err="1" smtClean="0"/>
              <a:t>highest</a:t>
            </a:r>
            <a:r>
              <a:rPr lang="da-DK" dirty="0" smtClean="0"/>
              <a:t> </a:t>
            </a:r>
            <a:r>
              <a:rPr lang="da-DK" dirty="0" err="1" smtClean="0"/>
              <a:t>benefit</a:t>
            </a:r>
            <a:r>
              <a:rPr lang="da-DK" dirty="0" smtClean="0"/>
              <a:t> is </a:t>
            </a:r>
            <a:r>
              <a:rPr lang="da-DK" dirty="0" err="1" smtClean="0"/>
              <a:t>achieved</a:t>
            </a:r>
            <a:r>
              <a:rPr lang="da-DK" dirty="0" smtClean="0"/>
              <a:t> in the most </a:t>
            </a:r>
            <a:r>
              <a:rPr lang="da-DK" dirty="0" err="1" smtClean="0"/>
              <a:t>seriously</a:t>
            </a:r>
            <a:r>
              <a:rPr lang="da-DK" dirty="0" smtClean="0"/>
              <a:t> </a:t>
            </a:r>
            <a:r>
              <a:rPr lang="da-DK" dirty="0" err="1" smtClean="0"/>
              <a:t>ill</a:t>
            </a:r>
            <a:r>
              <a:rPr lang="da-DK" dirty="0" smtClean="0"/>
              <a:t> patients</a:t>
            </a:r>
            <a:endParaRPr lang="da-DK" dirty="0"/>
          </a:p>
        </p:txBody>
      </p:sp>
      <p:sp>
        <p:nvSpPr>
          <p:cNvPr id="4" name="Pladsholder til diasnummer 3"/>
          <p:cNvSpPr>
            <a:spLocks noGrp="1"/>
          </p:cNvSpPr>
          <p:nvPr>
            <p:ph type="sldNum" sz="quarter" idx="10"/>
          </p:nvPr>
        </p:nvSpPr>
        <p:spPr/>
        <p:txBody>
          <a:bodyPr/>
          <a:lstStyle/>
          <a:p>
            <a:fld id="{C42BBD3D-A5D7-DB41-844E-1339F7DE3718}" type="slidenum">
              <a:rPr lang="da-DK" smtClean="0"/>
              <a:pPr/>
              <a:t>11</a:t>
            </a:fld>
            <a:endParaRPr lang="da-DK"/>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dirty="0" err="1" smtClean="0"/>
              <a:t>Consequently</a:t>
            </a:r>
            <a:r>
              <a:rPr lang="da-DK" dirty="0" smtClean="0"/>
              <a:t>, </a:t>
            </a:r>
            <a:r>
              <a:rPr lang="da-DK" dirty="0" err="1" smtClean="0"/>
              <a:t>we</a:t>
            </a:r>
            <a:r>
              <a:rPr lang="da-DK" dirty="0" smtClean="0"/>
              <a:t> </a:t>
            </a:r>
            <a:r>
              <a:rPr lang="da-DK" dirty="0" err="1" smtClean="0"/>
              <a:t>were</a:t>
            </a:r>
            <a:r>
              <a:rPr lang="da-DK" dirty="0" smtClean="0"/>
              <a:t> </a:t>
            </a:r>
            <a:r>
              <a:rPr lang="da-DK" dirty="0" err="1" smtClean="0"/>
              <a:t>able</a:t>
            </a:r>
            <a:r>
              <a:rPr lang="da-DK" dirty="0" smtClean="0"/>
              <a:t> to </a:t>
            </a:r>
            <a:r>
              <a:rPr lang="da-DK" dirty="0" err="1" smtClean="0"/>
              <a:t>demonstrate</a:t>
            </a:r>
            <a:r>
              <a:rPr lang="da-DK" dirty="0" smtClean="0"/>
              <a:t> </a:t>
            </a:r>
            <a:r>
              <a:rPr lang="da-DK" dirty="0" err="1" smtClean="0"/>
              <a:t>that</a:t>
            </a:r>
            <a:r>
              <a:rPr lang="da-DK" dirty="0" smtClean="0"/>
              <a:t> the </a:t>
            </a:r>
            <a:r>
              <a:rPr lang="da-DK" dirty="0" err="1" smtClean="0"/>
              <a:t>reduction</a:t>
            </a:r>
            <a:r>
              <a:rPr lang="da-DK" dirty="0" smtClean="0"/>
              <a:t> of</a:t>
            </a:r>
            <a:r>
              <a:rPr lang="da-DK" baseline="0" dirty="0" smtClean="0"/>
              <a:t> </a:t>
            </a:r>
            <a:r>
              <a:rPr lang="da-DK" baseline="0" dirty="0" err="1" smtClean="0"/>
              <a:t>infarct</a:t>
            </a:r>
            <a:r>
              <a:rPr lang="da-DK" baseline="0" dirty="0" smtClean="0"/>
              <a:t> </a:t>
            </a:r>
            <a:r>
              <a:rPr lang="da-DK" baseline="0" dirty="0" err="1" smtClean="0"/>
              <a:t>size</a:t>
            </a:r>
            <a:r>
              <a:rPr lang="da-DK" baseline="0" dirty="0" smtClean="0"/>
              <a:t> </a:t>
            </a:r>
            <a:r>
              <a:rPr lang="da-DK" baseline="0" dirty="0" err="1" smtClean="0"/>
              <a:t>could</a:t>
            </a:r>
            <a:r>
              <a:rPr lang="da-DK" baseline="0" dirty="0" smtClean="0"/>
              <a:t> </a:t>
            </a:r>
            <a:r>
              <a:rPr lang="da-DK" baseline="0" dirty="0" err="1" smtClean="0"/>
              <a:t>be</a:t>
            </a:r>
            <a:r>
              <a:rPr lang="da-DK" baseline="0" dirty="0" smtClean="0"/>
              <a:t> </a:t>
            </a:r>
            <a:r>
              <a:rPr lang="da-DK" dirty="0" err="1" smtClean="0"/>
              <a:t>translated</a:t>
            </a:r>
            <a:r>
              <a:rPr lang="da-DK" dirty="0" smtClean="0"/>
              <a:t> </a:t>
            </a:r>
            <a:r>
              <a:rPr lang="da-DK" dirty="0" err="1" smtClean="0"/>
              <a:t>into</a:t>
            </a:r>
            <a:r>
              <a:rPr lang="da-DK" dirty="0" smtClean="0"/>
              <a:t> a </a:t>
            </a:r>
            <a:r>
              <a:rPr lang="da-DK" dirty="0" err="1" smtClean="0"/>
              <a:t>clinical</a:t>
            </a:r>
            <a:r>
              <a:rPr lang="da-DK" dirty="0" smtClean="0"/>
              <a:t> </a:t>
            </a:r>
            <a:r>
              <a:rPr lang="da-DK" dirty="0" err="1" smtClean="0"/>
              <a:t>benefit</a:t>
            </a:r>
            <a:r>
              <a:rPr lang="da-DK" dirty="0" smtClean="0"/>
              <a:t> in terms</a:t>
            </a:r>
            <a:r>
              <a:rPr lang="da-DK" baseline="0" dirty="0" smtClean="0"/>
              <a:t> of major </a:t>
            </a:r>
            <a:r>
              <a:rPr lang="da-DK" baseline="0" dirty="0" err="1" smtClean="0"/>
              <a:t>cardiovascular</a:t>
            </a:r>
            <a:r>
              <a:rPr lang="da-DK" baseline="0" dirty="0" smtClean="0"/>
              <a:t> and </a:t>
            </a:r>
            <a:r>
              <a:rPr lang="da-DK" baseline="0" dirty="0" err="1" smtClean="0"/>
              <a:t>cerbral</a:t>
            </a:r>
            <a:r>
              <a:rPr lang="da-DK" baseline="0" dirty="0" smtClean="0"/>
              <a:t> events over a </a:t>
            </a:r>
            <a:r>
              <a:rPr lang="da-DK" baseline="0" dirty="0" err="1" smtClean="0"/>
              <a:t>four</a:t>
            </a:r>
            <a:r>
              <a:rPr lang="da-DK" baseline="0" dirty="0" smtClean="0"/>
              <a:t> </a:t>
            </a:r>
            <a:r>
              <a:rPr lang="da-DK" baseline="0" dirty="0" err="1" smtClean="0"/>
              <a:t>year</a:t>
            </a:r>
            <a:r>
              <a:rPr lang="da-DK" baseline="0" dirty="0" smtClean="0"/>
              <a:t> </a:t>
            </a:r>
            <a:r>
              <a:rPr lang="da-DK" baseline="0" dirty="0" err="1" smtClean="0"/>
              <a:t>period</a:t>
            </a:r>
            <a:r>
              <a:rPr lang="da-DK" baseline="0" dirty="0" smtClean="0"/>
              <a:t> </a:t>
            </a:r>
            <a:r>
              <a:rPr lang="da-DK" baseline="0" dirty="0" err="1" smtClean="0"/>
              <a:t>following</a:t>
            </a:r>
            <a:r>
              <a:rPr lang="da-DK" baseline="0" dirty="0" smtClean="0"/>
              <a:t> the </a:t>
            </a:r>
            <a:r>
              <a:rPr lang="da-DK" baseline="0" dirty="0" err="1" smtClean="0"/>
              <a:t>index</a:t>
            </a:r>
            <a:r>
              <a:rPr lang="da-DK" baseline="0" dirty="0" smtClean="0"/>
              <a:t> </a:t>
            </a:r>
            <a:r>
              <a:rPr lang="da-DK" baseline="0" dirty="0" err="1" smtClean="0"/>
              <a:t>infarct</a:t>
            </a:r>
            <a:r>
              <a:rPr lang="da-DK" baseline="0" dirty="0" smtClean="0"/>
              <a:t>.</a:t>
            </a:r>
            <a:endParaRPr lang="da-DK" dirty="0"/>
          </a:p>
        </p:txBody>
      </p:sp>
      <p:sp>
        <p:nvSpPr>
          <p:cNvPr id="4" name="Pladsholder til diasnummer 3"/>
          <p:cNvSpPr>
            <a:spLocks noGrp="1"/>
          </p:cNvSpPr>
          <p:nvPr>
            <p:ph type="sldNum" sz="quarter" idx="10"/>
          </p:nvPr>
        </p:nvSpPr>
        <p:spPr/>
        <p:txBody>
          <a:bodyPr/>
          <a:lstStyle/>
          <a:p>
            <a:fld id="{C42BBD3D-A5D7-DB41-844E-1339F7DE3718}" type="slidenum">
              <a:rPr lang="da-DK" smtClean="0"/>
              <a:pPr/>
              <a:t>12</a:t>
            </a:fld>
            <a:endParaRPr lang="da-DK"/>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Most </a:t>
            </a:r>
            <a:r>
              <a:rPr lang="da-DK" dirty="0" err="1" smtClean="0"/>
              <a:t>recently</a:t>
            </a:r>
            <a:r>
              <a:rPr lang="da-DK" dirty="0" smtClean="0"/>
              <a:t> </a:t>
            </a:r>
            <a:r>
              <a:rPr lang="da-DK" dirty="0" err="1" smtClean="0"/>
              <a:t>we</a:t>
            </a:r>
            <a:r>
              <a:rPr lang="da-DK" dirty="0" smtClean="0"/>
              <a:t> </a:t>
            </a:r>
            <a:r>
              <a:rPr lang="da-DK" dirty="0" err="1" smtClean="0"/>
              <a:t>calculated</a:t>
            </a:r>
            <a:r>
              <a:rPr lang="da-DK" dirty="0" smtClean="0"/>
              <a:t> </a:t>
            </a:r>
            <a:r>
              <a:rPr lang="da-DK" dirty="0" err="1" smtClean="0"/>
              <a:t>whether</a:t>
            </a:r>
            <a:r>
              <a:rPr lang="da-DK" dirty="0" smtClean="0"/>
              <a:t> </a:t>
            </a:r>
            <a:r>
              <a:rPr lang="da-DK" dirty="0" err="1" smtClean="0"/>
              <a:t>this</a:t>
            </a:r>
            <a:r>
              <a:rPr lang="da-DK" dirty="0" smtClean="0"/>
              <a:t> </a:t>
            </a:r>
            <a:r>
              <a:rPr lang="da-DK" dirty="0" err="1" smtClean="0"/>
              <a:t>could</a:t>
            </a:r>
            <a:r>
              <a:rPr lang="da-DK" dirty="0" smtClean="0"/>
              <a:t> </a:t>
            </a:r>
            <a:r>
              <a:rPr lang="da-DK" dirty="0" err="1" smtClean="0"/>
              <a:t>be</a:t>
            </a:r>
            <a:r>
              <a:rPr lang="da-DK" dirty="0" smtClean="0"/>
              <a:t> </a:t>
            </a:r>
            <a:r>
              <a:rPr lang="da-DK" dirty="0" err="1" smtClean="0"/>
              <a:t>translated</a:t>
            </a:r>
            <a:r>
              <a:rPr lang="da-DK" baseline="0" dirty="0" smtClean="0"/>
              <a:t> </a:t>
            </a:r>
            <a:r>
              <a:rPr lang="da-DK" baseline="0" dirty="0" err="1" smtClean="0"/>
              <a:t>into</a:t>
            </a:r>
            <a:r>
              <a:rPr lang="da-DK" baseline="0" dirty="0" smtClean="0"/>
              <a:t> a </a:t>
            </a:r>
            <a:r>
              <a:rPr lang="da-DK" baseline="0" dirty="0" err="1" smtClean="0"/>
              <a:t>cost-effectiveness</a:t>
            </a:r>
            <a:r>
              <a:rPr lang="da-DK" baseline="0" dirty="0" smtClean="0"/>
              <a:t> </a:t>
            </a:r>
            <a:r>
              <a:rPr lang="da-DK" baseline="0" dirty="0" err="1" smtClean="0"/>
              <a:t>benefit</a:t>
            </a:r>
            <a:r>
              <a:rPr lang="da-DK" baseline="0" dirty="0" smtClean="0"/>
              <a:t>. As </a:t>
            </a:r>
            <a:r>
              <a:rPr lang="da-DK" baseline="0" dirty="0" err="1" smtClean="0"/>
              <a:t>you</a:t>
            </a:r>
            <a:r>
              <a:rPr lang="da-DK" baseline="0" dirty="0" smtClean="0"/>
              <a:t> </a:t>
            </a:r>
            <a:r>
              <a:rPr lang="da-DK" baseline="0" dirty="0" err="1" smtClean="0"/>
              <a:t>can</a:t>
            </a:r>
            <a:r>
              <a:rPr lang="da-DK" baseline="0" dirty="0" smtClean="0"/>
              <a:t> </a:t>
            </a:r>
            <a:r>
              <a:rPr lang="da-DK" baseline="0" dirty="0" err="1" smtClean="0"/>
              <a:t>see</a:t>
            </a:r>
            <a:r>
              <a:rPr lang="da-DK" baseline="0" dirty="0" smtClean="0"/>
              <a:t> on </a:t>
            </a:r>
            <a:r>
              <a:rPr lang="da-DK" baseline="0" dirty="0" err="1" smtClean="0"/>
              <a:t>this</a:t>
            </a:r>
            <a:r>
              <a:rPr lang="da-DK" baseline="0" dirty="0" smtClean="0"/>
              <a:t> slide, it </a:t>
            </a:r>
            <a:r>
              <a:rPr lang="da-DK" baseline="0" dirty="0" err="1" smtClean="0"/>
              <a:t>was</a:t>
            </a:r>
            <a:r>
              <a:rPr lang="da-DK" baseline="0" dirty="0" smtClean="0"/>
              <a:t> in </a:t>
            </a:r>
            <a:r>
              <a:rPr lang="da-DK" baseline="0" dirty="0" err="1" smtClean="0"/>
              <a:t>fact</a:t>
            </a:r>
            <a:r>
              <a:rPr lang="da-DK" baseline="0" dirty="0" smtClean="0"/>
              <a:t> the situation </a:t>
            </a:r>
            <a:r>
              <a:rPr lang="da-DK" baseline="0" dirty="0" err="1" smtClean="0"/>
              <a:t>during</a:t>
            </a:r>
            <a:r>
              <a:rPr lang="da-DK" baseline="0" dirty="0" smtClean="0"/>
              <a:t> the </a:t>
            </a:r>
            <a:r>
              <a:rPr lang="da-DK" baseline="0" dirty="0" err="1" smtClean="0"/>
              <a:t>first</a:t>
            </a:r>
            <a:r>
              <a:rPr lang="da-DK" baseline="0" dirty="0" smtClean="0"/>
              <a:t> </a:t>
            </a:r>
            <a:r>
              <a:rPr lang="da-DK" baseline="0" dirty="0" err="1" smtClean="0"/>
              <a:t>two</a:t>
            </a:r>
            <a:r>
              <a:rPr lang="da-DK" baseline="0" dirty="0" smtClean="0"/>
              <a:t> </a:t>
            </a:r>
            <a:r>
              <a:rPr lang="da-DK" baseline="0" dirty="0" err="1" smtClean="0"/>
              <a:t>years</a:t>
            </a:r>
            <a:r>
              <a:rPr lang="da-DK" baseline="0" dirty="0" smtClean="0"/>
              <a:t> </a:t>
            </a:r>
            <a:r>
              <a:rPr lang="da-DK" baseline="0" dirty="0" err="1" smtClean="0"/>
              <a:t>following</a:t>
            </a:r>
            <a:r>
              <a:rPr lang="da-DK" baseline="0" dirty="0" smtClean="0"/>
              <a:t> the </a:t>
            </a:r>
            <a:r>
              <a:rPr lang="da-DK" baseline="0" dirty="0" err="1" smtClean="0"/>
              <a:t>infarction</a:t>
            </a:r>
            <a:r>
              <a:rPr lang="da-DK" baseline="0" dirty="0" smtClean="0"/>
              <a:t>, </a:t>
            </a:r>
            <a:r>
              <a:rPr lang="da-DK" baseline="0" dirty="0" err="1" smtClean="0"/>
              <a:t>while</a:t>
            </a:r>
            <a:r>
              <a:rPr lang="da-DK" baseline="0" dirty="0" smtClean="0"/>
              <a:t> the </a:t>
            </a:r>
            <a:r>
              <a:rPr lang="da-DK" baseline="0" dirty="0" err="1" smtClean="0"/>
              <a:t>benefit</a:t>
            </a:r>
            <a:r>
              <a:rPr lang="da-DK" baseline="0" dirty="0" smtClean="0"/>
              <a:t> </a:t>
            </a:r>
            <a:r>
              <a:rPr lang="da-DK" baseline="0" dirty="0" err="1" smtClean="0"/>
              <a:t>ceased</a:t>
            </a:r>
            <a:r>
              <a:rPr lang="da-DK" baseline="0" dirty="0" smtClean="0"/>
              <a:t> </a:t>
            </a:r>
            <a:r>
              <a:rPr lang="da-DK" baseline="0" dirty="0" err="1" smtClean="0"/>
              <a:t>thereafter</a:t>
            </a:r>
            <a:r>
              <a:rPr lang="da-DK" baseline="0" dirty="0" smtClean="0"/>
              <a:t>. Most </a:t>
            </a:r>
            <a:r>
              <a:rPr lang="da-DK" baseline="0" dirty="0" err="1" smtClean="0"/>
              <a:t>noteworthy</a:t>
            </a:r>
            <a:r>
              <a:rPr lang="da-DK" baseline="0" dirty="0" smtClean="0"/>
              <a:t> is </a:t>
            </a:r>
            <a:r>
              <a:rPr lang="da-DK" baseline="0" dirty="0" err="1" smtClean="0"/>
              <a:t>that</a:t>
            </a:r>
            <a:r>
              <a:rPr lang="da-DK" baseline="0" dirty="0" smtClean="0"/>
              <a:t> the </a:t>
            </a:r>
            <a:r>
              <a:rPr lang="da-DK" baseline="0" dirty="0" err="1" smtClean="0"/>
              <a:t>benefit</a:t>
            </a:r>
            <a:r>
              <a:rPr lang="da-DK" baseline="0" dirty="0" smtClean="0"/>
              <a:t> is driven by a </a:t>
            </a:r>
            <a:r>
              <a:rPr lang="da-DK" baseline="0" dirty="0" err="1" smtClean="0"/>
              <a:t>reduction</a:t>
            </a:r>
            <a:r>
              <a:rPr lang="da-DK" baseline="0" dirty="0" smtClean="0"/>
              <a:t> for admission due to </a:t>
            </a:r>
            <a:r>
              <a:rPr lang="da-DK" baseline="0" dirty="0" err="1" smtClean="0"/>
              <a:t>heart</a:t>
            </a:r>
            <a:r>
              <a:rPr lang="da-DK" baseline="0" dirty="0" smtClean="0"/>
              <a:t> </a:t>
            </a:r>
            <a:r>
              <a:rPr lang="da-DK" baseline="0" dirty="0" err="1" smtClean="0"/>
              <a:t>failure</a:t>
            </a:r>
            <a:r>
              <a:rPr lang="da-DK" baseline="0" dirty="0" smtClean="0"/>
              <a:t>.</a:t>
            </a:r>
            <a:endParaRPr lang="da-DK" dirty="0"/>
          </a:p>
        </p:txBody>
      </p:sp>
      <p:sp>
        <p:nvSpPr>
          <p:cNvPr id="4" name="Pladsholder til diasnummer 3"/>
          <p:cNvSpPr>
            <a:spLocks noGrp="1"/>
          </p:cNvSpPr>
          <p:nvPr>
            <p:ph type="sldNum" sz="quarter" idx="10"/>
          </p:nvPr>
        </p:nvSpPr>
        <p:spPr/>
        <p:txBody>
          <a:bodyPr/>
          <a:lstStyle/>
          <a:p>
            <a:fld id="{12FEC985-EB18-7C47-95F1-26320EB689F3}" type="slidenum">
              <a:rPr lang="da-DK" smtClean="0"/>
              <a:pPr/>
              <a:t>13</a:t>
            </a:fld>
            <a:endParaRPr lang="da-DK"/>
          </a:p>
        </p:txBody>
      </p:sp>
    </p:spTree>
    <p:extLst>
      <p:ext uri="{BB962C8B-B14F-4D97-AF65-F5344CB8AC3E}">
        <p14:creationId xmlns:p14="http://schemas.microsoft.com/office/powerpoint/2010/main" val="97627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0398FCA0-AC7E-1B4C-A573-75E73DA0DE42}" type="datetimeFigureOut">
              <a:rPr lang="da-DK" smtClean="0"/>
              <a:pPr/>
              <a:t>26/01/18</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6645D9C1-5074-6C48-8F9A-490E68ADD68B}" type="slidenum">
              <a:rPr lang="da-DK" smtClean="0"/>
              <a:pPr/>
              <a:t>‹nr.›</a:t>
            </a:fld>
            <a:endParaRPr lang="da-D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0398FCA0-AC7E-1B4C-A573-75E73DA0DE42}" type="datetimeFigureOut">
              <a:rPr lang="da-DK" smtClean="0"/>
              <a:pPr/>
              <a:t>26/01/18</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6645D9C1-5074-6C48-8F9A-490E68ADD68B}" type="slidenum">
              <a:rPr lang="da-DK" smtClean="0"/>
              <a:pPr/>
              <a:t>‹nr.›</a:t>
            </a:fld>
            <a:endParaRPr lang="da-D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0398FCA0-AC7E-1B4C-A573-75E73DA0DE42}" type="datetimeFigureOut">
              <a:rPr lang="da-DK" smtClean="0"/>
              <a:pPr/>
              <a:t>26/01/18</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6645D9C1-5074-6C48-8F9A-490E68ADD68B}" type="slidenum">
              <a:rPr lang="da-DK" smtClean="0"/>
              <a:pPr/>
              <a:t>‹nr.›</a:t>
            </a:fld>
            <a:endParaRPr lang="da-DK"/>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Full slide pictu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tx1"/>
                </a:solidFill>
              </a:defRPr>
            </a:lvl1pPr>
          </a:lstStyle>
          <a:p>
            <a:pPr>
              <a:defRPr/>
            </a:pPr>
            <a:fld id="{E90C1E0A-682D-40DC-B1EA-26C007FDC330}" type="slidenum">
              <a:rPr lang="en-GB" smtClean="0"/>
              <a:pPr>
                <a:defRPr/>
              </a:pPr>
              <a:t>‹nr.›</a:t>
            </a:fld>
            <a:endParaRPr lang="en-GB" dirty="0"/>
          </a:p>
        </p:txBody>
      </p:sp>
      <p:sp>
        <p:nvSpPr>
          <p:cNvPr id="4" name="Picture Placeholder 4"/>
          <p:cNvSpPr>
            <a:spLocks noGrp="1"/>
          </p:cNvSpPr>
          <p:nvPr>
            <p:ph type="pic" sz="quarter" idx="11"/>
          </p:nvPr>
        </p:nvSpPr>
        <p:spPr>
          <a:xfrm>
            <a:off x="352425" y="223694"/>
            <a:ext cx="8440738" cy="6312573"/>
          </a:xfrm>
        </p:spPr>
        <p:txBody>
          <a:bodyPr/>
          <a:lstStyle>
            <a:lvl1pPr marL="0" indent="0">
              <a:buFontTx/>
              <a:buNone/>
              <a:defRPr/>
            </a:lvl1pPr>
          </a:lstStyle>
          <a:p>
            <a:r>
              <a:rPr lang="en-US" smtClean="0"/>
              <a:t>Click icon to add picture</a:t>
            </a:r>
            <a:endParaRPr lang="da-DK" dirty="0"/>
          </a:p>
        </p:txBody>
      </p:sp>
    </p:spTree>
    <p:extLst>
      <p:ext uri="{BB962C8B-B14F-4D97-AF65-F5344CB8AC3E}">
        <p14:creationId xmlns:p14="http://schemas.microsoft.com/office/powerpoint/2010/main" val="3390727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0398FCA0-AC7E-1B4C-A573-75E73DA0DE42}" type="datetimeFigureOut">
              <a:rPr lang="da-DK" smtClean="0"/>
              <a:pPr/>
              <a:t>26/01/18</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6645D9C1-5074-6C48-8F9A-490E68ADD68B}" type="slidenum">
              <a:rPr lang="da-DK" smtClean="0"/>
              <a:pPr/>
              <a:t>‹nr.›</a:t>
            </a:fld>
            <a:endParaRPr lang="da-D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0398FCA0-AC7E-1B4C-A573-75E73DA0DE42}" type="datetimeFigureOut">
              <a:rPr lang="da-DK" smtClean="0"/>
              <a:pPr/>
              <a:t>26/01/18</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6645D9C1-5074-6C48-8F9A-490E68ADD68B}" type="slidenum">
              <a:rPr lang="da-DK" smtClean="0"/>
              <a:pPr/>
              <a:t>‹nr.›</a:t>
            </a:fld>
            <a:endParaRPr lang="da-D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0398FCA0-AC7E-1B4C-A573-75E73DA0DE42}" type="datetimeFigureOut">
              <a:rPr lang="da-DK" smtClean="0"/>
              <a:pPr/>
              <a:t>26/01/18</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6645D9C1-5074-6C48-8F9A-490E68ADD68B}" type="slidenum">
              <a:rPr lang="da-DK" smtClean="0"/>
              <a:pPr/>
              <a:t>‹nr.›</a:t>
            </a:fld>
            <a:endParaRPr lang="da-D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0398FCA0-AC7E-1B4C-A573-75E73DA0DE42}" type="datetimeFigureOut">
              <a:rPr lang="da-DK" smtClean="0"/>
              <a:pPr/>
              <a:t>26/01/18</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6645D9C1-5074-6C48-8F9A-490E68ADD68B}" type="slidenum">
              <a:rPr lang="da-DK" smtClean="0"/>
              <a:pPr/>
              <a:t>‹nr.›</a:t>
            </a:fld>
            <a:endParaRPr lang="da-D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0398FCA0-AC7E-1B4C-A573-75E73DA0DE42}" type="datetimeFigureOut">
              <a:rPr lang="da-DK" smtClean="0"/>
              <a:pPr/>
              <a:t>26/01/18</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6645D9C1-5074-6C48-8F9A-490E68ADD68B}" type="slidenum">
              <a:rPr lang="da-DK" smtClean="0"/>
              <a:pPr/>
              <a:t>‹nr.›</a:t>
            </a:fld>
            <a:endParaRPr lang="da-D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0398FCA0-AC7E-1B4C-A573-75E73DA0DE42}" type="datetimeFigureOut">
              <a:rPr lang="da-DK" smtClean="0"/>
              <a:pPr/>
              <a:t>26/01/18</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6645D9C1-5074-6C48-8F9A-490E68ADD68B}" type="slidenum">
              <a:rPr lang="da-DK" smtClean="0"/>
              <a:pPr/>
              <a:t>‹nr.›</a:t>
            </a:fld>
            <a:endParaRPr lang="da-D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0398FCA0-AC7E-1B4C-A573-75E73DA0DE42}" type="datetimeFigureOut">
              <a:rPr lang="da-DK" smtClean="0"/>
              <a:pPr/>
              <a:t>26/01/18</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6645D9C1-5074-6C48-8F9A-490E68ADD68B}" type="slidenum">
              <a:rPr lang="da-DK" smtClean="0"/>
              <a:pPr/>
              <a:t>‹nr.›</a:t>
            </a:fld>
            <a:endParaRPr lang="da-D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0398FCA0-AC7E-1B4C-A573-75E73DA0DE42}" type="datetimeFigureOut">
              <a:rPr lang="da-DK" smtClean="0"/>
              <a:pPr/>
              <a:t>26/01/18</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6645D9C1-5074-6C48-8F9A-490E68ADD68B}" type="slidenum">
              <a:rPr lang="da-DK" smtClean="0"/>
              <a:pPr/>
              <a:t>‹nr.›</a:t>
            </a:fld>
            <a:endParaRPr lang="da-DK"/>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Klik for at redigere i masteren</a:t>
            </a:r>
            <a:endParaRPr lang="da-DK"/>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98FCA0-AC7E-1B4C-A573-75E73DA0DE42}" type="datetimeFigureOut">
              <a:rPr lang="da-DK" smtClean="0"/>
              <a:pPr/>
              <a:t>26/01/18</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45D9C1-5074-6C48-8F9A-490E68ADD68B}" type="slidenum">
              <a:rPr lang="da-DK" smtClean="0"/>
              <a:pPr/>
              <a:t>‹nr.›</a:t>
            </a:fld>
            <a:endParaRPr lang="da-D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jpeg"/><Relationship Id="rId8"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emf"/><Relationship Id="rId5" Type="http://schemas.openxmlformats.org/officeDocument/2006/relationships/image" Target="../media/image31.emf"/><Relationship Id="rId6" Type="http://schemas.openxmlformats.org/officeDocument/2006/relationships/image" Target="../media/image32.png"/><Relationship Id="rId7"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1.bin"/><Relationship Id="rId5" Type="http://schemas.openxmlformats.org/officeDocument/2006/relationships/image" Target="../media/image47.emf"/><Relationship Id="rId6" Type="http://schemas.openxmlformats.org/officeDocument/2006/relationships/oleObject" Target="../embeddings/oleObject2.bin"/><Relationship Id="rId7" Type="http://schemas.openxmlformats.org/officeDocument/2006/relationships/image" Target="../media/image48.emf"/><Relationship Id="rId8" Type="http://schemas.openxmlformats.org/officeDocument/2006/relationships/image" Target="../media/image9.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 TargetMode="External"/><Relationship Id="rId5" Type="http://schemas.openxmlformats.org/officeDocument/2006/relationships/image" Target="../media/image53.wmf"/><Relationship Id="rId6" Type="http://schemas.openxmlformats.org/officeDocument/2006/relationships/image" Target="../media/image54.png"/><Relationship Id="rId7" Type="http://schemas.openxmlformats.org/officeDocument/2006/relationships/image" Target="../media/image9.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png"/><Relationship Id="rId3"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56.emf"/><Relationship Id="rId5" Type="http://schemas.openxmlformats.org/officeDocument/2006/relationships/image" Target="../media/image9.png"/><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5.emf"/><Relationship Id="rId9"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6.png"/><Relationship Id="rId1" Type="http://schemas.microsoft.com/office/2007/relationships/media" Target="../media/media1.avi"/><Relationship Id="rId2" Type="http://schemas.openxmlformats.org/officeDocument/2006/relationships/video" Target="../media/media1.avi"/></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7.png"/><Relationship Id="rId1" Type="http://schemas.microsoft.com/office/2007/relationships/media" Target="../media/media2.avi"/><Relationship Id="rId2" Type="http://schemas.openxmlformats.org/officeDocument/2006/relationships/video" Target="../media/media2.avi"/></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4" Type="http://schemas.microsoft.com/office/2007/relationships/hdphoto" Target="../media/hdphoto1.wdp"/><Relationship Id="rId5" Type="http://schemas.openxmlformats.org/officeDocument/2006/relationships/image" Target="../media/image15.emf"/><Relationship Id="rId6" Type="http://schemas.openxmlformats.org/officeDocument/2006/relationships/image" Target="../media/image9.png"/><Relationship Id="rId1" Type="http://schemas.openxmlformats.org/officeDocument/2006/relationships/tags" Target="../tags/tag1.x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a:xfrm>
            <a:off x="457200" y="171450"/>
            <a:ext cx="8229600" cy="1143000"/>
          </a:xfrm>
        </p:spPr>
        <p:txBody>
          <a:bodyPr/>
          <a:lstStyle/>
          <a:p>
            <a:r>
              <a:rPr lang="da-DK" b="1" dirty="0" err="1" smtClean="0">
                <a:solidFill>
                  <a:srgbClr val="000090"/>
                </a:solidFill>
                <a:latin typeface="Arial" charset="0"/>
                <a:ea typeface="ＭＳ Ｐゴシック" charset="0"/>
                <a:cs typeface="ＭＳ Ｐゴシック" charset="0"/>
              </a:rPr>
              <a:t>Translationelle</a:t>
            </a:r>
            <a:r>
              <a:rPr lang="da-DK" b="1" dirty="0" smtClean="0">
                <a:solidFill>
                  <a:srgbClr val="000090"/>
                </a:solidFill>
                <a:latin typeface="Arial" charset="0"/>
                <a:ea typeface="ＭＳ Ｐゴシック" charset="0"/>
                <a:cs typeface="ＭＳ Ｐゴシック" charset="0"/>
              </a:rPr>
              <a:t> muligheder</a:t>
            </a:r>
            <a:endParaRPr lang="da-DK" b="1" dirty="0">
              <a:solidFill>
                <a:srgbClr val="000090"/>
              </a:solidFill>
              <a:latin typeface="Arial" charset="0"/>
              <a:ea typeface="ＭＳ Ｐゴシック" charset="0"/>
              <a:cs typeface="ＭＳ Ｐゴシック" charset="0"/>
            </a:endParaRPr>
          </a:p>
        </p:txBody>
      </p:sp>
      <p:pic>
        <p:nvPicPr>
          <p:cNvPr id="17411" name="Billed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3225" y="1077913"/>
            <a:ext cx="8229600" cy="504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Lige forbindelse 3"/>
          <p:cNvCxnSpPr/>
          <p:nvPr/>
        </p:nvCxnSpPr>
        <p:spPr>
          <a:xfrm>
            <a:off x="717550" y="1255713"/>
            <a:ext cx="7477125"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5" name="Billed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5113" y="2419350"/>
            <a:ext cx="16954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led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54188" y="3281363"/>
            <a:ext cx="2763837"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Nicolaj\Desktop\Mitochondria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63" y="5875338"/>
            <a:ext cx="1050926"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3"/>
          <p:cNvGrpSpPr>
            <a:grpSpLocks/>
          </p:cNvGrpSpPr>
          <p:nvPr/>
        </p:nvGrpSpPr>
        <p:grpSpPr bwMode="auto">
          <a:xfrm>
            <a:off x="1236663" y="3943350"/>
            <a:ext cx="1368425" cy="1785938"/>
            <a:chOff x="200" y="831"/>
            <a:chExt cx="2488" cy="3141"/>
          </a:xfrm>
        </p:grpSpPr>
        <p:sp>
          <p:nvSpPr>
            <p:cNvPr id="17420" name="Text Box 4"/>
            <p:cNvSpPr txBox="1">
              <a:spLocks noChangeArrowheads="1"/>
            </p:cNvSpPr>
            <p:nvPr/>
          </p:nvSpPr>
          <p:spPr bwMode="auto">
            <a:xfrm>
              <a:off x="200" y="831"/>
              <a:ext cx="1714" cy="3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aseline="-25000">
                  <a:solidFill>
                    <a:schemeClr val="tx1"/>
                  </a:solidFill>
                  <a:latin typeface="Arial" charset="0"/>
                  <a:ea typeface="ＭＳ Ｐゴシック" charset="0"/>
                  <a:cs typeface="ＭＳ Ｐゴシック" charset="0"/>
                </a:defRPr>
              </a:lvl1pPr>
              <a:lvl2pPr marL="742950" indent="-285750" eaLnBrk="0" hangingPunct="0">
                <a:defRPr sz="2400" baseline="-25000">
                  <a:solidFill>
                    <a:schemeClr val="tx1"/>
                  </a:solidFill>
                  <a:latin typeface="Arial" charset="0"/>
                  <a:ea typeface="ＭＳ Ｐゴシック" charset="0"/>
                </a:defRPr>
              </a:lvl2pPr>
              <a:lvl3pPr marL="1143000" indent="-228600" eaLnBrk="0" hangingPunct="0">
                <a:defRPr sz="2400" baseline="-25000">
                  <a:solidFill>
                    <a:schemeClr val="tx1"/>
                  </a:solidFill>
                  <a:latin typeface="Arial" charset="0"/>
                  <a:ea typeface="ＭＳ Ｐゴシック" charset="0"/>
                </a:defRPr>
              </a:lvl3pPr>
              <a:lvl4pPr marL="1600200" indent="-228600" eaLnBrk="0" hangingPunct="0">
                <a:defRPr sz="2400" baseline="-25000">
                  <a:solidFill>
                    <a:schemeClr val="tx1"/>
                  </a:solidFill>
                  <a:latin typeface="Arial" charset="0"/>
                  <a:ea typeface="ＭＳ Ｐゴシック" charset="0"/>
                </a:defRPr>
              </a:lvl4pPr>
              <a:lvl5pPr marL="2057400" indent="-228600" eaLnBrk="0" hangingPunct="0">
                <a:defRPr sz="24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400" baseline="-25000">
                  <a:solidFill>
                    <a:schemeClr val="tx1"/>
                  </a:solidFill>
                  <a:latin typeface="Arial" charset="0"/>
                  <a:ea typeface="ＭＳ Ｐゴシック" charset="0"/>
                </a:defRPr>
              </a:lvl9pPr>
            </a:lstStyle>
            <a:p>
              <a:pPr eaLnBrk="1" hangingPunct="1"/>
              <a:r>
                <a:rPr lang="da-DK" sz="2200" b="1"/>
                <a:t>1. MR: acute phase</a:t>
              </a:r>
            </a:p>
          </p:txBody>
        </p:sp>
        <p:pic>
          <p:nvPicPr>
            <p:cNvPr id="174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 y="1086"/>
              <a:ext cx="2451" cy="2178"/>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17422" name="Line 6"/>
            <p:cNvSpPr>
              <a:spLocks noChangeShapeType="1"/>
            </p:cNvSpPr>
            <p:nvPr/>
          </p:nvSpPr>
          <p:spPr bwMode="auto">
            <a:xfrm>
              <a:off x="1093" y="1374"/>
              <a:ext cx="118" cy="400"/>
            </a:xfrm>
            <a:prstGeom prst="line">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grpSp>
      <p:pic>
        <p:nvPicPr>
          <p:cNvPr id="14" name="Billede 7" descr="PA270227.JPG"/>
          <p:cNvPicPr>
            <a:picLocks noChangeAspect="1"/>
          </p:cNvPicPr>
          <p:nvPr/>
        </p:nvPicPr>
        <p:blipFill>
          <a:blip r:embed="rId7">
            <a:extLst>
              <a:ext uri="{28A0092B-C50C-407E-A947-70E740481C1C}">
                <a14:useLocalDpi xmlns:a14="http://schemas.microsoft.com/office/drawing/2010/main" val="0"/>
              </a:ext>
            </a:extLst>
          </a:blip>
          <a:srcRect l="25945" t="2644" r="14107"/>
          <a:stretch>
            <a:fillRect/>
          </a:stretch>
        </p:blipFill>
        <p:spPr bwMode="auto">
          <a:xfrm>
            <a:off x="509588" y="4498975"/>
            <a:ext cx="765175"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illed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86375" y="1419225"/>
            <a:ext cx="14176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ktangel 18"/>
          <p:cNvSpPr/>
          <p:nvPr/>
        </p:nvSpPr>
        <p:spPr>
          <a:xfrm>
            <a:off x="1293813" y="5359400"/>
            <a:ext cx="296862" cy="4032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489053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linds(horizontal)">
                                      <p:cBhvr>
                                        <p:cTn id="11" dur="1000"/>
                                        <p:tgtEl>
                                          <p:spTgt spid="14"/>
                                        </p:tgtEl>
                                      </p:cBhvr>
                                    </p:animEffect>
                                  </p:childTnLst>
                                </p:cTn>
                              </p:par>
                            </p:childTnLst>
                          </p:cTn>
                        </p:par>
                        <p:par>
                          <p:cTn id="12" fill="hold" nodeType="afterGroup">
                            <p:stCondLst>
                              <p:cond delay="1500"/>
                            </p:stCondLst>
                            <p:childTnLst>
                              <p:par>
                                <p:cTn id="13" presetID="3"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1000"/>
                                        <p:tgtEl>
                                          <p:spTgt spid="8"/>
                                        </p:tgtEl>
                                      </p:cBhvr>
                                    </p:animEffect>
                                  </p:childTnLst>
                                </p:cTn>
                              </p:par>
                            </p:childTnLst>
                          </p:cTn>
                        </p:par>
                        <p:par>
                          <p:cTn id="16" fill="hold" nodeType="afterGroup">
                            <p:stCondLst>
                              <p:cond delay="2500"/>
                            </p:stCondLst>
                            <p:childTnLst>
                              <p:par>
                                <p:cTn id="17" presetID="3" presetClass="entr" presetSubtype="1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1000"/>
                                        <p:tgtEl>
                                          <p:spTgt spid="6"/>
                                        </p:tgtEl>
                                      </p:cBhvr>
                                    </p:animEffect>
                                  </p:childTnLst>
                                </p:cTn>
                              </p:par>
                            </p:childTnLst>
                          </p:cTn>
                        </p:par>
                        <p:par>
                          <p:cTn id="20" fill="hold" nodeType="afterGroup">
                            <p:stCondLst>
                              <p:cond delay="3500"/>
                            </p:stCondLst>
                            <p:childTnLst>
                              <p:par>
                                <p:cTn id="21" presetID="3" presetClass="entr" presetSubtype="1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1000"/>
                                        <p:tgtEl>
                                          <p:spTgt spid="5"/>
                                        </p:tgtEl>
                                      </p:cBhvr>
                                    </p:animEffect>
                                  </p:childTnLst>
                                </p:cTn>
                              </p:par>
                            </p:childTnLst>
                          </p:cTn>
                        </p:par>
                        <p:par>
                          <p:cTn id="24" fill="hold" nodeType="afterGroup">
                            <p:stCondLst>
                              <p:cond delay="4500"/>
                            </p:stCondLst>
                            <p:childTnLst>
                              <p:par>
                                <p:cTn id="25" presetID="3" presetClass="entr" presetSubtype="1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horizontal)">
                                      <p:cBhvr>
                                        <p:cTn id="2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Billede 4" descr="AU Klinisk Institut.jpg"/>
          <p:cNvPicPr>
            <a:picLocks noChangeAspect="1"/>
          </p:cNvPicPr>
          <p:nvPr/>
        </p:nvPicPr>
        <p:blipFill>
          <a:blip r:embed="rId3"/>
          <a:srcRect/>
          <a:stretch>
            <a:fillRect/>
          </a:stretch>
        </p:blipFill>
        <p:spPr bwMode="auto">
          <a:xfrm>
            <a:off x="-5204" y="119621"/>
            <a:ext cx="5891831" cy="894962"/>
          </a:xfrm>
          <a:prstGeom prst="rect">
            <a:avLst/>
          </a:prstGeom>
          <a:noFill/>
          <a:ln w="9525">
            <a:noFill/>
            <a:miter lim="800000"/>
            <a:headEnd/>
            <a:tailEnd/>
          </a:ln>
        </p:spPr>
      </p:pic>
      <p:sp>
        <p:nvSpPr>
          <p:cNvPr id="119" name="Titel 1"/>
          <p:cNvSpPr txBox="1">
            <a:spLocks/>
          </p:cNvSpPr>
          <p:nvPr/>
        </p:nvSpPr>
        <p:spPr bwMode="auto">
          <a:xfrm>
            <a:off x="964982" y="-142688"/>
            <a:ext cx="8261999" cy="11430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3600" b="1" i="0" u="none" strike="noStrike" kern="0" cap="none" spc="0" normalizeH="0" baseline="0" noProof="0" dirty="0" smtClean="0">
                <a:ln>
                  <a:noFill/>
                </a:ln>
                <a:solidFill>
                  <a:srgbClr val="000090"/>
                </a:solidFill>
                <a:effectLst/>
                <a:uLnTx/>
                <a:uFillTx/>
                <a:latin typeface="+mj-lt"/>
                <a:ea typeface="+mj-ea"/>
                <a:cs typeface="+mj-cs"/>
              </a:rPr>
              <a:t>Fjernkonditionering </a:t>
            </a:r>
            <a:r>
              <a:rPr lang="da-DK" sz="3600" b="1" kern="0" dirty="0" smtClean="0">
                <a:solidFill>
                  <a:srgbClr val="000090"/>
                </a:solidFill>
                <a:latin typeface="+mj-lt"/>
                <a:ea typeface="+mj-ea"/>
                <a:cs typeface="+mj-cs"/>
              </a:rPr>
              <a:t>- STEMI</a:t>
            </a:r>
            <a:endParaRPr kumimoji="0" lang="da-DK" sz="3600" b="1" i="0" u="none" strike="noStrike" kern="0" cap="none" spc="0" normalizeH="0" baseline="0" noProof="0" dirty="0">
              <a:ln>
                <a:noFill/>
              </a:ln>
              <a:solidFill>
                <a:srgbClr val="000090"/>
              </a:solidFill>
              <a:effectLst/>
              <a:uLnTx/>
              <a:uFillTx/>
              <a:latin typeface="+mj-lt"/>
              <a:ea typeface="+mj-ea"/>
              <a:cs typeface="+mj-cs"/>
            </a:endParaRPr>
          </a:p>
        </p:txBody>
      </p:sp>
      <p:sp>
        <p:nvSpPr>
          <p:cNvPr id="120" name="Text Box 3"/>
          <p:cNvSpPr txBox="1">
            <a:spLocks noChangeArrowheads="1"/>
          </p:cNvSpPr>
          <p:nvPr/>
        </p:nvSpPr>
        <p:spPr bwMode="auto">
          <a:xfrm>
            <a:off x="4648200" y="1471136"/>
            <a:ext cx="4419600" cy="724301"/>
          </a:xfrm>
          <a:prstGeom prst="rect">
            <a:avLst/>
          </a:prstGeom>
          <a:noFill/>
          <a:ln w="25400">
            <a:noFill/>
            <a:miter lim="800000"/>
            <a:headEnd/>
            <a:tailEnd/>
          </a:ln>
        </p:spPr>
        <p:txBody>
          <a:bodyPr wrap="square">
            <a:prstTxWarp prst="textNoShape">
              <a:avLst/>
            </a:prstTxWarp>
            <a:spAutoFit/>
          </a:bodyPr>
          <a:lstStyle/>
          <a:p>
            <a:pPr algn="ctr">
              <a:lnSpc>
                <a:spcPct val="80000"/>
              </a:lnSpc>
              <a:spcBef>
                <a:spcPct val="50000"/>
              </a:spcBef>
            </a:pPr>
            <a:r>
              <a:rPr lang="en-US" sz="1400" b="1" baseline="0" dirty="0" err="1" smtClean="0">
                <a:solidFill>
                  <a:srgbClr val="660066"/>
                </a:solidFill>
              </a:rPr>
              <a:t>Fjernkonditionering</a:t>
            </a:r>
            <a:r>
              <a:rPr lang="en-US" sz="1400" b="1" baseline="0" dirty="0" smtClean="0">
                <a:solidFill>
                  <a:srgbClr val="660066"/>
                </a:solidFill>
              </a:rPr>
              <a:t> under ambulance transport hos </a:t>
            </a:r>
            <a:r>
              <a:rPr lang="en-US" sz="1400" b="1" baseline="0" dirty="0" err="1" smtClean="0">
                <a:solidFill>
                  <a:srgbClr val="660066"/>
                </a:solidFill>
              </a:rPr>
              <a:t>patienter</a:t>
            </a:r>
            <a:r>
              <a:rPr lang="en-US" sz="1400" b="1" baseline="0" dirty="0" smtClean="0">
                <a:solidFill>
                  <a:srgbClr val="660066"/>
                </a:solidFill>
              </a:rPr>
              <a:t> med STEMI </a:t>
            </a:r>
            <a:r>
              <a:rPr lang="en-US" sz="1400" b="1" baseline="0" dirty="0" err="1" smtClean="0">
                <a:solidFill>
                  <a:srgbClr val="660066"/>
                </a:solidFill>
              </a:rPr>
              <a:t>før</a:t>
            </a:r>
            <a:r>
              <a:rPr lang="en-US" sz="1400" b="1" baseline="0" dirty="0" smtClean="0">
                <a:solidFill>
                  <a:srgbClr val="660066"/>
                </a:solidFill>
              </a:rPr>
              <a:t> </a:t>
            </a:r>
            <a:r>
              <a:rPr lang="en-US" sz="1400" b="1" baseline="0" dirty="0" err="1" smtClean="0">
                <a:solidFill>
                  <a:srgbClr val="660066"/>
                </a:solidFill>
              </a:rPr>
              <a:t>pPCI</a:t>
            </a:r>
            <a:endParaRPr lang="en-US" sz="1400" b="1" baseline="0" dirty="0" smtClean="0">
              <a:solidFill>
                <a:srgbClr val="660066"/>
              </a:solidFill>
            </a:endParaRPr>
          </a:p>
          <a:p>
            <a:pPr algn="ctr">
              <a:lnSpc>
                <a:spcPct val="80000"/>
              </a:lnSpc>
              <a:spcBef>
                <a:spcPct val="50000"/>
              </a:spcBef>
            </a:pPr>
            <a:endParaRPr lang="en-US" sz="1400" b="1" baseline="0" dirty="0"/>
          </a:p>
        </p:txBody>
      </p:sp>
      <p:sp>
        <p:nvSpPr>
          <p:cNvPr id="121" name="Rectangle 157"/>
          <p:cNvSpPr>
            <a:spLocks noChangeArrowheads="1"/>
          </p:cNvSpPr>
          <p:nvPr/>
        </p:nvSpPr>
        <p:spPr bwMode="auto">
          <a:xfrm>
            <a:off x="307514" y="1522785"/>
            <a:ext cx="4224498" cy="274025"/>
          </a:xfrm>
          <a:prstGeom prst="rect">
            <a:avLst/>
          </a:prstGeom>
          <a:solidFill>
            <a:srgbClr val="FF0000"/>
          </a:solidFill>
          <a:ln w="9525">
            <a:noFill/>
            <a:miter lim="800000"/>
            <a:headEnd/>
            <a:tailEnd/>
          </a:ln>
        </p:spPr>
        <p:txBody>
          <a:bodyPr wrap="none" anchor="ctr">
            <a:prstTxWarp prst="textNoShape">
              <a:avLst/>
            </a:prstTxWarp>
          </a:bodyPr>
          <a:lstStyle/>
          <a:p>
            <a:endParaRPr lang="da-DK" baseline="0"/>
          </a:p>
        </p:txBody>
      </p:sp>
      <p:sp>
        <p:nvSpPr>
          <p:cNvPr id="122" name="Text Box 158"/>
          <p:cNvSpPr txBox="1">
            <a:spLocks noChangeArrowheads="1"/>
          </p:cNvSpPr>
          <p:nvPr/>
        </p:nvSpPr>
        <p:spPr bwMode="auto">
          <a:xfrm>
            <a:off x="1040939" y="2251127"/>
            <a:ext cx="879320" cy="307777"/>
          </a:xfrm>
          <a:prstGeom prst="rect">
            <a:avLst/>
          </a:prstGeom>
          <a:noFill/>
          <a:ln w="9525">
            <a:noFill/>
            <a:miter lim="800000"/>
            <a:headEnd/>
            <a:tailEnd/>
          </a:ln>
        </p:spPr>
        <p:txBody>
          <a:bodyPr wrap="square">
            <a:prstTxWarp prst="textNoShape">
              <a:avLst/>
            </a:prstTxWarp>
            <a:spAutoFit/>
          </a:bodyPr>
          <a:lstStyle/>
          <a:p>
            <a:pPr algn="ctr" eaLnBrk="0" hangingPunct="0">
              <a:spcBef>
                <a:spcPct val="50000"/>
              </a:spcBef>
              <a:buClr>
                <a:srgbClr val="000000"/>
              </a:buClr>
              <a:buSzPct val="100000"/>
              <a:buFont typeface="Times New Roman" charset="0"/>
              <a:buNone/>
            </a:pPr>
            <a:r>
              <a:rPr lang="en-US" sz="1400" baseline="0" dirty="0">
                <a:ea typeface="Arial Unicode MS" charset="0"/>
                <a:cs typeface="Arial Unicode MS" charset="0"/>
              </a:rPr>
              <a:t>190 min</a:t>
            </a:r>
          </a:p>
        </p:txBody>
      </p:sp>
      <p:sp>
        <p:nvSpPr>
          <p:cNvPr id="123" name="Rectangle 159"/>
          <p:cNvSpPr>
            <a:spLocks noChangeArrowheads="1"/>
          </p:cNvSpPr>
          <p:nvPr/>
        </p:nvSpPr>
        <p:spPr bwMode="auto">
          <a:xfrm>
            <a:off x="307514" y="1954585"/>
            <a:ext cx="4224498" cy="274025"/>
          </a:xfrm>
          <a:prstGeom prst="rect">
            <a:avLst/>
          </a:prstGeom>
          <a:solidFill>
            <a:srgbClr val="FF0000"/>
          </a:solidFill>
          <a:ln w="9525">
            <a:noFill/>
            <a:miter lim="800000"/>
            <a:headEnd/>
            <a:tailEnd/>
          </a:ln>
        </p:spPr>
        <p:txBody>
          <a:bodyPr wrap="none" anchor="ctr">
            <a:prstTxWarp prst="textNoShape">
              <a:avLst/>
            </a:prstTxWarp>
          </a:bodyPr>
          <a:lstStyle/>
          <a:p>
            <a:endParaRPr lang="da-DK" baseline="0"/>
          </a:p>
        </p:txBody>
      </p:sp>
      <p:sp>
        <p:nvSpPr>
          <p:cNvPr id="124" name="Rectangle 160"/>
          <p:cNvSpPr>
            <a:spLocks noChangeArrowheads="1"/>
          </p:cNvSpPr>
          <p:nvPr/>
        </p:nvSpPr>
        <p:spPr bwMode="auto">
          <a:xfrm>
            <a:off x="545639" y="1954585"/>
            <a:ext cx="1810705" cy="274025"/>
          </a:xfrm>
          <a:prstGeom prst="rect">
            <a:avLst/>
          </a:prstGeom>
          <a:solidFill>
            <a:srgbClr val="5F5F5F"/>
          </a:solidFill>
          <a:ln w="9525">
            <a:noFill/>
            <a:miter lim="800000"/>
            <a:headEnd/>
            <a:tailEnd/>
          </a:ln>
        </p:spPr>
        <p:txBody>
          <a:bodyPr wrap="none" anchor="ctr">
            <a:prstTxWarp prst="textNoShape">
              <a:avLst/>
            </a:prstTxWarp>
          </a:bodyPr>
          <a:lstStyle/>
          <a:p>
            <a:endParaRPr lang="da-DK" baseline="0"/>
          </a:p>
        </p:txBody>
      </p:sp>
      <p:sp>
        <p:nvSpPr>
          <p:cNvPr id="125" name="Text Box 165"/>
          <p:cNvSpPr txBox="1">
            <a:spLocks noChangeArrowheads="1"/>
          </p:cNvSpPr>
          <p:nvPr/>
        </p:nvSpPr>
        <p:spPr bwMode="auto">
          <a:xfrm>
            <a:off x="3268202" y="2251127"/>
            <a:ext cx="879320" cy="307777"/>
          </a:xfrm>
          <a:prstGeom prst="rect">
            <a:avLst/>
          </a:prstGeom>
          <a:noFill/>
          <a:ln w="9525">
            <a:noFill/>
            <a:miter lim="800000"/>
            <a:headEnd/>
            <a:tailEnd/>
          </a:ln>
        </p:spPr>
        <p:txBody>
          <a:bodyPr wrap="square">
            <a:prstTxWarp prst="textNoShape">
              <a:avLst/>
            </a:prstTxWarp>
            <a:spAutoFit/>
          </a:bodyPr>
          <a:lstStyle/>
          <a:p>
            <a:pPr algn="ctr" eaLnBrk="0" hangingPunct="0">
              <a:spcBef>
                <a:spcPct val="50000"/>
              </a:spcBef>
              <a:buClr>
                <a:srgbClr val="000000"/>
              </a:buClr>
              <a:buSzPct val="100000"/>
              <a:buFont typeface="Times New Roman" charset="0"/>
              <a:buNone/>
            </a:pPr>
            <a:r>
              <a:rPr lang="en-US" sz="1400" baseline="0">
                <a:ea typeface="Arial Unicode MS" charset="0"/>
                <a:cs typeface="Arial Unicode MS" charset="0"/>
              </a:rPr>
              <a:t>34/35 d</a:t>
            </a:r>
          </a:p>
        </p:txBody>
      </p:sp>
      <p:sp>
        <p:nvSpPr>
          <p:cNvPr id="126" name="Text Box 176"/>
          <p:cNvSpPr txBox="1">
            <a:spLocks noChangeArrowheads="1"/>
          </p:cNvSpPr>
          <p:nvPr/>
        </p:nvSpPr>
        <p:spPr bwMode="auto">
          <a:xfrm>
            <a:off x="1012364" y="1911490"/>
            <a:ext cx="1045036" cy="307777"/>
          </a:xfrm>
          <a:prstGeom prst="rect">
            <a:avLst/>
          </a:prstGeom>
          <a:noFill/>
          <a:ln w="9525">
            <a:noFill/>
            <a:miter lim="800000"/>
            <a:headEnd/>
            <a:tailEnd/>
          </a:ln>
        </p:spPr>
        <p:txBody>
          <a:bodyPr wrap="square">
            <a:prstTxWarp prst="textNoShape">
              <a:avLst/>
            </a:prstTxWarp>
            <a:spAutoFit/>
          </a:bodyPr>
          <a:lstStyle/>
          <a:p>
            <a:r>
              <a:rPr lang="en-US" sz="1400" baseline="0" dirty="0" err="1" smtClean="0"/>
              <a:t>Iskæmi</a:t>
            </a:r>
            <a:endParaRPr lang="en-US" sz="1400" baseline="0" dirty="0"/>
          </a:p>
        </p:txBody>
      </p:sp>
      <p:sp>
        <p:nvSpPr>
          <p:cNvPr id="127" name="Text Box 178"/>
          <p:cNvSpPr txBox="1">
            <a:spLocks noChangeArrowheads="1"/>
          </p:cNvSpPr>
          <p:nvPr/>
        </p:nvSpPr>
        <p:spPr bwMode="auto">
          <a:xfrm>
            <a:off x="2534777" y="1896008"/>
            <a:ext cx="2189623" cy="307777"/>
          </a:xfrm>
          <a:prstGeom prst="rect">
            <a:avLst/>
          </a:prstGeom>
          <a:noFill/>
          <a:ln w="9525">
            <a:noFill/>
            <a:miter lim="800000"/>
            <a:headEnd/>
            <a:tailEnd/>
          </a:ln>
        </p:spPr>
        <p:txBody>
          <a:bodyPr wrap="square">
            <a:prstTxWarp prst="textNoShape">
              <a:avLst/>
            </a:prstTxWarp>
            <a:spAutoFit/>
          </a:bodyPr>
          <a:lstStyle/>
          <a:p>
            <a:pPr algn="ctr"/>
            <a:r>
              <a:rPr lang="en-US" sz="1400" baseline="0" dirty="0"/>
              <a:t>Reperfusion</a:t>
            </a:r>
          </a:p>
        </p:txBody>
      </p:sp>
      <p:grpSp>
        <p:nvGrpSpPr>
          <p:cNvPr id="2" name="Group 230"/>
          <p:cNvGrpSpPr>
            <a:grpSpLocks/>
          </p:cNvGrpSpPr>
          <p:nvPr/>
        </p:nvGrpSpPr>
        <p:grpSpPr bwMode="auto">
          <a:xfrm>
            <a:off x="7595935" y="2022552"/>
            <a:ext cx="1074979" cy="1482648"/>
            <a:chOff x="4996" y="2510"/>
            <a:chExt cx="439" cy="613"/>
          </a:xfrm>
        </p:grpSpPr>
        <p:grpSp>
          <p:nvGrpSpPr>
            <p:cNvPr id="3" name="Group 231"/>
            <p:cNvGrpSpPr>
              <a:grpSpLocks noChangeAspect="1"/>
            </p:cNvGrpSpPr>
            <p:nvPr/>
          </p:nvGrpSpPr>
          <p:grpSpPr bwMode="auto">
            <a:xfrm>
              <a:off x="4996" y="2510"/>
              <a:ext cx="439" cy="613"/>
              <a:chOff x="2809" y="1783"/>
              <a:chExt cx="1040" cy="1423"/>
            </a:xfrm>
          </p:grpSpPr>
          <p:sp>
            <p:nvSpPr>
              <p:cNvPr id="131" name="Freeform 232"/>
              <p:cNvSpPr>
                <a:spLocks noChangeAspect="1"/>
              </p:cNvSpPr>
              <p:nvPr/>
            </p:nvSpPr>
            <p:spPr bwMode="auto">
              <a:xfrm>
                <a:off x="2809" y="1783"/>
                <a:ext cx="1040" cy="1423"/>
              </a:xfrm>
              <a:custGeom>
                <a:avLst/>
                <a:gdLst>
                  <a:gd name="T0" fmla="*/ 54 w 1040"/>
                  <a:gd name="T1" fmla="*/ 191 h 1423"/>
                  <a:gd name="T2" fmla="*/ 79 w 1040"/>
                  <a:gd name="T3" fmla="*/ 521 h 1423"/>
                  <a:gd name="T4" fmla="*/ 12 w 1040"/>
                  <a:gd name="T5" fmla="*/ 775 h 1423"/>
                  <a:gd name="T6" fmla="*/ 37 w 1040"/>
                  <a:gd name="T7" fmla="*/ 1012 h 1423"/>
                  <a:gd name="T8" fmla="*/ 232 w 1040"/>
                  <a:gd name="T9" fmla="*/ 1207 h 1423"/>
                  <a:gd name="T10" fmla="*/ 681 w 1040"/>
                  <a:gd name="T11" fmla="*/ 1402 h 1423"/>
                  <a:gd name="T12" fmla="*/ 986 w 1040"/>
                  <a:gd name="T13" fmla="*/ 1334 h 1423"/>
                  <a:gd name="T14" fmla="*/ 1003 w 1040"/>
                  <a:gd name="T15" fmla="*/ 1004 h 1423"/>
                  <a:gd name="T16" fmla="*/ 816 w 1040"/>
                  <a:gd name="T17" fmla="*/ 572 h 1423"/>
                  <a:gd name="T18" fmla="*/ 596 w 1040"/>
                  <a:gd name="T19" fmla="*/ 436 h 1423"/>
                  <a:gd name="T20" fmla="*/ 783 w 1040"/>
                  <a:gd name="T21" fmla="*/ 419 h 1423"/>
                  <a:gd name="T22" fmla="*/ 740 w 1040"/>
                  <a:gd name="T23" fmla="*/ 225 h 1423"/>
                  <a:gd name="T24" fmla="*/ 647 w 1040"/>
                  <a:gd name="T25" fmla="*/ 233 h 1423"/>
                  <a:gd name="T26" fmla="*/ 613 w 1040"/>
                  <a:gd name="T27" fmla="*/ 157 h 1423"/>
                  <a:gd name="T28" fmla="*/ 655 w 1040"/>
                  <a:gd name="T29" fmla="*/ 97 h 1423"/>
                  <a:gd name="T30" fmla="*/ 579 w 1040"/>
                  <a:gd name="T31" fmla="*/ 47 h 1423"/>
                  <a:gd name="T32" fmla="*/ 545 w 1040"/>
                  <a:gd name="T33" fmla="*/ 89 h 1423"/>
                  <a:gd name="T34" fmla="*/ 511 w 1040"/>
                  <a:gd name="T35" fmla="*/ 13 h 1423"/>
                  <a:gd name="T36" fmla="*/ 435 w 1040"/>
                  <a:gd name="T37" fmla="*/ 13 h 1423"/>
                  <a:gd name="T38" fmla="*/ 427 w 1040"/>
                  <a:gd name="T39" fmla="*/ 89 h 1423"/>
                  <a:gd name="T40" fmla="*/ 376 w 1040"/>
                  <a:gd name="T41" fmla="*/ 30 h 1423"/>
                  <a:gd name="T42" fmla="*/ 308 w 1040"/>
                  <a:gd name="T43" fmla="*/ 72 h 1423"/>
                  <a:gd name="T44" fmla="*/ 334 w 1040"/>
                  <a:gd name="T45" fmla="*/ 157 h 1423"/>
                  <a:gd name="T46" fmla="*/ 266 w 1040"/>
                  <a:gd name="T47" fmla="*/ 208 h 1423"/>
                  <a:gd name="T48" fmla="*/ 240 w 1040"/>
                  <a:gd name="T49" fmla="*/ 148 h 1423"/>
                  <a:gd name="T50" fmla="*/ 105 w 1040"/>
                  <a:gd name="T51" fmla="*/ 148 h 1423"/>
                  <a:gd name="T52" fmla="*/ 54 w 1040"/>
                  <a:gd name="T53" fmla="*/ 191 h 14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40"/>
                  <a:gd name="T82" fmla="*/ 0 h 1423"/>
                  <a:gd name="T83" fmla="*/ 1040 w 1040"/>
                  <a:gd name="T84" fmla="*/ 1423 h 142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40" h="1423">
                    <a:moveTo>
                      <a:pt x="54" y="191"/>
                    </a:moveTo>
                    <a:cubicBezTo>
                      <a:pt x="50" y="253"/>
                      <a:pt x="86" y="424"/>
                      <a:pt x="79" y="521"/>
                    </a:cubicBezTo>
                    <a:cubicBezTo>
                      <a:pt x="72" y="618"/>
                      <a:pt x="19" y="693"/>
                      <a:pt x="12" y="775"/>
                    </a:cubicBezTo>
                    <a:cubicBezTo>
                      <a:pt x="5" y="857"/>
                      <a:pt x="0" y="940"/>
                      <a:pt x="37" y="1012"/>
                    </a:cubicBezTo>
                    <a:cubicBezTo>
                      <a:pt x="74" y="1084"/>
                      <a:pt x="125" y="1142"/>
                      <a:pt x="232" y="1207"/>
                    </a:cubicBezTo>
                    <a:cubicBezTo>
                      <a:pt x="339" y="1272"/>
                      <a:pt x="555" y="1381"/>
                      <a:pt x="681" y="1402"/>
                    </a:cubicBezTo>
                    <a:cubicBezTo>
                      <a:pt x="807" y="1423"/>
                      <a:pt x="932" y="1400"/>
                      <a:pt x="986" y="1334"/>
                    </a:cubicBezTo>
                    <a:cubicBezTo>
                      <a:pt x="1040" y="1268"/>
                      <a:pt x="1031" y="1131"/>
                      <a:pt x="1003" y="1004"/>
                    </a:cubicBezTo>
                    <a:cubicBezTo>
                      <a:pt x="975" y="877"/>
                      <a:pt x="884" y="667"/>
                      <a:pt x="816" y="572"/>
                    </a:cubicBezTo>
                    <a:cubicBezTo>
                      <a:pt x="748" y="477"/>
                      <a:pt x="601" y="461"/>
                      <a:pt x="596" y="436"/>
                    </a:cubicBezTo>
                    <a:cubicBezTo>
                      <a:pt x="591" y="411"/>
                      <a:pt x="759" y="454"/>
                      <a:pt x="783" y="419"/>
                    </a:cubicBezTo>
                    <a:cubicBezTo>
                      <a:pt x="807" y="384"/>
                      <a:pt x="763" y="256"/>
                      <a:pt x="740" y="225"/>
                    </a:cubicBezTo>
                    <a:cubicBezTo>
                      <a:pt x="717" y="194"/>
                      <a:pt x="668" y="244"/>
                      <a:pt x="647" y="233"/>
                    </a:cubicBezTo>
                    <a:cubicBezTo>
                      <a:pt x="626" y="222"/>
                      <a:pt x="612" y="180"/>
                      <a:pt x="613" y="157"/>
                    </a:cubicBezTo>
                    <a:cubicBezTo>
                      <a:pt x="614" y="134"/>
                      <a:pt x="661" y="115"/>
                      <a:pt x="655" y="97"/>
                    </a:cubicBezTo>
                    <a:cubicBezTo>
                      <a:pt x="649" y="79"/>
                      <a:pt x="597" y="48"/>
                      <a:pt x="579" y="47"/>
                    </a:cubicBezTo>
                    <a:cubicBezTo>
                      <a:pt x="561" y="46"/>
                      <a:pt x="556" y="95"/>
                      <a:pt x="545" y="89"/>
                    </a:cubicBezTo>
                    <a:cubicBezTo>
                      <a:pt x="534" y="83"/>
                      <a:pt x="529" y="26"/>
                      <a:pt x="511" y="13"/>
                    </a:cubicBezTo>
                    <a:cubicBezTo>
                      <a:pt x="493" y="0"/>
                      <a:pt x="449" y="0"/>
                      <a:pt x="435" y="13"/>
                    </a:cubicBezTo>
                    <a:cubicBezTo>
                      <a:pt x="421" y="26"/>
                      <a:pt x="437" y="86"/>
                      <a:pt x="427" y="89"/>
                    </a:cubicBezTo>
                    <a:cubicBezTo>
                      <a:pt x="417" y="92"/>
                      <a:pt x="396" y="33"/>
                      <a:pt x="376" y="30"/>
                    </a:cubicBezTo>
                    <a:cubicBezTo>
                      <a:pt x="356" y="27"/>
                      <a:pt x="315" y="51"/>
                      <a:pt x="308" y="72"/>
                    </a:cubicBezTo>
                    <a:cubicBezTo>
                      <a:pt x="301" y="93"/>
                      <a:pt x="341" y="134"/>
                      <a:pt x="334" y="157"/>
                    </a:cubicBezTo>
                    <a:cubicBezTo>
                      <a:pt x="327" y="180"/>
                      <a:pt x="282" y="209"/>
                      <a:pt x="266" y="208"/>
                    </a:cubicBezTo>
                    <a:cubicBezTo>
                      <a:pt x="250" y="207"/>
                      <a:pt x="267" y="158"/>
                      <a:pt x="240" y="148"/>
                    </a:cubicBezTo>
                    <a:cubicBezTo>
                      <a:pt x="213" y="138"/>
                      <a:pt x="134" y="140"/>
                      <a:pt x="105" y="148"/>
                    </a:cubicBezTo>
                    <a:cubicBezTo>
                      <a:pt x="76" y="156"/>
                      <a:pt x="58" y="129"/>
                      <a:pt x="54" y="191"/>
                    </a:cubicBezTo>
                    <a:close/>
                  </a:path>
                </a:pathLst>
              </a:custGeom>
              <a:noFill/>
              <a:ln w="19050">
                <a:solidFill>
                  <a:schemeClr val="tx1"/>
                </a:solidFill>
                <a:round/>
                <a:headEnd/>
                <a:tailEnd/>
              </a:ln>
            </p:spPr>
            <p:txBody>
              <a:bodyPr>
                <a:prstTxWarp prst="textNoShape">
                  <a:avLst/>
                </a:prstTxWarp>
              </a:bodyPr>
              <a:lstStyle/>
              <a:p>
                <a:endParaRPr lang="da-DK" baseline="0"/>
              </a:p>
            </p:txBody>
          </p:sp>
          <p:sp>
            <p:nvSpPr>
              <p:cNvPr id="132" name="Freeform 233"/>
              <p:cNvSpPr>
                <a:spLocks noChangeAspect="1"/>
              </p:cNvSpPr>
              <p:nvPr/>
            </p:nvSpPr>
            <p:spPr bwMode="auto">
              <a:xfrm>
                <a:off x="2944" y="2331"/>
                <a:ext cx="672" cy="573"/>
              </a:xfrm>
              <a:custGeom>
                <a:avLst/>
                <a:gdLst>
                  <a:gd name="T0" fmla="*/ 0 w 672"/>
                  <a:gd name="T1" fmla="*/ 573 h 573"/>
                  <a:gd name="T2" fmla="*/ 80 w 672"/>
                  <a:gd name="T3" fmla="*/ 469 h 573"/>
                  <a:gd name="T4" fmla="*/ 160 w 672"/>
                  <a:gd name="T5" fmla="*/ 253 h 573"/>
                  <a:gd name="T6" fmla="*/ 328 w 672"/>
                  <a:gd name="T7" fmla="*/ 141 h 573"/>
                  <a:gd name="T8" fmla="*/ 344 w 672"/>
                  <a:gd name="T9" fmla="*/ 61 h 573"/>
                  <a:gd name="T10" fmla="*/ 480 w 672"/>
                  <a:gd name="T11" fmla="*/ 21 h 573"/>
                  <a:gd name="T12" fmla="*/ 672 w 672"/>
                  <a:gd name="T13" fmla="*/ 5 h 573"/>
                  <a:gd name="T14" fmla="*/ 0 60000 65536"/>
                  <a:gd name="T15" fmla="*/ 0 60000 65536"/>
                  <a:gd name="T16" fmla="*/ 0 60000 65536"/>
                  <a:gd name="T17" fmla="*/ 0 60000 65536"/>
                  <a:gd name="T18" fmla="*/ 0 60000 65536"/>
                  <a:gd name="T19" fmla="*/ 0 60000 65536"/>
                  <a:gd name="T20" fmla="*/ 0 60000 65536"/>
                  <a:gd name="T21" fmla="*/ 0 w 672"/>
                  <a:gd name="T22" fmla="*/ 0 h 573"/>
                  <a:gd name="T23" fmla="*/ 672 w 672"/>
                  <a:gd name="T24" fmla="*/ 573 h 5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2" h="573">
                    <a:moveTo>
                      <a:pt x="0" y="573"/>
                    </a:moveTo>
                    <a:cubicBezTo>
                      <a:pt x="26" y="547"/>
                      <a:pt x="53" y="522"/>
                      <a:pt x="80" y="469"/>
                    </a:cubicBezTo>
                    <a:cubicBezTo>
                      <a:pt x="107" y="416"/>
                      <a:pt x="119" y="308"/>
                      <a:pt x="160" y="253"/>
                    </a:cubicBezTo>
                    <a:cubicBezTo>
                      <a:pt x="201" y="198"/>
                      <a:pt x="297" y="173"/>
                      <a:pt x="328" y="141"/>
                    </a:cubicBezTo>
                    <a:cubicBezTo>
                      <a:pt x="359" y="109"/>
                      <a:pt x="319" y="81"/>
                      <a:pt x="344" y="61"/>
                    </a:cubicBezTo>
                    <a:cubicBezTo>
                      <a:pt x="369" y="41"/>
                      <a:pt x="425" y="30"/>
                      <a:pt x="480" y="21"/>
                    </a:cubicBezTo>
                    <a:cubicBezTo>
                      <a:pt x="535" y="12"/>
                      <a:pt x="612" y="0"/>
                      <a:pt x="672" y="5"/>
                    </a:cubicBezTo>
                  </a:path>
                </a:pathLst>
              </a:custGeom>
              <a:noFill/>
              <a:ln w="19050">
                <a:solidFill>
                  <a:schemeClr val="tx1"/>
                </a:solidFill>
                <a:round/>
                <a:headEnd/>
                <a:tailEnd/>
              </a:ln>
            </p:spPr>
            <p:txBody>
              <a:bodyPr>
                <a:prstTxWarp prst="textNoShape">
                  <a:avLst/>
                </a:prstTxWarp>
              </a:bodyPr>
              <a:lstStyle/>
              <a:p>
                <a:endParaRPr lang="da-DK" baseline="0"/>
              </a:p>
            </p:txBody>
          </p:sp>
          <p:sp>
            <p:nvSpPr>
              <p:cNvPr id="133" name="Freeform 234"/>
              <p:cNvSpPr>
                <a:spLocks noChangeAspect="1"/>
              </p:cNvSpPr>
              <p:nvPr/>
            </p:nvSpPr>
            <p:spPr bwMode="auto">
              <a:xfrm>
                <a:off x="3048" y="1974"/>
                <a:ext cx="230" cy="440"/>
              </a:xfrm>
              <a:custGeom>
                <a:avLst/>
                <a:gdLst>
                  <a:gd name="T0" fmla="*/ 10 w 230"/>
                  <a:gd name="T1" fmla="*/ 0 h 440"/>
                  <a:gd name="T2" fmla="*/ 10 w 230"/>
                  <a:gd name="T3" fmla="*/ 296 h 440"/>
                  <a:gd name="T4" fmla="*/ 69 w 230"/>
                  <a:gd name="T5" fmla="*/ 372 h 440"/>
                  <a:gd name="T6" fmla="*/ 230 w 230"/>
                  <a:gd name="T7" fmla="*/ 440 h 440"/>
                  <a:gd name="T8" fmla="*/ 0 60000 65536"/>
                  <a:gd name="T9" fmla="*/ 0 60000 65536"/>
                  <a:gd name="T10" fmla="*/ 0 60000 65536"/>
                  <a:gd name="T11" fmla="*/ 0 60000 65536"/>
                  <a:gd name="T12" fmla="*/ 0 w 230"/>
                  <a:gd name="T13" fmla="*/ 0 h 440"/>
                  <a:gd name="T14" fmla="*/ 230 w 230"/>
                  <a:gd name="T15" fmla="*/ 440 h 440"/>
                </a:gdLst>
                <a:ahLst/>
                <a:cxnLst>
                  <a:cxn ang="T8">
                    <a:pos x="T0" y="T1"/>
                  </a:cxn>
                  <a:cxn ang="T9">
                    <a:pos x="T2" y="T3"/>
                  </a:cxn>
                  <a:cxn ang="T10">
                    <a:pos x="T4" y="T5"/>
                  </a:cxn>
                  <a:cxn ang="T11">
                    <a:pos x="T6" y="T7"/>
                  </a:cxn>
                </a:cxnLst>
                <a:rect l="T12" t="T13" r="T14" b="T15"/>
                <a:pathLst>
                  <a:path w="230" h="440">
                    <a:moveTo>
                      <a:pt x="10" y="0"/>
                    </a:moveTo>
                    <a:cubicBezTo>
                      <a:pt x="5" y="117"/>
                      <a:pt x="0" y="234"/>
                      <a:pt x="10" y="296"/>
                    </a:cubicBezTo>
                    <a:cubicBezTo>
                      <a:pt x="20" y="358"/>
                      <a:pt x="32" y="348"/>
                      <a:pt x="69" y="372"/>
                    </a:cubicBezTo>
                    <a:cubicBezTo>
                      <a:pt x="106" y="396"/>
                      <a:pt x="193" y="427"/>
                      <a:pt x="230" y="440"/>
                    </a:cubicBezTo>
                  </a:path>
                </a:pathLst>
              </a:custGeom>
              <a:noFill/>
              <a:ln w="19050">
                <a:solidFill>
                  <a:schemeClr val="tx1"/>
                </a:solidFill>
                <a:round/>
                <a:headEnd/>
                <a:tailEnd/>
              </a:ln>
            </p:spPr>
            <p:txBody>
              <a:bodyPr>
                <a:prstTxWarp prst="textNoShape">
                  <a:avLst/>
                </a:prstTxWarp>
              </a:bodyPr>
              <a:lstStyle/>
              <a:p>
                <a:endParaRPr lang="da-DK" baseline="0"/>
              </a:p>
            </p:txBody>
          </p:sp>
          <p:sp>
            <p:nvSpPr>
              <p:cNvPr id="134" name="Freeform 235"/>
              <p:cNvSpPr>
                <a:spLocks noChangeAspect="1"/>
              </p:cNvSpPr>
              <p:nvPr/>
            </p:nvSpPr>
            <p:spPr bwMode="auto">
              <a:xfrm>
                <a:off x="3204" y="2016"/>
                <a:ext cx="244" cy="384"/>
              </a:xfrm>
              <a:custGeom>
                <a:avLst/>
                <a:gdLst>
                  <a:gd name="T0" fmla="*/ 244 w 244"/>
                  <a:gd name="T1" fmla="*/ 0 h 384"/>
                  <a:gd name="T2" fmla="*/ 76 w 244"/>
                  <a:gd name="T3" fmla="*/ 24 h 384"/>
                  <a:gd name="T4" fmla="*/ 12 w 244"/>
                  <a:gd name="T5" fmla="*/ 64 h 384"/>
                  <a:gd name="T6" fmla="*/ 4 w 244"/>
                  <a:gd name="T7" fmla="*/ 128 h 384"/>
                  <a:gd name="T8" fmla="*/ 4 w 244"/>
                  <a:gd name="T9" fmla="*/ 240 h 384"/>
                  <a:gd name="T10" fmla="*/ 20 w 244"/>
                  <a:gd name="T11" fmla="*/ 384 h 384"/>
                  <a:gd name="T12" fmla="*/ 0 60000 65536"/>
                  <a:gd name="T13" fmla="*/ 0 60000 65536"/>
                  <a:gd name="T14" fmla="*/ 0 60000 65536"/>
                  <a:gd name="T15" fmla="*/ 0 60000 65536"/>
                  <a:gd name="T16" fmla="*/ 0 60000 65536"/>
                  <a:gd name="T17" fmla="*/ 0 60000 65536"/>
                  <a:gd name="T18" fmla="*/ 0 w 244"/>
                  <a:gd name="T19" fmla="*/ 0 h 384"/>
                  <a:gd name="T20" fmla="*/ 244 w 244"/>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244" h="384">
                    <a:moveTo>
                      <a:pt x="244" y="0"/>
                    </a:moveTo>
                    <a:cubicBezTo>
                      <a:pt x="179" y="6"/>
                      <a:pt x="114" y="13"/>
                      <a:pt x="76" y="24"/>
                    </a:cubicBezTo>
                    <a:cubicBezTo>
                      <a:pt x="38" y="35"/>
                      <a:pt x="24" y="47"/>
                      <a:pt x="12" y="64"/>
                    </a:cubicBezTo>
                    <a:cubicBezTo>
                      <a:pt x="0" y="81"/>
                      <a:pt x="5" y="99"/>
                      <a:pt x="4" y="128"/>
                    </a:cubicBezTo>
                    <a:cubicBezTo>
                      <a:pt x="3" y="157"/>
                      <a:pt x="1" y="197"/>
                      <a:pt x="4" y="240"/>
                    </a:cubicBezTo>
                    <a:cubicBezTo>
                      <a:pt x="7" y="283"/>
                      <a:pt x="12" y="331"/>
                      <a:pt x="20" y="384"/>
                    </a:cubicBezTo>
                  </a:path>
                </a:pathLst>
              </a:custGeom>
              <a:noFill/>
              <a:ln w="19050">
                <a:solidFill>
                  <a:schemeClr val="tx1"/>
                </a:solidFill>
                <a:round/>
                <a:headEnd/>
                <a:tailEnd/>
              </a:ln>
            </p:spPr>
            <p:txBody>
              <a:bodyPr>
                <a:prstTxWarp prst="textNoShape">
                  <a:avLst/>
                </a:prstTxWarp>
              </a:bodyPr>
              <a:lstStyle/>
              <a:p>
                <a:endParaRPr lang="da-DK" baseline="0"/>
              </a:p>
            </p:txBody>
          </p:sp>
        </p:grpSp>
        <p:sp>
          <p:nvSpPr>
            <p:cNvPr id="130" name="Oval 236"/>
            <p:cNvSpPr>
              <a:spLocks noChangeAspect="1" noChangeArrowheads="1"/>
            </p:cNvSpPr>
            <p:nvPr/>
          </p:nvSpPr>
          <p:spPr bwMode="auto">
            <a:xfrm>
              <a:off x="5194" y="2952"/>
              <a:ext cx="136" cy="146"/>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da-DK" baseline="0"/>
            </a:p>
          </p:txBody>
        </p:sp>
      </p:grpSp>
      <p:sp>
        <p:nvSpPr>
          <p:cNvPr id="135" name="AutoShape 237"/>
          <p:cNvSpPr>
            <a:spLocks noChangeAspect="1" noChangeArrowheads="1"/>
          </p:cNvSpPr>
          <p:nvPr/>
        </p:nvSpPr>
        <p:spPr bwMode="auto">
          <a:xfrm>
            <a:off x="6322504" y="2605289"/>
            <a:ext cx="1020682" cy="591628"/>
          </a:xfrm>
          <a:prstGeom prst="notchedRightArrow">
            <a:avLst>
              <a:gd name="adj1" fmla="val 50000"/>
              <a:gd name="adj2" fmla="val 43130"/>
            </a:avLst>
          </a:prstGeom>
          <a:solidFill>
            <a:schemeClr val="tx2"/>
          </a:solidFill>
          <a:ln w="19050">
            <a:noFill/>
            <a:miter lim="800000"/>
            <a:headEnd/>
            <a:tailEnd/>
          </a:ln>
        </p:spPr>
        <p:txBody>
          <a:bodyPr wrap="none" anchor="ctr">
            <a:prstTxWarp prst="textNoShape">
              <a:avLst/>
            </a:prstTxWarp>
          </a:bodyPr>
          <a:lstStyle/>
          <a:p>
            <a:endParaRPr lang="da-DK" baseline="0"/>
          </a:p>
        </p:txBody>
      </p:sp>
      <p:grpSp>
        <p:nvGrpSpPr>
          <p:cNvPr id="4" name="Group 238"/>
          <p:cNvGrpSpPr>
            <a:grpSpLocks/>
          </p:cNvGrpSpPr>
          <p:nvPr/>
        </p:nvGrpSpPr>
        <p:grpSpPr bwMode="auto">
          <a:xfrm>
            <a:off x="5147604" y="1893383"/>
            <a:ext cx="1219201" cy="1600201"/>
            <a:chOff x="1456" y="1024"/>
            <a:chExt cx="1950" cy="2585"/>
          </a:xfrm>
        </p:grpSpPr>
        <p:sp>
          <p:nvSpPr>
            <p:cNvPr id="137" name="Freeform 239"/>
            <p:cNvSpPr>
              <a:spLocks noChangeAspect="1"/>
            </p:cNvSpPr>
            <p:nvPr/>
          </p:nvSpPr>
          <p:spPr bwMode="auto">
            <a:xfrm>
              <a:off x="2206" y="1028"/>
              <a:ext cx="213" cy="346"/>
            </a:xfrm>
            <a:custGeom>
              <a:avLst/>
              <a:gdLst>
                <a:gd name="T0" fmla="*/ 260 w 260"/>
                <a:gd name="T1" fmla="*/ 0 h 424"/>
                <a:gd name="T2" fmla="*/ 142 w 260"/>
                <a:gd name="T3" fmla="*/ 26 h 424"/>
                <a:gd name="T4" fmla="*/ 40 w 260"/>
                <a:gd name="T5" fmla="*/ 110 h 424"/>
                <a:gd name="T6" fmla="*/ 6 w 260"/>
                <a:gd name="T7" fmla="*/ 220 h 424"/>
                <a:gd name="T8" fmla="*/ 6 w 260"/>
                <a:gd name="T9" fmla="*/ 356 h 424"/>
                <a:gd name="T10" fmla="*/ 6 w 260"/>
                <a:gd name="T11" fmla="*/ 424 h 424"/>
                <a:gd name="T12" fmla="*/ 0 60000 65536"/>
                <a:gd name="T13" fmla="*/ 0 60000 65536"/>
                <a:gd name="T14" fmla="*/ 0 60000 65536"/>
                <a:gd name="T15" fmla="*/ 0 60000 65536"/>
                <a:gd name="T16" fmla="*/ 0 60000 65536"/>
                <a:gd name="T17" fmla="*/ 0 60000 65536"/>
                <a:gd name="T18" fmla="*/ 0 w 260"/>
                <a:gd name="T19" fmla="*/ 0 h 424"/>
                <a:gd name="T20" fmla="*/ 260 w 260"/>
                <a:gd name="T21" fmla="*/ 424 h 424"/>
              </a:gdLst>
              <a:ahLst/>
              <a:cxnLst>
                <a:cxn ang="T12">
                  <a:pos x="T0" y="T1"/>
                </a:cxn>
                <a:cxn ang="T13">
                  <a:pos x="T2" y="T3"/>
                </a:cxn>
                <a:cxn ang="T14">
                  <a:pos x="T4" y="T5"/>
                </a:cxn>
                <a:cxn ang="T15">
                  <a:pos x="T6" y="T7"/>
                </a:cxn>
                <a:cxn ang="T16">
                  <a:pos x="T8" y="T9"/>
                </a:cxn>
                <a:cxn ang="T17">
                  <a:pos x="T10" y="T11"/>
                </a:cxn>
              </a:cxnLst>
              <a:rect l="T18" t="T19" r="T20" b="T21"/>
              <a:pathLst>
                <a:path w="260" h="424">
                  <a:moveTo>
                    <a:pt x="260" y="0"/>
                  </a:moveTo>
                  <a:cubicBezTo>
                    <a:pt x="219" y="4"/>
                    <a:pt x="179" y="8"/>
                    <a:pt x="142" y="26"/>
                  </a:cubicBezTo>
                  <a:cubicBezTo>
                    <a:pt x="105" y="44"/>
                    <a:pt x="63" y="78"/>
                    <a:pt x="40" y="110"/>
                  </a:cubicBezTo>
                  <a:cubicBezTo>
                    <a:pt x="17" y="142"/>
                    <a:pt x="12" y="179"/>
                    <a:pt x="6" y="220"/>
                  </a:cubicBezTo>
                  <a:cubicBezTo>
                    <a:pt x="0" y="261"/>
                    <a:pt x="6" y="322"/>
                    <a:pt x="6" y="356"/>
                  </a:cubicBezTo>
                  <a:cubicBezTo>
                    <a:pt x="6" y="390"/>
                    <a:pt x="3" y="372"/>
                    <a:pt x="6" y="424"/>
                  </a:cubicBezTo>
                </a:path>
              </a:pathLst>
            </a:custGeom>
            <a:noFill/>
            <a:ln w="19050">
              <a:solidFill>
                <a:schemeClr val="tx1"/>
              </a:solidFill>
              <a:round/>
              <a:headEnd/>
              <a:tailEnd/>
            </a:ln>
          </p:spPr>
          <p:txBody>
            <a:bodyPr>
              <a:prstTxWarp prst="textNoShape">
                <a:avLst/>
              </a:prstTxWarp>
            </a:bodyPr>
            <a:lstStyle/>
            <a:p>
              <a:endParaRPr lang="da-DK" baseline="0"/>
            </a:p>
          </p:txBody>
        </p:sp>
        <p:sp>
          <p:nvSpPr>
            <p:cNvPr id="138" name="Freeform 240"/>
            <p:cNvSpPr>
              <a:spLocks noChangeAspect="1"/>
            </p:cNvSpPr>
            <p:nvPr/>
          </p:nvSpPr>
          <p:spPr bwMode="auto">
            <a:xfrm>
              <a:off x="2166" y="1359"/>
              <a:ext cx="49" cy="117"/>
            </a:xfrm>
            <a:custGeom>
              <a:avLst/>
              <a:gdLst>
                <a:gd name="T0" fmla="*/ 55 w 63"/>
                <a:gd name="T1" fmla="*/ 0 h 144"/>
                <a:gd name="T2" fmla="*/ 7 w 63"/>
                <a:gd name="T3" fmla="*/ 24 h 144"/>
                <a:gd name="T4" fmla="*/ 15 w 63"/>
                <a:gd name="T5" fmla="*/ 88 h 144"/>
                <a:gd name="T6" fmla="*/ 63 w 63"/>
                <a:gd name="T7" fmla="*/ 144 h 144"/>
                <a:gd name="T8" fmla="*/ 0 60000 65536"/>
                <a:gd name="T9" fmla="*/ 0 60000 65536"/>
                <a:gd name="T10" fmla="*/ 0 60000 65536"/>
                <a:gd name="T11" fmla="*/ 0 60000 65536"/>
                <a:gd name="T12" fmla="*/ 0 w 63"/>
                <a:gd name="T13" fmla="*/ 0 h 144"/>
                <a:gd name="T14" fmla="*/ 63 w 63"/>
                <a:gd name="T15" fmla="*/ 144 h 144"/>
              </a:gdLst>
              <a:ahLst/>
              <a:cxnLst>
                <a:cxn ang="T8">
                  <a:pos x="T0" y="T1"/>
                </a:cxn>
                <a:cxn ang="T9">
                  <a:pos x="T2" y="T3"/>
                </a:cxn>
                <a:cxn ang="T10">
                  <a:pos x="T4" y="T5"/>
                </a:cxn>
                <a:cxn ang="T11">
                  <a:pos x="T6" y="T7"/>
                </a:cxn>
              </a:cxnLst>
              <a:rect l="T12" t="T13" r="T14" b="T15"/>
              <a:pathLst>
                <a:path w="63" h="144">
                  <a:moveTo>
                    <a:pt x="55" y="0"/>
                  </a:moveTo>
                  <a:cubicBezTo>
                    <a:pt x="34" y="4"/>
                    <a:pt x="14" y="9"/>
                    <a:pt x="7" y="24"/>
                  </a:cubicBezTo>
                  <a:cubicBezTo>
                    <a:pt x="0" y="39"/>
                    <a:pt x="6" y="68"/>
                    <a:pt x="15" y="88"/>
                  </a:cubicBezTo>
                  <a:cubicBezTo>
                    <a:pt x="24" y="108"/>
                    <a:pt x="39" y="115"/>
                    <a:pt x="63" y="144"/>
                  </a:cubicBezTo>
                </a:path>
              </a:pathLst>
            </a:custGeom>
            <a:noFill/>
            <a:ln w="19050">
              <a:solidFill>
                <a:schemeClr val="tx1"/>
              </a:solidFill>
              <a:round/>
              <a:headEnd/>
              <a:tailEnd/>
            </a:ln>
          </p:spPr>
          <p:txBody>
            <a:bodyPr>
              <a:prstTxWarp prst="textNoShape">
                <a:avLst/>
              </a:prstTxWarp>
            </a:bodyPr>
            <a:lstStyle/>
            <a:p>
              <a:endParaRPr lang="da-DK" baseline="0"/>
            </a:p>
          </p:txBody>
        </p:sp>
        <p:sp>
          <p:nvSpPr>
            <p:cNvPr id="139" name="Freeform 241"/>
            <p:cNvSpPr>
              <a:spLocks noChangeAspect="1"/>
            </p:cNvSpPr>
            <p:nvPr/>
          </p:nvSpPr>
          <p:spPr bwMode="auto">
            <a:xfrm flipH="1">
              <a:off x="2638" y="1359"/>
              <a:ext cx="54" cy="117"/>
            </a:xfrm>
            <a:custGeom>
              <a:avLst/>
              <a:gdLst>
                <a:gd name="T0" fmla="*/ 55 w 63"/>
                <a:gd name="T1" fmla="*/ 0 h 144"/>
                <a:gd name="T2" fmla="*/ 7 w 63"/>
                <a:gd name="T3" fmla="*/ 24 h 144"/>
                <a:gd name="T4" fmla="*/ 15 w 63"/>
                <a:gd name="T5" fmla="*/ 88 h 144"/>
                <a:gd name="T6" fmla="*/ 63 w 63"/>
                <a:gd name="T7" fmla="*/ 144 h 144"/>
                <a:gd name="T8" fmla="*/ 0 60000 65536"/>
                <a:gd name="T9" fmla="*/ 0 60000 65536"/>
                <a:gd name="T10" fmla="*/ 0 60000 65536"/>
                <a:gd name="T11" fmla="*/ 0 60000 65536"/>
                <a:gd name="T12" fmla="*/ 0 w 63"/>
                <a:gd name="T13" fmla="*/ 0 h 144"/>
                <a:gd name="T14" fmla="*/ 63 w 63"/>
                <a:gd name="T15" fmla="*/ 144 h 144"/>
              </a:gdLst>
              <a:ahLst/>
              <a:cxnLst>
                <a:cxn ang="T8">
                  <a:pos x="T0" y="T1"/>
                </a:cxn>
                <a:cxn ang="T9">
                  <a:pos x="T2" y="T3"/>
                </a:cxn>
                <a:cxn ang="T10">
                  <a:pos x="T4" y="T5"/>
                </a:cxn>
                <a:cxn ang="T11">
                  <a:pos x="T6" y="T7"/>
                </a:cxn>
              </a:cxnLst>
              <a:rect l="T12" t="T13" r="T14" b="T15"/>
              <a:pathLst>
                <a:path w="63" h="144">
                  <a:moveTo>
                    <a:pt x="55" y="0"/>
                  </a:moveTo>
                  <a:cubicBezTo>
                    <a:pt x="34" y="4"/>
                    <a:pt x="14" y="9"/>
                    <a:pt x="7" y="24"/>
                  </a:cubicBezTo>
                  <a:cubicBezTo>
                    <a:pt x="0" y="39"/>
                    <a:pt x="6" y="68"/>
                    <a:pt x="15" y="88"/>
                  </a:cubicBezTo>
                  <a:cubicBezTo>
                    <a:pt x="24" y="108"/>
                    <a:pt x="39" y="115"/>
                    <a:pt x="63" y="144"/>
                  </a:cubicBezTo>
                </a:path>
              </a:pathLst>
            </a:custGeom>
            <a:noFill/>
            <a:ln w="19050">
              <a:solidFill>
                <a:schemeClr val="tx1"/>
              </a:solidFill>
              <a:round/>
              <a:headEnd/>
              <a:tailEnd/>
            </a:ln>
          </p:spPr>
          <p:txBody>
            <a:bodyPr>
              <a:prstTxWarp prst="textNoShape">
                <a:avLst/>
              </a:prstTxWarp>
            </a:bodyPr>
            <a:lstStyle/>
            <a:p>
              <a:endParaRPr lang="da-DK" baseline="0"/>
            </a:p>
          </p:txBody>
        </p:sp>
        <p:sp>
          <p:nvSpPr>
            <p:cNvPr id="140" name="Freeform 242"/>
            <p:cNvSpPr>
              <a:spLocks noChangeAspect="1"/>
            </p:cNvSpPr>
            <p:nvPr/>
          </p:nvSpPr>
          <p:spPr bwMode="auto">
            <a:xfrm flipH="1">
              <a:off x="2443" y="1028"/>
              <a:ext cx="212" cy="346"/>
            </a:xfrm>
            <a:custGeom>
              <a:avLst/>
              <a:gdLst>
                <a:gd name="T0" fmla="*/ 260 w 260"/>
                <a:gd name="T1" fmla="*/ 0 h 424"/>
                <a:gd name="T2" fmla="*/ 142 w 260"/>
                <a:gd name="T3" fmla="*/ 26 h 424"/>
                <a:gd name="T4" fmla="*/ 40 w 260"/>
                <a:gd name="T5" fmla="*/ 110 h 424"/>
                <a:gd name="T6" fmla="*/ 6 w 260"/>
                <a:gd name="T7" fmla="*/ 220 h 424"/>
                <a:gd name="T8" fmla="*/ 6 w 260"/>
                <a:gd name="T9" fmla="*/ 356 h 424"/>
                <a:gd name="T10" fmla="*/ 6 w 260"/>
                <a:gd name="T11" fmla="*/ 424 h 424"/>
                <a:gd name="T12" fmla="*/ 0 60000 65536"/>
                <a:gd name="T13" fmla="*/ 0 60000 65536"/>
                <a:gd name="T14" fmla="*/ 0 60000 65536"/>
                <a:gd name="T15" fmla="*/ 0 60000 65536"/>
                <a:gd name="T16" fmla="*/ 0 60000 65536"/>
                <a:gd name="T17" fmla="*/ 0 60000 65536"/>
                <a:gd name="T18" fmla="*/ 0 w 260"/>
                <a:gd name="T19" fmla="*/ 0 h 424"/>
                <a:gd name="T20" fmla="*/ 260 w 260"/>
                <a:gd name="T21" fmla="*/ 424 h 424"/>
              </a:gdLst>
              <a:ahLst/>
              <a:cxnLst>
                <a:cxn ang="T12">
                  <a:pos x="T0" y="T1"/>
                </a:cxn>
                <a:cxn ang="T13">
                  <a:pos x="T2" y="T3"/>
                </a:cxn>
                <a:cxn ang="T14">
                  <a:pos x="T4" y="T5"/>
                </a:cxn>
                <a:cxn ang="T15">
                  <a:pos x="T6" y="T7"/>
                </a:cxn>
                <a:cxn ang="T16">
                  <a:pos x="T8" y="T9"/>
                </a:cxn>
                <a:cxn ang="T17">
                  <a:pos x="T10" y="T11"/>
                </a:cxn>
              </a:cxnLst>
              <a:rect l="T18" t="T19" r="T20" b="T21"/>
              <a:pathLst>
                <a:path w="260" h="424">
                  <a:moveTo>
                    <a:pt x="260" y="0"/>
                  </a:moveTo>
                  <a:cubicBezTo>
                    <a:pt x="219" y="4"/>
                    <a:pt x="179" y="8"/>
                    <a:pt x="142" y="26"/>
                  </a:cubicBezTo>
                  <a:cubicBezTo>
                    <a:pt x="105" y="44"/>
                    <a:pt x="63" y="78"/>
                    <a:pt x="40" y="110"/>
                  </a:cubicBezTo>
                  <a:cubicBezTo>
                    <a:pt x="17" y="142"/>
                    <a:pt x="12" y="179"/>
                    <a:pt x="6" y="220"/>
                  </a:cubicBezTo>
                  <a:cubicBezTo>
                    <a:pt x="0" y="261"/>
                    <a:pt x="6" y="322"/>
                    <a:pt x="6" y="356"/>
                  </a:cubicBezTo>
                  <a:cubicBezTo>
                    <a:pt x="6" y="390"/>
                    <a:pt x="3" y="372"/>
                    <a:pt x="6" y="424"/>
                  </a:cubicBezTo>
                </a:path>
              </a:pathLst>
            </a:custGeom>
            <a:noFill/>
            <a:ln w="19050">
              <a:solidFill>
                <a:schemeClr val="tx1"/>
              </a:solidFill>
              <a:round/>
              <a:headEnd/>
              <a:tailEnd/>
            </a:ln>
          </p:spPr>
          <p:txBody>
            <a:bodyPr>
              <a:prstTxWarp prst="textNoShape">
                <a:avLst/>
              </a:prstTxWarp>
            </a:bodyPr>
            <a:lstStyle/>
            <a:p>
              <a:endParaRPr lang="da-DK" baseline="0"/>
            </a:p>
          </p:txBody>
        </p:sp>
        <p:sp>
          <p:nvSpPr>
            <p:cNvPr id="141" name="Freeform 243"/>
            <p:cNvSpPr>
              <a:spLocks noChangeAspect="1"/>
            </p:cNvSpPr>
            <p:nvPr/>
          </p:nvSpPr>
          <p:spPr bwMode="auto">
            <a:xfrm>
              <a:off x="1712" y="2492"/>
              <a:ext cx="270" cy="1064"/>
            </a:xfrm>
            <a:custGeom>
              <a:avLst/>
              <a:gdLst>
                <a:gd name="T0" fmla="*/ 20 w 324"/>
                <a:gd name="T1" fmla="*/ 1296 h 1296"/>
                <a:gd name="T2" fmla="*/ 28 w 324"/>
                <a:gd name="T3" fmla="*/ 1208 h 1296"/>
                <a:gd name="T4" fmla="*/ 188 w 324"/>
                <a:gd name="T5" fmla="*/ 832 h 1296"/>
                <a:gd name="T6" fmla="*/ 300 w 324"/>
                <a:gd name="T7" fmla="*/ 400 h 1296"/>
                <a:gd name="T8" fmla="*/ 324 w 324"/>
                <a:gd name="T9" fmla="*/ 0 h 1296"/>
                <a:gd name="T10" fmla="*/ 0 60000 65536"/>
                <a:gd name="T11" fmla="*/ 0 60000 65536"/>
                <a:gd name="T12" fmla="*/ 0 60000 65536"/>
                <a:gd name="T13" fmla="*/ 0 60000 65536"/>
                <a:gd name="T14" fmla="*/ 0 60000 65536"/>
                <a:gd name="T15" fmla="*/ 0 w 324"/>
                <a:gd name="T16" fmla="*/ 0 h 1296"/>
                <a:gd name="T17" fmla="*/ 324 w 324"/>
                <a:gd name="T18" fmla="*/ 1296 h 1296"/>
              </a:gdLst>
              <a:ahLst/>
              <a:cxnLst>
                <a:cxn ang="T10">
                  <a:pos x="T0" y="T1"/>
                </a:cxn>
                <a:cxn ang="T11">
                  <a:pos x="T2" y="T3"/>
                </a:cxn>
                <a:cxn ang="T12">
                  <a:pos x="T4" y="T5"/>
                </a:cxn>
                <a:cxn ang="T13">
                  <a:pos x="T6" y="T7"/>
                </a:cxn>
                <a:cxn ang="T14">
                  <a:pos x="T8" y="T9"/>
                </a:cxn>
              </a:cxnLst>
              <a:rect l="T15" t="T16" r="T17" b="T18"/>
              <a:pathLst>
                <a:path w="324" h="1296">
                  <a:moveTo>
                    <a:pt x="20" y="1296"/>
                  </a:moveTo>
                  <a:cubicBezTo>
                    <a:pt x="10" y="1290"/>
                    <a:pt x="0" y="1285"/>
                    <a:pt x="28" y="1208"/>
                  </a:cubicBezTo>
                  <a:cubicBezTo>
                    <a:pt x="56" y="1131"/>
                    <a:pt x="143" y="967"/>
                    <a:pt x="188" y="832"/>
                  </a:cubicBezTo>
                  <a:cubicBezTo>
                    <a:pt x="233" y="697"/>
                    <a:pt x="277" y="539"/>
                    <a:pt x="300" y="400"/>
                  </a:cubicBezTo>
                  <a:cubicBezTo>
                    <a:pt x="323" y="261"/>
                    <a:pt x="311" y="95"/>
                    <a:pt x="324" y="0"/>
                  </a:cubicBezTo>
                </a:path>
              </a:pathLst>
            </a:custGeom>
            <a:noFill/>
            <a:ln w="19050">
              <a:solidFill>
                <a:schemeClr val="tx1"/>
              </a:solidFill>
              <a:round/>
              <a:headEnd/>
              <a:tailEnd/>
            </a:ln>
          </p:spPr>
          <p:txBody>
            <a:bodyPr>
              <a:prstTxWarp prst="textNoShape">
                <a:avLst/>
              </a:prstTxWarp>
            </a:bodyPr>
            <a:lstStyle/>
            <a:p>
              <a:endParaRPr lang="da-DK" baseline="0"/>
            </a:p>
          </p:txBody>
        </p:sp>
        <p:sp>
          <p:nvSpPr>
            <p:cNvPr id="142" name="Freeform 244"/>
            <p:cNvSpPr>
              <a:spLocks noChangeAspect="1"/>
            </p:cNvSpPr>
            <p:nvPr/>
          </p:nvSpPr>
          <p:spPr bwMode="auto">
            <a:xfrm>
              <a:off x="1928" y="2487"/>
              <a:ext cx="70" cy="1090"/>
            </a:xfrm>
            <a:custGeom>
              <a:avLst/>
              <a:gdLst>
                <a:gd name="T0" fmla="*/ 0 w 84"/>
                <a:gd name="T1" fmla="*/ 1328 h 1328"/>
                <a:gd name="T2" fmla="*/ 72 w 84"/>
                <a:gd name="T3" fmla="*/ 760 h 1328"/>
                <a:gd name="T4" fmla="*/ 72 w 84"/>
                <a:gd name="T5" fmla="*/ 0 h 1328"/>
                <a:gd name="T6" fmla="*/ 0 60000 65536"/>
                <a:gd name="T7" fmla="*/ 0 60000 65536"/>
                <a:gd name="T8" fmla="*/ 0 60000 65536"/>
                <a:gd name="T9" fmla="*/ 0 w 84"/>
                <a:gd name="T10" fmla="*/ 0 h 1328"/>
                <a:gd name="T11" fmla="*/ 84 w 84"/>
                <a:gd name="T12" fmla="*/ 1328 h 1328"/>
              </a:gdLst>
              <a:ahLst/>
              <a:cxnLst>
                <a:cxn ang="T6">
                  <a:pos x="T0" y="T1"/>
                </a:cxn>
                <a:cxn ang="T7">
                  <a:pos x="T2" y="T3"/>
                </a:cxn>
                <a:cxn ang="T8">
                  <a:pos x="T4" y="T5"/>
                </a:cxn>
              </a:cxnLst>
              <a:rect l="T9" t="T10" r="T11" b="T12"/>
              <a:pathLst>
                <a:path w="84" h="1328">
                  <a:moveTo>
                    <a:pt x="0" y="1328"/>
                  </a:moveTo>
                  <a:cubicBezTo>
                    <a:pt x="30" y="1154"/>
                    <a:pt x="60" y="981"/>
                    <a:pt x="72" y="760"/>
                  </a:cubicBezTo>
                  <a:cubicBezTo>
                    <a:pt x="84" y="539"/>
                    <a:pt x="77" y="179"/>
                    <a:pt x="72" y="0"/>
                  </a:cubicBezTo>
                </a:path>
              </a:pathLst>
            </a:custGeom>
            <a:noFill/>
            <a:ln w="19050">
              <a:solidFill>
                <a:schemeClr val="tx1"/>
              </a:solidFill>
              <a:round/>
              <a:headEnd/>
              <a:tailEnd/>
            </a:ln>
          </p:spPr>
          <p:txBody>
            <a:bodyPr>
              <a:prstTxWarp prst="textNoShape">
                <a:avLst/>
              </a:prstTxWarp>
            </a:bodyPr>
            <a:lstStyle/>
            <a:p>
              <a:endParaRPr lang="da-DK" baseline="0"/>
            </a:p>
          </p:txBody>
        </p:sp>
        <p:sp>
          <p:nvSpPr>
            <p:cNvPr id="143" name="Freeform 245"/>
            <p:cNvSpPr>
              <a:spLocks noChangeAspect="1"/>
            </p:cNvSpPr>
            <p:nvPr/>
          </p:nvSpPr>
          <p:spPr bwMode="auto">
            <a:xfrm flipH="1">
              <a:off x="2855" y="2513"/>
              <a:ext cx="70" cy="1092"/>
            </a:xfrm>
            <a:custGeom>
              <a:avLst/>
              <a:gdLst>
                <a:gd name="T0" fmla="*/ 0 w 84"/>
                <a:gd name="T1" fmla="*/ 1328 h 1328"/>
                <a:gd name="T2" fmla="*/ 72 w 84"/>
                <a:gd name="T3" fmla="*/ 760 h 1328"/>
                <a:gd name="T4" fmla="*/ 72 w 84"/>
                <a:gd name="T5" fmla="*/ 0 h 1328"/>
                <a:gd name="T6" fmla="*/ 0 60000 65536"/>
                <a:gd name="T7" fmla="*/ 0 60000 65536"/>
                <a:gd name="T8" fmla="*/ 0 60000 65536"/>
                <a:gd name="T9" fmla="*/ 0 w 84"/>
                <a:gd name="T10" fmla="*/ 0 h 1328"/>
                <a:gd name="T11" fmla="*/ 84 w 84"/>
                <a:gd name="T12" fmla="*/ 1328 h 1328"/>
              </a:gdLst>
              <a:ahLst/>
              <a:cxnLst>
                <a:cxn ang="T6">
                  <a:pos x="T0" y="T1"/>
                </a:cxn>
                <a:cxn ang="T7">
                  <a:pos x="T2" y="T3"/>
                </a:cxn>
                <a:cxn ang="T8">
                  <a:pos x="T4" y="T5"/>
                </a:cxn>
              </a:cxnLst>
              <a:rect l="T9" t="T10" r="T11" b="T12"/>
              <a:pathLst>
                <a:path w="84" h="1328">
                  <a:moveTo>
                    <a:pt x="0" y="1328"/>
                  </a:moveTo>
                  <a:cubicBezTo>
                    <a:pt x="30" y="1154"/>
                    <a:pt x="60" y="981"/>
                    <a:pt x="72" y="760"/>
                  </a:cubicBezTo>
                  <a:cubicBezTo>
                    <a:pt x="84" y="539"/>
                    <a:pt x="77" y="179"/>
                    <a:pt x="72" y="0"/>
                  </a:cubicBezTo>
                </a:path>
              </a:pathLst>
            </a:custGeom>
            <a:noFill/>
            <a:ln w="19050">
              <a:solidFill>
                <a:schemeClr val="tx1"/>
              </a:solidFill>
              <a:round/>
              <a:headEnd/>
              <a:tailEnd/>
            </a:ln>
          </p:spPr>
          <p:txBody>
            <a:bodyPr>
              <a:prstTxWarp prst="textNoShape">
                <a:avLst/>
              </a:prstTxWarp>
            </a:bodyPr>
            <a:lstStyle/>
            <a:p>
              <a:endParaRPr lang="da-DK" baseline="0"/>
            </a:p>
          </p:txBody>
        </p:sp>
        <p:sp>
          <p:nvSpPr>
            <p:cNvPr id="144" name="Freeform 246"/>
            <p:cNvSpPr>
              <a:spLocks noChangeAspect="1"/>
            </p:cNvSpPr>
            <p:nvPr/>
          </p:nvSpPr>
          <p:spPr bwMode="auto">
            <a:xfrm flipH="1">
              <a:off x="2871" y="2528"/>
              <a:ext cx="265" cy="1061"/>
            </a:xfrm>
            <a:custGeom>
              <a:avLst/>
              <a:gdLst>
                <a:gd name="T0" fmla="*/ 20 w 324"/>
                <a:gd name="T1" fmla="*/ 1296 h 1296"/>
                <a:gd name="T2" fmla="*/ 28 w 324"/>
                <a:gd name="T3" fmla="*/ 1208 h 1296"/>
                <a:gd name="T4" fmla="*/ 188 w 324"/>
                <a:gd name="T5" fmla="*/ 832 h 1296"/>
                <a:gd name="T6" fmla="*/ 300 w 324"/>
                <a:gd name="T7" fmla="*/ 400 h 1296"/>
                <a:gd name="T8" fmla="*/ 324 w 324"/>
                <a:gd name="T9" fmla="*/ 0 h 1296"/>
                <a:gd name="T10" fmla="*/ 0 60000 65536"/>
                <a:gd name="T11" fmla="*/ 0 60000 65536"/>
                <a:gd name="T12" fmla="*/ 0 60000 65536"/>
                <a:gd name="T13" fmla="*/ 0 60000 65536"/>
                <a:gd name="T14" fmla="*/ 0 60000 65536"/>
                <a:gd name="T15" fmla="*/ 0 w 324"/>
                <a:gd name="T16" fmla="*/ 0 h 1296"/>
                <a:gd name="T17" fmla="*/ 324 w 324"/>
                <a:gd name="T18" fmla="*/ 1296 h 1296"/>
              </a:gdLst>
              <a:ahLst/>
              <a:cxnLst>
                <a:cxn ang="T10">
                  <a:pos x="T0" y="T1"/>
                </a:cxn>
                <a:cxn ang="T11">
                  <a:pos x="T2" y="T3"/>
                </a:cxn>
                <a:cxn ang="T12">
                  <a:pos x="T4" y="T5"/>
                </a:cxn>
                <a:cxn ang="T13">
                  <a:pos x="T6" y="T7"/>
                </a:cxn>
                <a:cxn ang="T14">
                  <a:pos x="T8" y="T9"/>
                </a:cxn>
              </a:cxnLst>
              <a:rect l="T15" t="T16" r="T17" b="T18"/>
              <a:pathLst>
                <a:path w="324" h="1296">
                  <a:moveTo>
                    <a:pt x="20" y="1296"/>
                  </a:moveTo>
                  <a:cubicBezTo>
                    <a:pt x="10" y="1290"/>
                    <a:pt x="0" y="1285"/>
                    <a:pt x="28" y="1208"/>
                  </a:cubicBezTo>
                  <a:cubicBezTo>
                    <a:pt x="56" y="1131"/>
                    <a:pt x="143" y="967"/>
                    <a:pt x="188" y="832"/>
                  </a:cubicBezTo>
                  <a:cubicBezTo>
                    <a:pt x="233" y="697"/>
                    <a:pt x="277" y="539"/>
                    <a:pt x="300" y="400"/>
                  </a:cubicBezTo>
                  <a:cubicBezTo>
                    <a:pt x="323" y="261"/>
                    <a:pt x="311" y="95"/>
                    <a:pt x="324" y="0"/>
                  </a:cubicBezTo>
                </a:path>
              </a:pathLst>
            </a:custGeom>
            <a:noFill/>
            <a:ln w="19050">
              <a:solidFill>
                <a:schemeClr val="tx1"/>
              </a:solidFill>
              <a:round/>
              <a:headEnd/>
              <a:tailEnd/>
            </a:ln>
          </p:spPr>
          <p:txBody>
            <a:bodyPr>
              <a:prstTxWarp prst="textNoShape">
                <a:avLst/>
              </a:prstTxWarp>
            </a:bodyPr>
            <a:lstStyle/>
            <a:p>
              <a:endParaRPr lang="da-DK" baseline="0"/>
            </a:p>
          </p:txBody>
        </p:sp>
        <p:sp>
          <p:nvSpPr>
            <p:cNvPr id="145" name="Freeform 247"/>
            <p:cNvSpPr>
              <a:spLocks noChangeAspect="1"/>
            </p:cNvSpPr>
            <p:nvPr/>
          </p:nvSpPr>
          <p:spPr bwMode="auto">
            <a:xfrm>
              <a:off x="2407" y="1024"/>
              <a:ext cx="44" cy="4"/>
            </a:xfrm>
            <a:custGeom>
              <a:avLst/>
              <a:gdLst>
                <a:gd name="T0" fmla="*/ 0 w 54"/>
                <a:gd name="T1" fmla="*/ 7 h 7"/>
                <a:gd name="T2" fmla="*/ 54 w 54"/>
                <a:gd name="T3" fmla="*/ 7 h 7"/>
                <a:gd name="T4" fmla="*/ 0 60000 65536"/>
                <a:gd name="T5" fmla="*/ 0 60000 65536"/>
                <a:gd name="T6" fmla="*/ 0 w 54"/>
                <a:gd name="T7" fmla="*/ 0 h 7"/>
                <a:gd name="T8" fmla="*/ 54 w 54"/>
                <a:gd name="T9" fmla="*/ 7 h 7"/>
              </a:gdLst>
              <a:ahLst/>
              <a:cxnLst>
                <a:cxn ang="T4">
                  <a:pos x="T0" y="T1"/>
                </a:cxn>
                <a:cxn ang="T5">
                  <a:pos x="T2" y="T3"/>
                </a:cxn>
              </a:cxnLst>
              <a:rect l="T6" t="T7" r="T8" b="T9"/>
              <a:pathLst>
                <a:path w="54" h="7">
                  <a:moveTo>
                    <a:pt x="0" y="7"/>
                  </a:moveTo>
                  <a:cubicBezTo>
                    <a:pt x="1" y="3"/>
                    <a:pt x="3" y="0"/>
                    <a:pt x="54" y="7"/>
                  </a:cubicBezTo>
                </a:path>
              </a:pathLst>
            </a:custGeom>
            <a:noFill/>
            <a:ln w="19050">
              <a:solidFill>
                <a:schemeClr val="tx1"/>
              </a:solidFill>
              <a:round/>
              <a:headEnd/>
              <a:tailEnd/>
            </a:ln>
          </p:spPr>
          <p:txBody>
            <a:bodyPr>
              <a:prstTxWarp prst="textNoShape">
                <a:avLst/>
              </a:prstTxWarp>
            </a:bodyPr>
            <a:lstStyle/>
            <a:p>
              <a:endParaRPr lang="da-DK" baseline="0"/>
            </a:p>
          </p:txBody>
        </p:sp>
        <p:sp>
          <p:nvSpPr>
            <p:cNvPr id="146" name="Freeform 248"/>
            <p:cNvSpPr>
              <a:spLocks noChangeAspect="1"/>
            </p:cNvSpPr>
            <p:nvPr/>
          </p:nvSpPr>
          <p:spPr bwMode="auto">
            <a:xfrm>
              <a:off x="1724" y="1469"/>
              <a:ext cx="576" cy="1247"/>
            </a:xfrm>
            <a:custGeom>
              <a:avLst/>
              <a:gdLst>
                <a:gd name="T0" fmla="*/ 597 w 697"/>
                <a:gd name="T1" fmla="*/ 0 h 1520"/>
                <a:gd name="T2" fmla="*/ 645 w 697"/>
                <a:gd name="T3" fmla="*/ 192 h 1520"/>
                <a:gd name="T4" fmla="*/ 669 w 697"/>
                <a:gd name="T5" fmla="*/ 296 h 1520"/>
                <a:gd name="T6" fmla="*/ 477 w 697"/>
                <a:gd name="T7" fmla="*/ 408 h 1520"/>
                <a:gd name="T8" fmla="*/ 141 w 697"/>
                <a:gd name="T9" fmla="*/ 544 h 1520"/>
                <a:gd name="T10" fmla="*/ 37 w 697"/>
                <a:gd name="T11" fmla="*/ 728 h 1520"/>
                <a:gd name="T12" fmla="*/ 5 w 697"/>
                <a:gd name="T13" fmla="*/ 976 h 1520"/>
                <a:gd name="T14" fmla="*/ 13 w 697"/>
                <a:gd name="T15" fmla="*/ 1520 h 1520"/>
                <a:gd name="T16" fmla="*/ 0 60000 65536"/>
                <a:gd name="T17" fmla="*/ 0 60000 65536"/>
                <a:gd name="T18" fmla="*/ 0 60000 65536"/>
                <a:gd name="T19" fmla="*/ 0 60000 65536"/>
                <a:gd name="T20" fmla="*/ 0 60000 65536"/>
                <a:gd name="T21" fmla="*/ 0 60000 65536"/>
                <a:gd name="T22" fmla="*/ 0 60000 65536"/>
                <a:gd name="T23" fmla="*/ 0 60000 65536"/>
                <a:gd name="T24" fmla="*/ 0 w 697"/>
                <a:gd name="T25" fmla="*/ 0 h 1520"/>
                <a:gd name="T26" fmla="*/ 697 w 697"/>
                <a:gd name="T27" fmla="*/ 1520 h 15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7" h="1520">
                  <a:moveTo>
                    <a:pt x="597" y="0"/>
                  </a:moveTo>
                  <a:cubicBezTo>
                    <a:pt x="615" y="71"/>
                    <a:pt x="633" y="143"/>
                    <a:pt x="645" y="192"/>
                  </a:cubicBezTo>
                  <a:cubicBezTo>
                    <a:pt x="657" y="241"/>
                    <a:pt x="697" y="260"/>
                    <a:pt x="669" y="296"/>
                  </a:cubicBezTo>
                  <a:cubicBezTo>
                    <a:pt x="641" y="332"/>
                    <a:pt x="565" y="367"/>
                    <a:pt x="477" y="408"/>
                  </a:cubicBezTo>
                  <a:cubicBezTo>
                    <a:pt x="389" y="449"/>
                    <a:pt x="214" y="491"/>
                    <a:pt x="141" y="544"/>
                  </a:cubicBezTo>
                  <a:cubicBezTo>
                    <a:pt x="68" y="597"/>
                    <a:pt x="60" y="656"/>
                    <a:pt x="37" y="728"/>
                  </a:cubicBezTo>
                  <a:cubicBezTo>
                    <a:pt x="14" y="800"/>
                    <a:pt x="9" y="844"/>
                    <a:pt x="5" y="976"/>
                  </a:cubicBezTo>
                  <a:cubicBezTo>
                    <a:pt x="1" y="1108"/>
                    <a:pt x="0" y="1421"/>
                    <a:pt x="13" y="1520"/>
                  </a:cubicBezTo>
                </a:path>
              </a:pathLst>
            </a:custGeom>
            <a:noFill/>
            <a:ln w="19050">
              <a:solidFill>
                <a:schemeClr val="tx1"/>
              </a:solidFill>
              <a:round/>
              <a:headEnd/>
              <a:tailEnd/>
            </a:ln>
          </p:spPr>
          <p:txBody>
            <a:bodyPr>
              <a:prstTxWarp prst="textNoShape">
                <a:avLst/>
              </a:prstTxWarp>
            </a:bodyPr>
            <a:lstStyle/>
            <a:p>
              <a:endParaRPr lang="da-DK" baseline="0"/>
            </a:p>
          </p:txBody>
        </p:sp>
        <p:sp>
          <p:nvSpPr>
            <p:cNvPr id="147" name="Freeform 249"/>
            <p:cNvSpPr>
              <a:spLocks noChangeAspect="1"/>
            </p:cNvSpPr>
            <p:nvPr/>
          </p:nvSpPr>
          <p:spPr bwMode="auto">
            <a:xfrm>
              <a:off x="1456" y="2703"/>
              <a:ext cx="273" cy="902"/>
            </a:xfrm>
            <a:custGeom>
              <a:avLst/>
              <a:gdLst>
                <a:gd name="T0" fmla="*/ 336 w 336"/>
                <a:gd name="T1" fmla="*/ 0 h 1096"/>
                <a:gd name="T2" fmla="*/ 280 w 336"/>
                <a:gd name="T3" fmla="*/ 200 h 1096"/>
                <a:gd name="T4" fmla="*/ 224 w 336"/>
                <a:gd name="T5" fmla="*/ 584 h 1096"/>
                <a:gd name="T6" fmla="*/ 192 w 336"/>
                <a:gd name="T7" fmla="*/ 856 h 1096"/>
                <a:gd name="T8" fmla="*/ 0 w 336"/>
                <a:gd name="T9" fmla="*/ 1096 h 1096"/>
                <a:gd name="T10" fmla="*/ 0 60000 65536"/>
                <a:gd name="T11" fmla="*/ 0 60000 65536"/>
                <a:gd name="T12" fmla="*/ 0 60000 65536"/>
                <a:gd name="T13" fmla="*/ 0 60000 65536"/>
                <a:gd name="T14" fmla="*/ 0 60000 65536"/>
                <a:gd name="T15" fmla="*/ 0 w 336"/>
                <a:gd name="T16" fmla="*/ 0 h 1096"/>
                <a:gd name="T17" fmla="*/ 336 w 336"/>
                <a:gd name="T18" fmla="*/ 1096 h 1096"/>
              </a:gdLst>
              <a:ahLst/>
              <a:cxnLst>
                <a:cxn ang="T10">
                  <a:pos x="T0" y="T1"/>
                </a:cxn>
                <a:cxn ang="T11">
                  <a:pos x="T2" y="T3"/>
                </a:cxn>
                <a:cxn ang="T12">
                  <a:pos x="T4" y="T5"/>
                </a:cxn>
                <a:cxn ang="T13">
                  <a:pos x="T6" y="T7"/>
                </a:cxn>
                <a:cxn ang="T14">
                  <a:pos x="T8" y="T9"/>
                </a:cxn>
              </a:cxnLst>
              <a:rect l="T15" t="T16" r="T17" b="T18"/>
              <a:pathLst>
                <a:path w="336" h="1096">
                  <a:moveTo>
                    <a:pt x="336" y="0"/>
                  </a:moveTo>
                  <a:cubicBezTo>
                    <a:pt x="317" y="51"/>
                    <a:pt x="299" y="103"/>
                    <a:pt x="280" y="200"/>
                  </a:cubicBezTo>
                  <a:cubicBezTo>
                    <a:pt x="261" y="297"/>
                    <a:pt x="239" y="475"/>
                    <a:pt x="224" y="584"/>
                  </a:cubicBezTo>
                  <a:cubicBezTo>
                    <a:pt x="209" y="693"/>
                    <a:pt x="229" y="771"/>
                    <a:pt x="192" y="856"/>
                  </a:cubicBezTo>
                  <a:cubicBezTo>
                    <a:pt x="155" y="941"/>
                    <a:pt x="32" y="1059"/>
                    <a:pt x="0" y="1096"/>
                  </a:cubicBezTo>
                </a:path>
              </a:pathLst>
            </a:custGeom>
            <a:noFill/>
            <a:ln w="19050">
              <a:solidFill>
                <a:schemeClr val="tx1"/>
              </a:solidFill>
              <a:round/>
              <a:headEnd/>
              <a:tailEnd/>
            </a:ln>
          </p:spPr>
          <p:txBody>
            <a:bodyPr>
              <a:prstTxWarp prst="textNoShape">
                <a:avLst/>
              </a:prstTxWarp>
            </a:bodyPr>
            <a:lstStyle/>
            <a:p>
              <a:endParaRPr lang="da-DK" baseline="0"/>
            </a:p>
          </p:txBody>
        </p:sp>
        <p:sp>
          <p:nvSpPr>
            <p:cNvPr id="148" name="Freeform 250"/>
            <p:cNvSpPr>
              <a:spLocks noChangeAspect="1"/>
            </p:cNvSpPr>
            <p:nvPr/>
          </p:nvSpPr>
          <p:spPr bwMode="auto">
            <a:xfrm flipH="1">
              <a:off x="2561" y="1469"/>
              <a:ext cx="572" cy="1247"/>
            </a:xfrm>
            <a:custGeom>
              <a:avLst/>
              <a:gdLst>
                <a:gd name="T0" fmla="*/ 597 w 697"/>
                <a:gd name="T1" fmla="*/ 0 h 1520"/>
                <a:gd name="T2" fmla="*/ 645 w 697"/>
                <a:gd name="T3" fmla="*/ 192 h 1520"/>
                <a:gd name="T4" fmla="*/ 669 w 697"/>
                <a:gd name="T5" fmla="*/ 296 h 1520"/>
                <a:gd name="T6" fmla="*/ 477 w 697"/>
                <a:gd name="T7" fmla="*/ 408 h 1520"/>
                <a:gd name="T8" fmla="*/ 141 w 697"/>
                <a:gd name="T9" fmla="*/ 544 h 1520"/>
                <a:gd name="T10" fmla="*/ 37 w 697"/>
                <a:gd name="T11" fmla="*/ 728 h 1520"/>
                <a:gd name="T12" fmla="*/ 5 w 697"/>
                <a:gd name="T13" fmla="*/ 976 h 1520"/>
                <a:gd name="T14" fmla="*/ 13 w 697"/>
                <a:gd name="T15" fmla="*/ 1520 h 1520"/>
                <a:gd name="T16" fmla="*/ 0 60000 65536"/>
                <a:gd name="T17" fmla="*/ 0 60000 65536"/>
                <a:gd name="T18" fmla="*/ 0 60000 65536"/>
                <a:gd name="T19" fmla="*/ 0 60000 65536"/>
                <a:gd name="T20" fmla="*/ 0 60000 65536"/>
                <a:gd name="T21" fmla="*/ 0 60000 65536"/>
                <a:gd name="T22" fmla="*/ 0 60000 65536"/>
                <a:gd name="T23" fmla="*/ 0 60000 65536"/>
                <a:gd name="T24" fmla="*/ 0 w 697"/>
                <a:gd name="T25" fmla="*/ 0 h 1520"/>
                <a:gd name="T26" fmla="*/ 697 w 697"/>
                <a:gd name="T27" fmla="*/ 1520 h 15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7" h="1520">
                  <a:moveTo>
                    <a:pt x="597" y="0"/>
                  </a:moveTo>
                  <a:cubicBezTo>
                    <a:pt x="615" y="71"/>
                    <a:pt x="633" y="143"/>
                    <a:pt x="645" y="192"/>
                  </a:cubicBezTo>
                  <a:cubicBezTo>
                    <a:pt x="657" y="241"/>
                    <a:pt x="697" y="260"/>
                    <a:pt x="669" y="296"/>
                  </a:cubicBezTo>
                  <a:cubicBezTo>
                    <a:pt x="641" y="332"/>
                    <a:pt x="565" y="367"/>
                    <a:pt x="477" y="408"/>
                  </a:cubicBezTo>
                  <a:cubicBezTo>
                    <a:pt x="389" y="449"/>
                    <a:pt x="214" y="491"/>
                    <a:pt x="141" y="544"/>
                  </a:cubicBezTo>
                  <a:cubicBezTo>
                    <a:pt x="68" y="597"/>
                    <a:pt x="60" y="656"/>
                    <a:pt x="37" y="728"/>
                  </a:cubicBezTo>
                  <a:cubicBezTo>
                    <a:pt x="14" y="800"/>
                    <a:pt x="9" y="844"/>
                    <a:pt x="5" y="976"/>
                  </a:cubicBezTo>
                  <a:cubicBezTo>
                    <a:pt x="1" y="1108"/>
                    <a:pt x="0" y="1421"/>
                    <a:pt x="13" y="1520"/>
                  </a:cubicBezTo>
                </a:path>
              </a:pathLst>
            </a:custGeom>
            <a:noFill/>
            <a:ln w="19050">
              <a:solidFill>
                <a:schemeClr val="tx1"/>
              </a:solidFill>
              <a:round/>
              <a:headEnd/>
              <a:tailEnd/>
            </a:ln>
          </p:spPr>
          <p:txBody>
            <a:bodyPr>
              <a:prstTxWarp prst="textNoShape">
                <a:avLst/>
              </a:prstTxWarp>
            </a:bodyPr>
            <a:lstStyle/>
            <a:p>
              <a:endParaRPr lang="da-DK" baseline="0"/>
            </a:p>
          </p:txBody>
        </p:sp>
        <p:sp>
          <p:nvSpPr>
            <p:cNvPr id="149" name="Freeform 251"/>
            <p:cNvSpPr>
              <a:spLocks noChangeAspect="1"/>
            </p:cNvSpPr>
            <p:nvPr/>
          </p:nvSpPr>
          <p:spPr bwMode="auto">
            <a:xfrm flipH="1">
              <a:off x="3129" y="2712"/>
              <a:ext cx="277" cy="897"/>
            </a:xfrm>
            <a:custGeom>
              <a:avLst/>
              <a:gdLst>
                <a:gd name="T0" fmla="*/ 336 w 336"/>
                <a:gd name="T1" fmla="*/ 0 h 1096"/>
                <a:gd name="T2" fmla="*/ 280 w 336"/>
                <a:gd name="T3" fmla="*/ 200 h 1096"/>
                <a:gd name="T4" fmla="*/ 224 w 336"/>
                <a:gd name="T5" fmla="*/ 584 h 1096"/>
                <a:gd name="T6" fmla="*/ 192 w 336"/>
                <a:gd name="T7" fmla="*/ 856 h 1096"/>
                <a:gd name="T8" fmla="*/ 0 w 336"/>
                <a:gd name="T9" fmla="*/ 1096 h 1096"/>
                <a:gd name="T10" fmla="*/ 0 60000 65536"/>
                <a:gd name="T11" fmla="*/ 0 60000 65536"/>
                <a:gd name="T12" fmla="*/ 0 60000 65536"/>
                <a:gd name="T13" fmla="*/ 0 60000 65536"/>
                <a:gd name="T14" fmla="*/ 0 60000 65536"/>
                <a:gd name="T15" fmla="*/ 0 w 336"/>
                <a:gd name="T16" fmla="*/ 0 h 1096"/>
                <a:gd name="T17" fmla="*/ 336 w 336"/>
                <a:gd name="T18" fmla="*/ 1096 h 1096"/>
              </a:gdLst>
              <a:ahLst/>
              <a:cxnLst>
                <a:cxn ang="T10">
                  <a:pos x="T0" y="T1"/>
                </a:cxn>
                <a:cxn ang="T11">
                  <a:pos x="T2" y="T3"/>
                </a:cxn>
                <a:cxn ang="T12">
                  <a:pos x="T4" y="T5"/>
                </a:cxn>
                <a:cxn ang="T13">
                  <a:pos x="T6" y="T7"/>
                </a:cxn>
                <a:cxn ang="T14">
                  <a:pos x="T8" y="T9"/>
                </a:cxn>
              </a:cxnLst>
              <a:rect l="T15" t="T16" r="T17" b="T18"/>
              <a:pathLst>
                <a:path w="336" h="1096">
                  <a:moveTo>
                    <a:pt x="336" y="0"/>
                  </a:moveTo>
                  <a:cubicBezTo>
                    <a:pt x="317" y="51"/>
                    <a:pt x="299" y="103"/>
                    <a:pt x="280" y="200"/>
                  </a:cubicBezTo>
                  <a:cubicBezTo>
                    <a:pt x="261" y="297"/>
                    <a:pt x="239" y="475"/>
                    <a:pt x="224" y="584"/>
                  </a:cubicBezTo>
                  <a:cubicBezTo>
                    <a:pt x="209" y="693"/>
                    <a:pt x="229" y="771"/>
                    <a:pt x="192" y="856"/>
                  </a:cubicBezTo>
                  <a:cubicBezTo>
                    <a:pt x="155" y="941"/>
                    <a:pt x="32" y="1059"/>
                    <a:pt x="0" y="1096"/>
                  </a:cubicBezTo>
                </a:path>
              </a:pathLst>
            </a:custGeom>
            <a:noFill/>
            <a:ln w="19050">
              <a:solidFill>
                <a:schemeClr val="tx1"/>
              </a:solidFill>
              <a:round/>
              <a:headEnd/>
              <a:tailEnd/>
            </a:ln>
          </p:spPr>
          <p:txBody>
            <a:bodyPr>
              <a:prstTxWarp prst="textNoShape">
                <a:avLst/>
              </a:prstTxWarp>
            </a:bodyPr>
            <a:lstStyle/>
            <a:p>
              <a:endParaRPr lang="da-DK" baseline="0"/>
            </a:p>
          </p:txBody>
        </p:sp>
      </p:grpSp>
      <p:sp>
        <p:nvSpPr>
          <p:cNvPr id="150" name="Rectangle 252"/>
          <p:cNvSpPr>
            <a:spLocks noChangeArrowheads="1"/>
          </p:cNvSpPr>
          <p:nvPr/>
        </p:nvSpPr>
        <p:spPr bwMode="auto">
          <a:xfrm>
            <a:off x="5297358" y="2815109"/>
            <a:ext cx="190314" cy="123431"/>
          </a:xfrm>
          <a:prstGeom prst="rect">
            <a:avLst/>
          </a:prstGeom>
          <a:solidFill>
            <a:schemeClr val="hlink"/>
          </a:solidFill>
          <a:ln w="9525">
            <a:solidFill>
              <a:srgbClr val="777777"/>
            </a:solidFill>
            <a:miter lim="800000"/>
            <a:headEnd/>
            <a:tailEnd/>
          </a:ln>
        </p:spPr>
        <p:txBody>
          <a:bodyPr wrap="none" anchor="ctr">
            <a:prstTxWarp prst="textNoShape">
              <a:avLst/>
            </a:prstTxWarp>
          </a:bodyPr>
          <a:lstStyle/>
          <a:p>
            <a:endParaRPr lang="da-DK" baseline="0"/>
          </a:p>
        </p:txBody>
      </p:sp>
      <p:sp>
        <p:nvSpPr>
          <p:cNvPr id="151" name="Oval 254"/>
          <p:cNvSpPr>
            <a:spLocks noChangeArrowheads="1"/>
          </p:cNvSpPr>
          <p:nvPr/>
        </p:nvSpPr>
        <p:spPr bwMode="auto">
          <a:xfrm rot="787278">
            <a:off x="5137955" y="2503488"/>
            <a:ext cx="423862" cy="998537"/>
          </a:xfrm>
          <a:prstGeom prst="ellipse">
            <a:avLst/>
          </a:prstGeom>
          <a:noFill/>
          <a:ln w="19050">
            <a:solidFill>
              <a:srgbClr val="FF0000"/>
            </a:solidFill>
            <a:round/>
            <a:headEnd/>
            <a:tailEnd/>
          </a:ln>
        </p:spPr>
        <p:txBody>
          <a:bodyPr wrap="none" anchor="ctr">
            <a:prstTxWarp prst="textNoShape">
              <a:avLst/>
            </a:prstTxWarp>
          </a:bodyPr>
          <a:lstStyle/>
          <a:p>
            <a:endParaRPr lang="da-DK" baseline="0"/>
          </a:p>
        </p:txBody>
      </p:sp>
      <p:sp>
        <p:nvSpPr>
          <p:cNvPr id="152" name="Rectangle 261"/>
          <p:cNvSpPr>
            <a:spLocks noChangeArrowheads="1"/>
          </p:cNvSpPr>
          <p:nvPr/>
        </p:nvSpPr>
        <p:spPr bwMode="auto">
          <a:xfrm>
            <a:off x="821864" y="1522785"/>
            <a:ext cx="46280" cy="274025"/>
          </a:xfrm>
          <a:prstGeom prst="rect">
            <a:avLst/>
          </a:prstGeom>
          <a:solidFill>
            <a:srgbClr val="5F5F5F"/>
          </a:solidFill>
          <a:ln w="9525">
            <a:noFill/>
            <a:miter lim="800000"/>
            <a:headEnd/>
            <a:tailEnd/>
          </a:ln>
        </p:spPr>
        <p:txBody>
          <a:bodyPr wrap="none" anchor="ctr">
            <a:prstTxWarp prst="textNoShape">
              <a:avLst/>
            </a:prstTxWarp>
          </a:bodyPr>
          <a:lstStyle/>
          <a:p>
            <a:endParaRPr lang="da-DK" baseline="0"/>
          </a:p>
        </p:txBody>
      </p:sp>
      <p:sp>
        <p:nvSpPr>
          <p:cNvPr id="153" name="Rectangle 262"/>
          <p:cNvSpPr>
            <a:spLocks noChangeArrowheads="1"/>
          </p:cNvSpPr>
          <p:nvPr/>
        </p:nvSpPr>
        <p:spPr bwMode="auto">
          <a:xfrm>
            <a:off x="918702" y="1522785"/>
            <a:ext cx="46280" cy="274025"/>
          </a:xfrm>
          <a:prstGeom prst="rect">
            <a:avLst/>
          </a:prstGeom>
          <a:solidFill>
            <a:srgbClr val="5F5F5F"/>
          </a:solidFill>
          <a:ln w="9525">
            <a:noFill/>
            <a:miter lim="800000"/>
            <a:headEnd/>
            <a:tailEnd/>
          </a:ln>
        </p:spPr>
        <p:txBody>
          <a:bodyPr wrap="none" anchor="ctr">
            <a:prstTxWarp prst="textNoShape">
              <a:avLst/>
            </a:prstTxWarp>
          </a:bodyPr>
          <a:lstStyle/>
          <a:p>
            <a:endParaRPr lang="da-DK" baseline="0"/>
          </a:p>
        </p:txBody>
      </p:sp>
      <p:sp>
        <p:nvSpPr>
          <p:cNvPr id="154" name="Rectangle 263"/>
          <p:cNvSpPr>
            <a:spLocks noChangeArrowheads="1"/>
          </p:cNvSpPr>
          <p:nvPr/>
        </p:nvSpPr>
        <p:spPr bwMode="auto">
          <a:xfrm>
            <a:off x="1015539" y="1522785"/>
            <a:ext cx="46280" cy="274025"/>
          </a:xfrm>
          <a:prstGeom prst="rect">
            <a:avLst/>
          </a:prstGeom>
          <a:solidFill>
            <a:srgbClr val="5F5F5F"/>
          </a:solidFill>
          <a:ln w="9525">
            <a:noFill/>
            <a:miter lim="800000"/>
            <a:headEnd/>
            <a:tailEnd/>
          </a:ln>
        </p:spPr>
        <p:txBody>
          <a:bodyPr wrap="none" anchor="ctr">
            <a:prstTxWarp prst="textNoShape">
              <a:avLst/>
            </a:prstTxWarp>
          </a:bodyPr>
          <a:lstStyle/>
          <a:p>
            <a:endParaRPr lang="da-DK" baseline="0"/>
          </a:p>
        </p:txBody>
      </p:sp>
      <p:sp>
        <p:nvSpPr>
          <p:cNvPr id="155" name="Rectangle 264"/>
          <p:cNvSpPr>
            <a:spLocks noChangeArrowheads="1"/>
          </p:cNvSpPr>
          <p:nvPr/>
        </p:nvSpPr>
        <p:spPr bwMode="auto">
          <a:xfrm>
            <a:off x="1112377" y="1522785"/>
            <a:ext cx="46280" cy="274025"/>
          </a:xfrm>
          <a:prstGeom prst="rect">
            <a:avLst/>
          </a:prstGeom>
          <a:solidFill>
            <a:srgbClr val="5F5F5F"/>
          </a:solidFill>
          <a:ln w="9525">
            <a:noFill/>
            <a:miter lim="800000"/>
            <a:headEnd/>
            <a:tailEnd/>
          </a:ln>
        </p:spPr>
        <p:txBody>
          <a:bodyPr wrap="none" anchor="ctr">
            <a:prstTxWarp prst="textNoShape">
              <a:avLst/>
            </a:prstTxWarp>
          </a:bodyPr>
          <a:lstStyle/>
          <a:p>
            <a:endParaRPr lang="da-DK" baseline="0"/>
          </a:p>
        </p:txBody>
      </p:sp>
      <p:pic>
        <p:nvPicPr>
          <p:cNvPr id="156" name="Picture 21" descr="box_salvindex1003"/>
          <p:cNvPicPr>
            <a:picLocks noChangeAspect="1" noChangeArrowheads="1"/>
          </p:cNvPicPr>
          <p:nvPr/>
        </p:nvPicPr>
        <p:blipFill>
          <a:blip r:embed="rId4"/>
          <a:srcRect l="1128" r="5444" b="18187"/>
          <a:stretch>
            <a:fillRect/>
          </a:stretch>
        </p:blipFill>
        <p:spPr bwMode="auto">
          <a:xfrm>
            <a:off x="5562600" y="3581400"/>
            <a:ext cx="2705100" cy="2318860"/>
          </a:xfrm>
          <a:prstGeom prst="rect">
            <a:avLst/>
          </a:prstGeom>
          <a:noFill/>
          <a:ln w="9525">
            <a:noFill/>
            <a:miter lim="800000"/>
            <a:headEnd/>
            <a:tailEnd/>
          </a:ln>
        </p:spPr>
      </p:pic>
      <p:pic>
        <p:nvPicPr>
          <p:cNvPr id="157" name="Picture 6" descr="infarct"/>
          <p:cNvPicPr>
            <a:picLocks noChangeAspect="1" noChangeArrowheads="1"/>
          </p:cNvPicPr>
          <p:nvPr/>
        </p:nvPicPr>
        <p:blipFill>
          <a:blip r:embed="rId5"/>
          <a:srcRect l="8163" t="5704" r="11479" b="12134"/>
          <a:stretch>
            <a:fillRect/>
          </a:stretch>
        </p:blipFill>
        <p:spPr bwMode="auto">
          <a:xfrm>
            <a:off x="838200" y="2816225"/>
            <a:ext cx="3248025" cy="2974975"/>
          </a:xfrm>
          <a:prstGeom prst="rect">
            <a:avLst/>
          </a:prstGeom>
          <a:solidFill>
            <a:schemeClr val="bg1"/>
          </a:solidFill>
          <a:ln w="9525">
            <a:noFill/>
            <a:miter lim="800000"/>
            <a:headEnd/>
            <a:tailEnd/>
          </a:ln>
        </p:spPr>
      </p:pic>
      <p:sp>
        <p:nvSpPr>
          <p:cNvPr id="227" name="Text Box 310"/>
          <p:cNvSpPr txBox="1">
            <a:spLocks noChangeArrowheads="1"/>
          </p:cNvSpPr>
          <p:nvPr/>
        </p:nvSpPr>
        <p:spPr bwMode="auto">
          <a:xfrm>
            <a:off x="5838485" y="914400"/>
            <a:ext cx="1827774" cy="523220"/>
          </a:xfrm>
          <a:prstGeom prst="rect">
            <a:avLst/>
          </a:prstGeom>
          <a:noFill/>
          <a:ln w="9525">
            <a:solidFill>
              <a:schemeClr val="tx1"/>
            </a:solidFill>
            <a:miter lim="800000"/>
            <a:headEnd/>
            <a:tailEnd/>
          </a:ln>
        </p:spPr>
        <p:txBody>
          <a:bodyPr wrap="square">
            <a:prstTxWarp prst="textNoShape">
              <a:avLst/>
            </a:prstTxWarp>
            <a:spAutoFit/>
          </a:bodyPr>
          <a:lstStyle/>
          <a:p>
            <a:pPr algn="ctr"/>
            <a:r>
              <a:rPr lang="en-US" sz="2800" b="1" baseline="0" dirty="0" err="1" smtClean="0">
                <a:solidFill>
                  <a:srgbClr val="660066"/>
                </a:solidFill>
              </a:rPr>
              <a:t>Klinisk</a:t>
            </a:r>
            <a:endParaRPr lang="en-US" sz="2800" b="1" baseline="0" dirty="0"/>
          </a:p>
        </p:txBody>
      </p:sp>
      <p:grpSp>
        <p:nvGrpSpPr>
          <p:cNvPr id="5" name="Group 312"/>
          <p:cNvGrpSpPr>
            <a:grpSpLocks/>
          </p:cNvGrpSpPr>
          <p:nvPr/>
        </p:nvGrpSpPr>
        <p:grpSpPr bwMode="auto">
          <a:xfrm>
            <a:off x="8229600" y="838200"/>
            <a:ext cx="690563" cy="609600"/>
            <a:chOff x="5201" y="1054"/>
            <a:chExt cx="408" cy="408"/>
          </a:xfrm>
        </p:grpSpPr>
        <p:sp>
          <p:nvSpPr>
            <p:cNvPr id="229" name="AutoShape 313"/>
            <p:cNvSpPr>
              <a:spLocks noChangeArrowheads="1"/>
            </p:cNvSpPr>
            <p:nvPr/>
          </p:nvSpPr>
          <p:spPr bwMode="auto">
            <a:xfrm>
              <a:off x="5201" y="1054"/>
              <a:ext cx="408" cy="408"/>
            </a:xfrm>
            <a:prstGeom prst="roundRect">
              <a:avLst>
                <a:gd name="adj" fmla="val 8333"/>
              </a:avLst>
            </a:prstGeom>
            <a:solidFill>
              <a:srgbClr val="5F5F5F"/>
            </a:solidFill>
            <a:ln w="9525">
              <a:noFill/>
              <a:round/>
              <a:headEnd/>
              <a:tailEnd/>
            </a:ln>
          </p:spPr>
          <p:txBody>
            <a:bodyPr wrap="none" anchor="ctr">
              <a:prstTxWarp prst="textNoShape">
                <a:avLst/>
              </a:prstTxWarp>
            </a:bodyPr>
            <a:lstStyle/>
            <a:p>
              <a:endParaRPr lang="da-DK" baseline="0"/>
            </a:p>
          </p:txBody>
        </p:sp>
        <p:pic>
          <p:nvPicPr>
            <p:cNvPr id="230" name="Picture 314"/>
            <p:cNvPicPr>
              <a:picLocks noChangeAspect="1" noChangeArrowheads="1"/>
            </p:cNvPicPr>
            <p:nvPr/>
          </p:nvPicPr>
          <p:blipFill>
            <a:blip r:embed="rId6"/>
            <a:srcRect l="26169" t="26440" r="21899" b="14674"/>
            <a:stretch>
              <a:fillRect/>
            </a:stretch>
          </p:blipFill>
          <p:spPr bwMode="auto">
            <a:xfrm>
              <a:off x="5221" y="1069"/>
              <a:ext cx="369" cy="379"/>
            </a:xfrm>
            <a:prstGeom prst="rect">
              <a:avLst/>
            </a:prstGeom>
            <a:noFill/>
            <a:ln w="9525">
              <a:noFill/>
              <a:miter lim="800000"/>
              <a:headEnd/>
              <a:tailEnd/>
            </a:ln>
          </p:spPr>
        </p:pic>
      </p:grpSp>
      <p:sp>
        <p:nvSpPr>
          <p:cNvPr id="231" name="Line 311"/>
          <p:cNvSpPr>
            <a:spLocks noChangeShapeType="1"/>
          </p:cNvSpPr>
          <p:nvPr/>
        </p:nvSpPr>
        <p:spPr bwMode="auto">
          <a:xfrm>
            <a:off x="4648200" y="1327150"/>
            <a:ext cx="0" cy="4819650"/>
          </a:xfrm>
          <a:prstGeom prst="line">
            <a:avLst/>
          </a:prstGeom>
          <a:noFill/>
          <a:ln w="28575">
            <a:solidFill>
              <a:schemeClr val="bg1">
                <a:lumMod val="50000"/>
              </a:schemeClr>
            </a:solidFill>
            <a:round/>
            <a:headEnd/>
            <a:tailEnd/>
          </a:ln>
        </p:spPr>
        <p:txBody>
          <a:bodyPr>
            <a:prstTxWarp prst="textNoShape">
              <a:avLst/>
            </a:prstTxWarp>
          </a:bodyPr>
          <a:lstStyle/>
          <a:p>
            <a:endParaRPr lang="da-DK" baseline="0"/>
          </a:p>
        </p:txBody>
      </p:sp>
      <p:sp>
        <p:nvSpPr>
          <p:cNvPr id="232" name="Text Box 4"/>
          <p:cNvSpPr txBox="1">
            <a:spLocks noChangeArrowheads="1"/>
          </p:cNvSpPr>
          <p:nvPr/>
        </p:nvSpPr>
        <p:spPr bwMode="auto">
          <a:xfrm>
            <a:off x="838200" y="5911704"/>
            <a:ext cx="3352800" cy="461665"/>
          </a:xfrm>
          <a:prstGeom prst="rect">
            <a:avLst/>
          </a:prstGeom>
          <a:noFill/>
          <a:ln w="9525">
            <a:noFill/>
            <a:miter lim="800000"/>
            <a:headEnd/>
            <a:tailEnd/>
          </a:ln>
        </p:spPr>
        <p:txBody>
          <a:bodyPr wrap="square">
            <a:prstTxWarp prst="textNoShape">
              <a:avLst/>
            </a:prstTxWarp>
            <a:spAutoFit/>
          </a:bodyPr>
          <a:lstStyle/>
          <a:p>
            <a:r>
              <a:rPr lang="da-DK" sz="1200" baseline="0" dirty="0"/>
              <a:t>Schmidt MR et al. Am J </a:t>
            </a:r>
            <a:r>
              <a:rPr lang="da-DK" sz="1200" baseline="0" dirty="0" err="1"/>
              <a:t>Physiol</a:t>
            </a:r>
            <a:r>
              <a:rPr lang="da-DK" sz="1200" baseline="0" dirty="0"/>
              <a:t> Heart </a:t>
            </a:r>
            <a:r>
              <a:rPr lang="da-DK" sz="1200" baseline="0" dirty="0" err="1"/>
              <a:t>Circ</a:t>
            </a:r>
            <a:r>
              <a:rPr lang="da-DK" sz="1200" baseline="0" dirty="0"/>
              <a:t> </a:t>
            </a:r>
            <a:r>
              <a:rPr lang="da-DK" sz="1200" baseline="0" dirty="0" err="1"/>
              <a:t>Physiol</a:t>
            </a:r>
            <a:r>
              <a:rPr lang="da-DK" sz="1200" baseline="0" dirty="0"/>
              <a:t> 2007;292:H1883-90. </a:t>
            </a:r>
          </a:p>
        </p:txBody>
      </p:sp>
      <p:sp>
        <p:nvSpPr>
          <p:cNvPr id="233" name="Text Box 18"/>
          <p:cNvSpPr txBox="1">
            <a:spLocks noChangeArrowheads="1"/>
          </p:cNvSpPr>
          <p:nvPr/>
        </p:nvSpPr>
        <p:spPr bwMode="auto">
          <a:xfrm>
            <a:off x="5129213" y="5939505"/>
            <a:ext cx="3503612" cy="276999"/>
          </a:xfrm>
          <a:prstGeom prst="rect">
            <a:avLst/>
          </a:prstGeom>
          <a:noFill/>
          <a:ln w="9525">
            <a:noFill/>
            <a:miter lim="800000"/>
            <a:headEnd/>
            <a:tailEnd/>
          </a:ln>
        </p:spPr>
        <p:txBody>
          <a:bodyPr>
            <a:prstTxWarp prst="textNoShape">
              <a:avLst/>
            </a:prstTxWarp>
            <a:spAutoFit/>
          </a:bodyPr>
          <a:lstStyle/>
          <a:p>
            <a:r>
              <a:rPr lang="da-DK" sz="1200" baseline="0" dirty="0" err="1"/>
              <a:t>Bøtker</a:t>
            </a:r>
            <a:r>
              <a:rPr lang="da-DK" sz="1200" baseline="0" dirty="0"/>
              <a:t> et al. </a:t>
            </a:r>
            <a:r>
              <a:rPr lang="da-DK" sz="1200" i="1" baseline="0" dirty="0"/>
              <a:t>Lancet</a:t>
            </a:r>
            <a:r>
              <a:rPr lang="da-DK" sz="1200" baseline="0" dirty="0"/>
              <a:t> 2010; 373: 727-34</a:t>
            </a:r>
          </a:p>
        </p:txBody>
      </p:sp>
      <p:sp>
        <p:nvSpPr>
          <p:cNvPr id="234" name="Text Box 17"/>
          <p:cNvSpPr txBox="1">
            <a:spLocks noChangeArrowheads="1"/>
          </p:cNvSpPr>
          <p:nvPr/>
        </p:nvSpPr>
        <p:spPr bwMode="auto">
          <a:xfrm>
            <a:off x="6324600" y="5562600"/>
            <a:ext cx="1828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a-DK" sz="1400" baseline="0" dirty="0">
                <a:solidFill>
                  <a:srgbClr val="FFFFFF"/>
                </a:solidFill>
              </a:rPr>
              <a:t>PCI </a:t>
            </a:r>
            <a:r>
              <a:rPr lang="da-DK" sz="1400" baseline="0" dirty="0" err="1">
                <a:solidFill>
                  <a:srgbClr val="FFFFFF"/>
                </a:solidFill>
              </a:rPr>
              <a:t>only</a:t>
            </a:r>
            <a:r>
              <a:rPr lang="da-DK" sz="1400" baseline="0" dirty="0">
                <a:solidFill>
                  <a:srgbClr val="FFFFFF"/>
                </a:solidFill>
              </a:rPr>
              <a:t>	</a:t>
            </a:r>
            <a:r>
              <a:rPr lang="da-DK" sz="1400" baseline="0" dirty="0" err="1">
                <a:solidFill>
                  <a:srgbClr val="FFFFFF"/>
                </a:solidFill>
              </a:rPr>
              <a:t>rIPerC</a:t>
            </a:r>
            <a:endParaRPr lang="da-DK" sz="1400" baseline="0" dirty="0">
              <a:solidFill>
                <a:srgbClr val="FFFFFF"/>
              </a:solidFill>
            </a:endParaRPr>
          </a:p>
        </p:txBody>
      </p:sp>
      <p:sp>
        <p:nvSpPr>
          <p:cNvPr id="235" name="Text Box 18"/>
          <p:cNvSpPr txBox="1">
            <a:spLocks noChangeArrowheads="1"/>
          </p:cNvSpPr>
          <p:nvPr/>
        </p:nvSpPr>
        <p:spPr bwMode="auto">
          <a:xfrm rot="16200000">
            <a:off x="4786274" y="4548807"/>
            <a:ext cx="22118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a-DK" sz="1200" baseline="0" dirty="0" err="1">
                <a:solidFill>
                  <a:srgbClr val="FFFFFF"/>
                </a:solidFill>
              </a:rPr>
              <a:t>Salvage</a:t>
            </a:r>
            <a:r>
              <a:rPr lang="da-DK" sz="1200" baseline="0" dirty="0">
                <a:solidFill>
                  <a:srgbClr val="FFFFFF"/>
                </a:solidFill>
              </a:rPr>
              <a:t> Index (median [IQR])</a:t>
            </a:r>
          </a:p>
        </p:txBody>
      </p:sp>
      <p:sp>
        <p:nvSpPr>
          <p:cNvPr id="236" name="Rektangel 235"/>
          <p:cNvSpPr/>
          <p:nvPr/>
        </p:nvSpPr>
        <p:spPr>
          <a:xfrm>
            <a:off x="2805587" y="4465341"/>
            <a:ext cx="649715" cy="871325"/>
          </a:xfrm>
          <a:prstGeom prst="rect">
            <a:avLst/>
          </a:prstGeom>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38" name="Text Box 16"/>
          <p:cNvSpPr txBox="1">
            <a:spLocks noChangeArrowheads="1"/>
          </p:cNvSpPr>
          <p:nvPr/>
        </p:nvSpPr>
        <p:spPr bwMode="auto">
          <a:xfrm>
            <a:off x="6470167" y="4287993"/>
            <a:ext cx="548447" cy="338554"/>
          </a:xfrm>
          <a:prstGeom prst="rect">
            <a:avLst/>
          </a:prstGeom>
          <a:noFill/>
          <a:ln w="9525">
            <a:noFill/>
            <a:miter lim="800000"/>
            <a:headEnd/>
            <a:tailEnd/>
          </a:ln>
        </p:spPr>
        <p:txBody>
          <a:bodyPr wrap="none">
            <a:prstTxWarp prst="textNoShape">
              <a:avLst/>
            </a:prstTxWarp>
            <a:spAutoFit/>
          </a:bodyPr>
          <a:lstStyle/>
          <a:p>
            <a:r>
              <a:rPr lang="da-DK" sz="1600" baseline="0" dirty="0">
                <a:solidFill>
                  <a:srgbClr val="000066"/>
                </a:solidFill>
              </a:rPr>
              <a:t>0.55</a:t>
            </a:r>
          </a:p>
        </p:txBody>
      </p:sp>
      <p:sp>
        <p:nvSpPr>
          <p:cNvPr id="239" name="Text Box 17"/>
          <p:cNvSpPr txBox="1">
            <a:spLocks noChangeArrowheads="1"/>
          </p:cNvSpPr>
          <p:nvPr/>
        </p:nvSpPr>
        <p:spPr bwMode="auto">
          <a:xfrm>
            <a:off x="7117812" y="3899870"/>
            <a:ext cx="548447" cy="338554"/>
          </a:xfrm>
          <a:prstGeom prst="rect">
            <a:avLst/>
          </a:prstGeom>
          <a:noFill/>
          <a:ln w="9525">
            <a:noFill/>
            <a:miter lim="800000"/>
            <a:headEnd/>
            <a:tailEnd/>
          </a:ln>
        </p:spPr>
        <p:txBody>
          <a:bodyPr wrap="none">
            <a:prstTxWarp prst="textNoShape">
              <a:avLst/>
            </a:prstTxWarp>
            <a:spAutoFit/>
          </a:bodyPr>
          <a:lstStyle/>
          <a:p>
            <a:r>
              <a:rPr lang="da-DK" sz="1600" baseline="0" dirty="0">
                <a:solidFill>
                  <a:srgbClr val="000066"/>
                </a:solidFill>
              </a:rPr>
              <a:t>0.75</a:t>
            </a:r>
          </a:p>
        </p:txBody>
      </p:sp>
      <p:sp>
        <p:nvSpPr>
          <p:cNvPr id="240" name="Text Box 15"/>
          <p:cNvSpPr txBox="1">
            <a:spLocks noChangeArrowheads="1"/>
          </p:cNvSpPr>
          <p:nvPr/>
        </p:nvSpPr>
        <p:spPr bwMode="auto">
          <a:xfrm>
            <a:off x="6641639" y="3564272"/>
            <a:ext cx="862436" cy="338554"/>
          </a:xfrm>
          <a:prstGeom prst="rect">
            <a:avLst/>
          </a:prstGeom>
          <a:noFill/>
          <a:ln w="9525">
            <a:noFill/>
            <a:miter lim="800000"/>
            <a:headEnd/>
            <a:tailEnd/>
          </a:ln>
        </p:spPr>
        <p:txBody>
          <a:bodyPr wrap="none">
            <a:prstTxWarp prst="textNoShape">
              <a:avLst/>
            </a:prstTxWarp>
            <a:spAutoFit/>
          </a:bodyPr>
          <a:lstStyle/>
          <a:p>
            <a:r>
              <a:rPr lang="da-DK" sz="1600" baseline="0" dirty="0">
                <a:solidFill>
                  <a:schemeClr val="bg1"/>
                </a:solidFill>
              </a:rPr>
              <a:t>p=0.033</a:t>
            </a:r>
          </a:p>
        </p:txBody>
      </p:sp>
      <p:sp>
        <p:nvSpPr>
          <p:cNvPr id="241" name="Text Box 131"/>
          <p:cNvSpPr txBox="1">
            <a:spLocks noChangeArrowheads="1"/>
          </p:cNvSpPr>
          <p:nvPr/>
        </p:nvSpPr>
        <p:spPr bwMode="auto">
          <a:xfrm>
            <a:off x="1258888" y="929752"/>
            <a:ext cx="2484437" cy="523220"/>
          </a:xfrm>
          <a:prstGeom prst="rect">
            <a:avLst/>
          </a:prstGeom>
          <a:noFill/>
          <a:ln w="9525">
            <a:solidFill>
              <a:schemeClr val="tx1"/>
            </a:solidFill>
            <a:miter lim="800000"/>
            <a:headEnd/>
            <a:tailEnd/>
          </a:ln>
        </p:spPr>
        <p:txBody>
          <a:bodyPr wrap="square">
            <a:prstTxWarp prst="textNoShape">
              <a:avLst/>
            </a:prstTxWarp>
            <a:spAutoFit/>
          </a:bodyPr>
          <a:lstStyle/>
          <a:p>
            <a:pPr algn="ctr"/>
            <a:r>
              <a:rPr lang="en-US" sz="2800" b="1" baseline="0" dirty="0" err="1" smtClean="0">
                <a:solidFill>
                  <a:srgbClr val="660066"/>
                </a:solidFill>
              </a:rPr>
              <a:t>Eksperimentel</a:t>
            </a:r>
            <a:endParaRPr lang="en-US" sz="2800" b="1" baseline="0" dirty="0">
              <a:solidFill>
                <a:srgbClr val="660066"/>
              </a:solidFill>
            </a:endParaRPr>
          </a:p>
        </p:txBody>
      </p:sp>
      <p:pic>
        <p:nvPicPr>
          <p:cNvPr id="129" name="Billede 128"/>
          <p:cNvPicPr>
            <a:picLocks noChangeAspect="1"/>
          </p:cNvPicPr>
          <p:nvPr/>
        </p:nvPicPr>
        <p:blipFill>
          <a:blip r:embed="rId7"/>
          <a:stretch>
            <a:fillRect/>
          </a:stretch>
        </p:blipFill>
        <p:spPr>
          <a:xfrm>
            <a:off x="109888" y="860612"/>
            <a:ext cx="915500" cy="610524"/>
          </a:xfrm>
          <a:prstGeom prst="rect">
            <a:avLst/>
          </a:prstGeom>
        </p:spPr>
      </p:pic>
      <p:cxnSp>
        <p:nvCxnSpPr>
          <p:cNvPr id="60" name="Lige forbindelse 59"/>
          <p:cNvCxnSpPr/>
          <p:nvPr/>
        </p:nvCxnSpPr>
        <p:spPr>
          <a:xfrm flipV="1">
            <a:off x="827640" y="750117"/>
            <a:ext cx="8163850" cy="2540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box_fis_lad_nonLAD1003"/>
          <p:cNvPicPr>
            <a:picLocks noChangeAspect="1" noChangeArrowheads="1"/>
          </p:cNvPicPr>
          <p:nvPr/>
        </p:nvPicPr>
        <p:blipFill>
          <a:blip r:embed="rId3"/>
          <a:srcRect l="2048" t="27971" r="3059" b="11005"/>
          <a:stretch>
            <a:fillRect/>
          </a:stretch>
        </p:blipFill>
        <p:spPr bwMode="auto">
          <a:xfrm>
            <a:off x="520700" y="2170009"/>
            <a:ext cx="4105275" cy="3625850"/>
          </a:xfrm>
          <a:prstGeom prst="rect">
            <a:avLst/>
          </a:prstGeom>
          <a:noFill/>
          <a:ln w="9525">
            <a:noFill/>
            <a:miter lim="800000"/>
            <a:headEnd/>
            <a:tailEnd/>
          </a:ln>
        </p:spPr>
      </p:pic>
      <p:sp>
        <p:nvSpPr>
          <p:cNvPr id="3" name="Rectangle 4"/>
          <p:cNvSpPr txBox="1">
            <a:spLocks noChangeArrowheads="1"/>
          </p:cNvSpPr>
          <p:nvPr/>
        </p:nvSpPr>
        <p:spPr bwMode="auto">
          <a:xfrm>
            <a:off x="1475161" y="147680"/>
            <a:ext cx="7521574" cy="1143000"/>
          </a:xfrm>
          <a:prstGeom prst="rect">
            <a:avLst/>
          </a:prstGeom>
          <a:solidFill>
            <a:srgbClr val="FFFFFF"/>
          </a:solidFill>
          <a:ln w="9525">
            <a:noFill/>
            <a:miter lim="800000"/>
            <a:headEnd/>
            <a:tailEnd/>
          </a:ln>
        </p:spPr>
        <p:txBody>
          <a:bodyPr vert="horz" wrap="square" lIns="91440" tIns="45720" rIns="91440" bIns="45720" numCol="1" anchor="ctr" anchorCtr="0" compatLnSpc="1">
            <a:prstTxWarp prst="textNoShape">
              <a:avLst/>
            </a:prstTxWarp>
            <a:normAutofit fontScale="97500" lnSpcReduction="1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3600" b="1" i="0" u="none" strike="noStrike" kern="0" cap="none" spc="0" normalizeH="0" baseline="0" noProof="0" dirty="0" smtClean="0">
                <a:ln>
                  <a:noFill/>
                </a:ln>
                <a:solidFill>
                  <a:srgbClr val="000090"/>
                </a:solidFill>
                <a:effectLst/>
                <a:uLnTx/>
                <a:uFillTx/>
                <a:latin typeface="+mj-lt"/>
                <a:ea typeface="+mj-ea"/>
                <a:cs typeface="+mj-cs"/>
              </a:rPr>
              <a:t>Betydning af infarkt</a:t>
            </a:r>
            <a:r>
              <a:rPr kumimoji="0" lang="da-DK" sz="3600" b="1" i="0" u="none" strike="noStrike" kern="0" cap="none" spc="0" normalizeH="0" noProof="0" dirty="0" smtClean="0">
                <a:ln>
                  <a:noFill/>
                </a:ln>
                <a:solidFill>
                  <a:srgbClr val="000090"/>
                </a:solidFill>
                <a:effectLst/>
                <a:uLnTx/>
                <a:uFillTx/>
                <a:latin typeface="+mj-lt"/>
                <a:ea typeface="+mj-ea"/>
                <a:cs typeface="+mj-cs"/>
              </a:rPr>
              <a:t> lokalisering og åben/lukket </a:t>
            </a:r>
            <a:r>
              <a:rPr kumimoji="0" lang="da-DK" sz="3600" b="1" i="0" u="none" strike="noStrike" kern="0" cap="none" spc="0" normalizeH="0" noProof="0" dirty="0" err="1" smtClean="0">
                <a:ln>
                  <a:noFill/>
                </a:ln>
                <a:solidFill>
                  <a:srgbClr val="000090"/>
                </a:solidFill>
                <a:effectLst/>
                <a:uLnTx/>
                <a:uFillTx/>
                <a:latin typeface="+mj-lt"/>
                <a:ea typeface="+mj-ea"/>
                <a:cs typeface="+mj-cs"/>
              </a:rPr>
              <a:t>koronar</a:t>
            </a:r>
            <a:r>
              <a:rPr kumimoji="0" lang="da-DK" sz="3600" b="1" i="0" u="none" strike="noStrike" kern="0" cap="none" spc="0" normalizeH="0" noProof="0" dirty="0" smtClean="0">
                <a:ln>
                  <a:noFill/>
                </a:ln>
                <a:solidFill>
                  <a:srgbClr val="000090"/>
                </a:solidFill>
                <a:effectLst/>
                <a:uLnTx/>
                <a:uFillTx/>
                <a:latin typeface="+mj-lt"/>
                <a:ea typeface="+mj-ea"/>
                <a:cs typeface="+mj-cs"/>
              </a:rPr>
              <a:t> kar ved ankomst</a:t>
            </a:r>
            <a:endParaRPr kumimoji="0" lang="da-DK" sz="3600" b="1" i="0" u="none" strike="noStrike" kern="0" cap="none" spc="0" normalizeH="0" baseline="0" noProof="0" dirty="0">
              <a:ln>
                <a:noFill/>
              </a:ln>
              <a:solidFill>
                <a:srgbClr val="000090"/>
              </a:solidFill>
              <a:effectLst/>
              <a:uLnTx/>
              <a:uFillTx/>
              <a:latin typeface="+mj-lt"/>
              <a:ea typeface="+mj-ea"/>
              <a:cs typeface="+mj-cs"/>
            </a:endParaRPr>
          </a:p>
        </p:txBody>
      </p:sp>
      <p:sp>
        <p:nvSpPr>
          <p:cNvPr id="4" name="Text Box 10"/>
          <p:cNvSpPr txBox="1">
            <a:spLocks noChangeArrowheads="1"/>
          </p:cNvSpPr>
          <p:nvPr/>
        </p:nvSpPr>
        <p:spPr bwMode="auto">
          <a:xfrm>
            <a:off x="1204913" y="5168797"/>
            <a:ext cx="4814887" cy="523875"/>
          </a:xfrm>
          <a:prstGeom prst="rect">
            <a:avLst/>
          </a:prstGeom>
          <a:noFill/>
          <a:ln w="9525">
            <a:noFill/>
            <a:miter lim="800000"/>
            <a:headEnd/>
            <a:tailEnd/>
          </a:ln>
        </p:spPr>
        <p:txBody>
          <a:bodyPr>
            <a:prstTxWarp prst="textNoShape">
              <a:avLst/>
            </a:prstTxWarp>
            <a:spAutoFit/>
          </a:bodyPr>
          <a:lstStyle/>
          <a:p>
            <a:r>
              <a:rPr lang="da-DK" sz="2800" baseline="0" dirty="0"/>
              <a:t>  </a:t>
            </a:r>
            <a:r>
              <a:rPr lang="da-DK" sz="2400" baseline="0" dirty="0">
                <a:solidFill>
                  <a:srgbClr val="FFFFFF"/>
                </a:solidFill>
              </a:rPr>
              <a:t>LAD		</a:t>
            </a:r>
            <a:r>
              <a:rPr lang="da-DK" sz="2400" baseline="0" dirty="0" err="1">
                <a:solidFill>
                  <a:srgbClr val="FFFFFF"/>
                </a:solidFill>
              </a:rPr>
              <a:t>Non-LAD</a:t>
            </a:r>
            <a:endParaRPr lang="da-DK" sz="2400" baseline="0" dirty="0">
              <a:solidFill>
                <a:srgbClr val="FFFFFF"/>
              </a:solidFill>
            </a:endParaRPr>
          </a:p>
        </p:txBody>
      </p:sp>
      <p:sp>
        <p:nvSpPr>
          <p:cNvPr id="5" name="Text Box 11"/>
          <p:cNvSpPr txBox="1">
            <a:spLocks noChangeArrowheads="1"/>
          </p:cNvSpPr>
          <p:nvPr/>
        </p:nvSpPr>
        <p:spPr bwMode="auto">
          <a:xfrm>
            <a:off x="963613" y="5926034"/>
            <a:ext cx="3311525" cy="460375"/>
          </a:xfrm>
          <a:prstGeom prst="rect">
            <a:avLst/>
          </a:prstGeom>
          <a:noFill/>
          <a:ln w="9525">
            <a:noFill/>
            <a:miter lim="800000"/>
            <a:headEnd/>
            <a:tailEnd/>
          </a:ln>
        </p:spPr>
        <p:txBody>
          <a:bodyPr>
            <a:prstTxWarp prst="textNoShape">
              <a:avLst/>
            </a:prstTxWarp>
            <a:spAutoFit/>
          </a:bodyPr>
          <a:lstStyle/>
          <a:p>
            <a:r>
              <a:rPr lang="da-DK" sz="2400" baseline="0" dirty="0"/>
              <a:t>PCI </a:t>
            </a:r>
            <a:r>
              <a:rPr lang="da-DK" sz="2400" baseline="0" dirty="0" smtClean="0"/>
              <a:t>alene		RIC</a:t>
            </a:r>
            <a:endParaRPr lang="da-DK" sz="2400" baseline="0" dirty="0"/>
          </a:p>
        </p:txBody>
      </p:sp>
      <p:sp>
        <p:nvSpPr>
          <p:cNvPr id="6" name="Rectangle 12"/>
          <p:cNvSpPr>
            <a:spLocks noChangeArrowheads="1"/>
          </p:cNvSpPr>
          <p:nvPr/>
        </p:nvSpPr>
        <p:spPr bwMode="auto">
          <a:xfrm>
            <a:off x="765175" y="6078434"/>
            <a:ext cx="215900" cy="215900"/>
          </a:xfrm>
          <a:prstGeom prst="rect">
            <a:avLst/>
          </a:prstGeom>
          <a:solidFill>
            <a:srgbClr val="FFFF00"/>
          </a:solidFill>
          <a:ln w="9525">
            <a:solidFill>
              <a:schemeClr val="tx1"/>
            </a:solidFill>
            <a:miter lim="800000"/>
            <a:headEnd/>
            <a:tailEnd/>
          </a:ln>
        </p:spPr>
        <p:txBody>
          <a:bodyPr wrap="none" anchor="ctr">
            <a:prstTxWarp prst="textNoShape">
              <a:avLst/>
            </a:prstTxWarp>
          </a:bodyPr>
          <a:lstStyle/>
          <a:p>
            <a:endParaRPr lang="da-DK" baseline="0"/>
          </a:p>
        </p:txBody>
      </p:sp>
      <p:sp>
        <p:nvSpPr>
          <p:cNvPr id="7" name="Rectangle 13"/>
          <p:cNvSpPr>
            <a:spLocks noChangeArrowheads="1"/>
          </p:cNvSpPr>
          <p:nvPr/>
        </p:nvSpPr>
        <p:spPr bwMode="auto">
          <a:xfrm>
            <a:off x="2570163" y="6087959"/>
            <a:ext cx="217487" cy="215900"/>
          </a:xfrm>
          <a:prstGeom prst="rect">
            <a:avLst/>
          </a:prstGeom>
          <a:solidFill>
            <a:srgbClr val="FF3300"/>
          </a:solidFill>
          <a:ln w="9525">
            <a:solidFill>
              <a:schemeClr val="tx1"/>
            </a:solidFill>
            <a:miter lim="800000"/>
            <a:headEnd/>
            <a:tailEnd/>
          </a:ln>
        </p:spPr>
        <p:txBody>
          <a:bodyPr wrap="none" anchor="ctr">
            <a:prstTxWarp prst="textNoShape">
              <a:avLst/>
            </a:prstTxWarp>
          </a:bodyPr>
          <a:lstStyle/>
          <a:p>
            <a:endParaRPr lang="da-DK" baseline="0"/>
          </a:p>
        </p:txBody>
      </p:sp>
      <p:sp>
        <p:nvSpPr>
          <p:cNvPr id="8" name="Text Box 14"/>
          <p:cNvSpPr txBox="1">
            <a:spLocks noChangeArrowheads="1"/>
          </p:cNvSpPr>
          <p:nvPr/>
        </p:nvSpPr>
        <p:spPr bwMode="auto">
          <a:xfrm>
            <a:off x="1141413" y="2590697"/>
            <a:ext cx="1370763" cy="523220"/>
          </a:xfrm>
          <a:prstGeom prst="rect">
            <a:avLst/>
          </a:prstGeom>
          <a:noFill/>
          <a:ln w="9525">
            <a:noFill/>
            <a:miter lim="800000"/>
            <a:headEnd/>
            <a:tailEnd/>
          </a:ln>
        </p:spPr>
        <p:txBody>
          <a:bodyPr wrap="none">
            <a:prstTxWarp prst="textNoShape">
              <a:avLst/>
            </a:prstTxWarp>
            <a:spAutoFit/>
          </a:bodyPr>
          <a:lstStyle/>
          <a:p>
            <a:r>
              <a:rPr lang="da-DK" sz="2800" baseline="0" dirty="0">
                <a:solidFill>
                  <a:schemeClr val="bg1"/>
                </a:solidFill>
              </a:rPr>
              <a:t>p=0.011</a:t>
            </a:r>
          </a:p>
        </p:txBody>
      </p:sp>
      <p:sp>
        <p:nvSpPr>
          <p:cNvPr id="9" name="Text Box 15"/>
          <p:cNvSpPr txBox="1">
            <a:spLocks noChangeArrowheads="1"/>
          </p:cNvSpPr>
          <p:nvPr/>
        </p:nvSpPr>
        <p:spPr bwMode="auto">
          <a:xfrm>
            <a:off x="3168650" y="2590697"/>
            <a:ext cx="1188772" cy="523220"/>
          </a:xfrm>
          <a:prstGeom prst="rect">
            <a:avLst/>
          </a:prstGeom>
          <a:noFill/>
          <a:ln w="9525">
            <a:noFill/>
            <a:miter lim="800000"/>
            <a:headEnd/>
            <a:tailEnd/>
          </a:ln>
        </p:spPr>
        <p:txBody>
          <a:bodyPr wrap="none">
            <a:prstTxWarp prst="textNoShape">
              <a:avLst/>
            </a:prstTxWarp>
            <a:spAutoFit/>
          </a:bodyPr>
          <a:lstStyle/>
          <a:p>
            <a:r>
              <a:rPr lang="da-DK" sz="2800" baseline="0" dirty="0">
                <a:solidFill>
                  <a:srgbClr val="FFFFFF"/>
                </a:solidFill>
              </a:rPr>
              <a:t>p=0.94</a:t>
            </a:r>
          </a:p>
        </p:txBody>
      </p:sp>
      <p:sp>
        <p:nvSpPr>
          <p:cNvPr id="10" name="Text Box 18"/>
          <p:cNvSpPr txBox="1">
            <a:spLocks noChangeArrowheads="1"/>
          </p:cNvSpPr>
          <p:nvPr/>
        </p:nvSpPr>
        <p:spPr bwMode="auto">
          <a:xfrm rot="16200000">
            <a:off x="-1609725" y="3794022"/>
            <a:ext cx="3851275" cy="523875"/>
          </a:xfrm>
          <a:prstGeom prst="rect">
            <a:avLst/>
          </a:prstGeom>
          <a:noFill/>
          <a:ln w="9525">
            <a:noFill/>
            <a:miter lim="800000"/>
            <a:headEnd/>
            <a:tailEnd/>
          </a:ln>
        </p:spPr>
        <p:txBody>
          <a:bodyPr wrap="none">
            <a:prstTxWarp prst="textNoShape">
              <a:avLst/>
            </a:prstTxWarp>
            <a:spAutoFit/>
          </a:bodyPr>
          <a:lstStyle/>
          <a:p>
            <a:pPr algn="ctr"/>
            <a:r>
              <a:rPr lang="da-DK" sz="2800" baseline="0"/>
              <a:t> % of LV (median [IQR]</a:t>
            </a:r>
          </a:p>
        </p:txBody>
      </p:sp>
      <p:sp>
        <p:nvSpPr>
          <p:cNvPr id="11" name="Text Box 15"/>
          <p:cNvSpPr txBox="1">
            <a:spLocks noChangeArrowheads="1"/>
          </p:cNvSpPr>
          <p:nvPr/>
        </p:nvSpPr>
        <p:spPr bwMode="auto">
          <a:xfrm>
            <a:off x="1095375" y="3598759"/>
            <a:ext cx="527050" cy="461963"/>
          </a:xfrm>
          <a:prstGeom prst="rect">
            <a:avLst/>
          </a:prstGeom>
          <a:noFill/>
          <a:ln w="9525">
            <a:noFill/>
            <a:miter lim="800000"/>
            <a:headEnd/>
            <a:tailEnd/>
          </a:ln>
        </p:spPr>
        <p:txBody>
          <a:bodyPr wrap="none">
            <a:prstTxWarp prst="textNoShape">
              <a:avLst/>
            </a:prstTxWarp>
            <a:spAutoFit/>
          </a:bodyPr>
          <a:lstStyle/>
          <a:p>
            <a:r>
              <a:rPr lang="da-DK" sz="2400" baseline="0"/>
              <a:t>16</a:t>
            </a:r>
          </a:p>
        </p:txBody>
      </p:sp>
      <p:sp>
        <p:nvSpPr>
          <p:cNvPr id="12" name="Text Box 16"/>
          <p:cNvSpPr txBox="1">
            <a:spLocks noChangeArrowheads="1"/>
          </p:cNvSpPr>
          <p:nvPr/>
        </p:nvSpPr>
        <p:spPr bwMode="auto">
          <a:xfrm>
            <a:off x="1998663" y="4090884"/>
            <a:ext cx="355600" cy="461963"/>
          </a:xfrm>
          <a:prstGeom prst="rect">
            <a:avLst/>
          </a:prstGeom>
          <a:noFill/>
          <a:ln w="9525">
            <a:noFill/>
            <a:miter lim="800000"/>
            <a:headEnd/>
            <a:tailEnd/>
          </a:ln>
        </p:spPr>
        <p:txBody>
          <a:bodyPr wrap="none">
            <a:prstTxWarp prst="textNoShape">
              <a:avLst/>
            </a:prstTxWarp>
            <a:spAutoFit/>
          </a:bodyPr>
          <a:lstStyle/>
          <a:p>
            <a:r>
              <a:rPr lang="da-DK" sz="2400" baseline="0"/>
              <a:t>7</a:t>
            </a:r>
          </a:p>
        </p:txBody>
      </p:sp>
      <p:sp>
        <p:nvSpPr>
          <p:cNvPr id="13" name="Text Box 17"/>
          <p:cNvSpPr txBox="1">
            <a:spLocks noChangeArrowheads="1"/>
          </p:cNvSpPr>
          <p:nvPr/>
        </p:nvSpPr>
        <p:spPr bwMode="auto">
          <a:xfrm>
            <a:off x="3101975" y="4305197"/>
            <a:ext cx="354013" cy="460375"/>
          </a:xfrm>
          <a:prstGeom prst="rect">
            <a:avLst/>
          </a:prstGeom>
          <a:noFill/>
          <a:ln w="9525">
            <a:noFill/>
            <a:miter lim="800000"/>
            <a:headEnd/>
            <a:tailEnd/>
          </a:ln>
        </p:spPr>
        <p:txBody>
          <a:bodyPr>
            <a:prstTxWarp prst="textNoShape">
              <a:avLst/>
            </a:prstTxWarp>
            <a:spAutoFit/>
          </a:bodyPr>
          <a:lstStyle/>
          <a:p>
            <a:r>
              <a:rPr lang="da-DK" sz="2400" baseline="0"/>
              <a:t>4</a:t>
            </a:r>
          </a:p>
        </p:txBody>
      </p:sp>
      <p:sp>
        <p:nvSpPr>
          <p:cNvPr id="14" name="Text Box 18"/>
          <p:cNvSpPr txBox="1">
            <a:spLocks noChangeArrowheads="1"/>
          </p:cNvSpPr>
          <p:nvPr/>
        </p:nvSpPr>
        <p:spPr bwMode="auto">
          <a:xfrm>
            <a:off x="3921125" y="4319484"/>
            <a:ext cx="357188" cy="461963"/>
          </a:xfrm>
          <a:prstGeom prst="rect">
            <a:avLst/>
          </a:prstGeom>
          <a:noFill/>
          <a:ln w="9525">
            <a:noFill/>
            <a:miter lim="800000"/>
            <a:headEnd/>
            <a:tailEnd/>
          </a:ln>
        </p:spPr>
        <p:txBody>
          <a:bodyPr wrap="none">
            <a:prstTxWarp prst="textNoShape">
              <a:avLst/>
            </a:prstTxWarp>
            <a:spAutoFit/>
          </a:bodyPr>
          <a:lstStyle/>
          <a:p>
            <a:r>
              <a:rPr lang="da-DK" sz="2400" baseline="0"/>
              <a:t>3</a:t>
            </a:r>
          </a:p>
        </p:txBody>
      </p:sp>
      <p:sp>
        <p:nvSpPr>
          <p:cNvPr id="15" name="Text Box 18"/>
          <p:cNvSpPr txBox="1">
            <a:spLocks noChangeArrowheads="1"/>
          </p:cNvSpPr>
          <p:nvPr/>
        </p:nvSpPr>
        <p:spPr bwMode="auto">
          <a:xfrm>
            <a:off x="5129213" y="6069724"/>
            <a:ext cx="3503612" cy="585788"/>
          </a:xfrm>
          <a:prstGeom prst="rect">
            <a:avLst/>
          </a:prstGeom>
          <a:noFill/>
          <a:ln w="9525">
            <a:noFill/>
            <a:miter lim="800000"/>
            <a:headEnd/>
            <a:tailEnd/>
          </a:ln>
        </p:spPr>
        <p:txBody>
          <a:bodyPr>
            <a:prstTxWarp prst="textNoShape">
              <a:avLst/>
            </a:prstTxWarp>
            <a:spAutoFit/>
          </a:bodyPr>
          <a:lstStyle/>
          <a:p>
            <a:r>
              <a:rPr lang="da-DK" sz="1600" baseline="0" dirty="0" err="1"/>
              <a:t>Bøtker</a:t>
            </a:r>
            <a:r>
              <a:rPr lang="da-DK" sz="1600" baseline="0" dirty="0"/>
              <a:t> et al. </a:t>
            </a:r>
            <a:r>
              <a:rPr lang="da-DK" sz="1600" i="1" baseline="0" dirty="0"/>
              <a:t>Lancet</a:t>
            </a:r>
            <a:r>
              <a:rPr lang="da-DK" sz="1600" baseline="0" dirty="0"/>
              <a:t> 2010; 373: 727-34</a:t>
            </a:r>
          </a:p>
        </p:txBody>
      </p:sp>
      <p:pic>
        <p:nvPicPr>
          <p:cNvPr id="16" name="Picture 6" descr="box_fis_lad_nonLAD1003"/>
          <p:cNvPicPr>
            <a:picLocks noChangeAspect="1" noChangeArrowheads="1"/>
          </p:cNvPicPr>
          <p:nvPr/>
        </p:nvPicPr>
        <p:blipFill>
          <a:blip r:embed="rId3"/>
          <a:srcRect l="2048" t="27971" r="3059" b="11005"/>
          <a:stretch>
            <a:fillRect/>
          </a:stretch>
        </p:blipFill>
        <p:spPr bwMode="auto">
          <a:xfrm>
            <a:off x="4638675" y="2170009"/>
            <a:ext cx="4279900" cy="3625850"/>
          </a:xfrm>
          <a:prstGeom prst="rect">
            <a:avLst/>
          </a:prstGeom>
          <a:noFill/>
          <a:ln w="9525">
            <a:noFill/>
            <a:miter lim="800000"/>
            <a:headEnd/>
            <a:tailEnd/>
          </a:ln>
        </p:spPr>
      </p:pic>
      <p:sp>
        <p:nvSpPr>
          <p:cNvPr id="17" name="Tekstboks 16"/>
          <p:cNvSpPr txBox="1">
            <a:spLocks noChangeArrowheads="1"/>
          </p:cNvSpPr>
          <p:nvPr/>
        </p:nvSpPr>
        <p:spPr bwMode="auto">
          <a:xfrm>
            <a:off x="623114" y="1411184"/>
            <a:ext cx="3778123" cy="646331"/>
          </a:xfrm>
          <a:prstGeom prst="rect">
            <a:avLst/>
          </a:prstGeom>
          <a:noFill/>
          <a:ln w="9525">
            <a:noFill/>
            <a:miter lim="800000"/>
            <a:headEnd/>
            <a:tailEnd/>
          </a:ln>
        </p:spPr>
        <p:txBody>
          <a:bodyPr wrap="none">
            <a:prstTxWarp prst="textNoShape">
              <a:avLst/>
            </a:prstTxWarp>
            <a:spAutoFit/>
          </a:bodyPr>
          <a:lstStyle/>
          <a:p>
            <a:r>
              <a:rPr lang="da-DK" sz="3600" b="1" baseline="0" dirty="0" smtClean="0"/>
              <a:t>Infarkt lokalisering</a:t>
            </a:r>
            <a:endParaRPr lang="da-DK" sz="3600" baseline="0" dirty="0"/>
          </a:p>
        </p:txBody>
      </p:sp>
      <p:sp>
        <p:nvSpPr>
          <p:cNvPr id="18" name="Text Box 10"/>
          <p:cNvSpPr txBox="1">
            <a:spLocks noChangeArrowheads="1"/>
          </p:cNvSpPr>
          <p:nvPr/>
        </p:nvSpPr>
        <p:spPr bwMode="auto">
          <a:xfrm>
            <a:off x="5213350" y="5022747"/>
            <a:ext cx="3536996" cy="830997"/>
          </a:xfrm>
          <a:prstGeom prst="rect">
            <a:avLst/>
          </a:prstGeom>
          <a:noFill/>
          <a:ln w="9525">
            <a:noFill/>
            <a:miter lim="800000"/>
            <a:headEnd/>
            <a:tailEnd/>
          </a:ln>
        </p:spPr>
        <p:txBody>
          <a:bodyPr wrap="none">
            <a:prstTxWarp prst="textNoShape">
              <a:avLst/>
            </a:prstTxWarp>
            <a:spAutoFit/>
          </a:bodyPr>
          <a:lstStyle/>
          <a:p>
            <a:r>
              <a:rPr lang="da-DK" sz="2400" baseline="0" dirty="0" smtClean="0">
                <a:solidFill>
                  <a:srgbClr val="FFFFFF"/>
                </a:solidFill>
              </a:rPr>
              <a:t>Lukket		</a:t>
            </a:r>
            <a:r>
              <a:rPr lang="da-DK" sz="2400" baseline="0" dirty="0">
                <a:solidFill>
                  <a:srgbClr val="FFFFFF"/>
                </a:solidFill>
              </a:rPr>
              <a:t>	</a:t>
            </a:r>
            <a:r>
              <a:rPr lang="da-DK" sz="2400" baseline="0" dirty="0" smtClean="0">
                <a:solidFill>
                  <a:srgbClr val="FFFFFF"/>
                </a:solidFill>
              </a:rPr>
              <a:t>	Åben</a:t>
            </a:r>
            <a:endParaRPr lang="da-DK" sz="2400" baseline="0" dirty="0">
              <a:solidFill>
                <a:srgbClr val="FFFFFF"/>
              </a:solidFill>
            </a:endParaRPr>
          </a:p>
          <a:p>
            <a:r>
              <a:rPr lang="da-DK" sz="2400" baseline="0" dirty="0" smtClean="0">
                <a:solidFill>
                  <a:srgbClr val="FFFFFF"/>
                </a:solidFill>
              </a:rPr>
              <a:t>TIMI </a:t>
            </a:r>
            <a:r>
              <a:rPr lang="da-DK" sz="2400" baseline="0" dirty="0">
                <a:solidFill>
                  <a:srgbClr val="FFFFFF"/>
                </a:solidFill>
              </a:rPr>
              <a:t>0-1	   </a:t>
            </a:r>
            <a:r>
              <a:rPr lang="da-DK" sz="2400" baseline="0" dirty="0" smtClean="0">
                <a:solidFill>
                  <a:srgbClr val="FFFFFF"/>
                </a:solidFill>
              </a:rPr>
              <a:t>		TIMI </a:t>
            </a:r>
            <a:r>
              <a:rPr lang="da-DK" sz="2400" baseline="0" dirty="0">
                <a:solidFill>
                  <a:srgbClr val="FFFFFF"/>
                </a:solidFill>
              </a:rPr>
              <a:t>2-3</a:t>
            </a:r>
          </a:p>
        </p:txBody>
      </p:sp>
      <p:sp>
        <p:nvSpPr>
          <p:cNvPr id="19" name="Text Box 15"/>
          <p:cNvSpPr txBox="1">
            <a:spLocks noChangeArrowheads="1"/>
          </p:cNvSpPr>
          <p:nvPr/>
        </p:nvSpPr>
        <p:spPr bwMode="auto">
          <a:xfrm>
            <a:off x="5259388" y="3598759"/>
            <a:ext cx="527050" cy="461963"/>
          </a:xfrm>
          <a:prstGeom prst="rect">
            <a:avLst/>
          </a:prstGeom>
          <a:noFill/>
          <a:ln w="9525">
            <a:noFill/>
            <a:miter lim="800000"/>
            <a:headEnd/>
            <a:tailEnd/>
          </a:ln>
        </p:spPr>
        <p:txBody>
          <a:bodyPr wrap="none">
            <a:prstTxWarp prst="textNoShape">
              <a:avLst/>
            </a:prstTxWarp>
            <a:spAutoFit/>
          </a:bodyPr>
          <a:lstStyle/>
          <a:p>
            <a:r>
              <a:rPr lang="da-DK" sz="2400" baseline="0"/>
              <a:t>13</a:t>
            </a:r>
          </a:p>
        </p:txBody>
      </p:sp>
      <p:sp>
        <p:nvSpPr>
          <p:cNvPr id="20" name="Text Box 14"/>
          <p:cNvSpPr txBox="1">
            <a:spLocks noChangeArrowheads="1"/>
          </p:cNvSpPr>
          <p:nvPr/>
        </p:nvSpPr>
        <p:spPr bwMode="auto">
          <a:xfrm>
            <a:off x="5326063" y="2600222"/>
            <a:ext cx="1370763" cy="523220"/>
          </a:xfrm>
          <a:prstGeom prst="rect">
            <a:avLst/>
          </a:prstGeom>
          <a:noFill/>
          <a:ln w="9525">
            <a:noFill/>
            <a:miter lim="800000"/>
            <a:headEnd/>
            <a:tailEnd/>
          </a:ln>
        </p:spPr>
        <p:txBody>
          <a:bodyPr wrap="none">
            <a:prstTxWarp prst="textNoShape">
              <a:avLst/>
            </a:prstTxWarp>
            <a:spAutoFit/>
          </a:bodyPr>
          <a:lstStyle/>
          <a:p>
            <a:r>
              <a:rPr lang="da-DK" sz="2800" baseline="0" dirty="0">
                <a:solidFill>
                  <a:srgbClr val="FFFFFF"/>
                </a:solidFill>
              </a:rPr>
              <a:t>p=0.056</a:t>
            </a:r>
          </a:p>
        </p:txBody>
      </p:sp>
      <p:sp>
        <p:nvSpPr>
          <p:cNvPr id="21" name="Text Box 15"/>
          <p:cNvSpPr txBox="1">
            <a:spLocks noChangeArrowheads="1"/>
          </p:cNvSpPr>
          <p:nvPr/>
        </p:nvSpPr>
        <p:spPr bwMode="auto">
          <a:xfrm>
            <a:off x="7226300" y="2590697"/>
            <a:ext cx="1188772" cy="523220"/>
          </a:xfrm>
          <a:prstGeom prst="rect">
            <a:avLst/>
          </a:prstGeom>
          <a:noFill/>
          <a:ln w="9525">
            <a:noFill/>
            <a:miter lim="800000"/>
            <a:headEnd/>
            <a:tailEnd/>
          </a:ln>
        </p:spPr>
        <p:txBody>
          <a:bodyPr wrap="none">
            <a:prstTxWarp prst="textNoShape">
              <a:avLst/>
            </a:prstTxWarp>
            <a:spAutoFit/>
          </a:bodyPr>
          <a:lstStyle/>
          <a:p>
            <a:r>
              <a:rPr lang="da-DK" sz="2800" baseline="0" dirty="0">
                <a:solidFill>
                  <a:srgbClr val="FFFFFF"/>
                </a:solidFill>
              </a:rPr>
              <a:t>p=0.62</a:t>
            </a:r>
          </a:p>
        </p:txBody>
      </p:sp>
      <p:sp>
        <p:nvSpPr>
          <p:cNvPr id="22" name="Text Box 16"/>
          <p:cNvSpPr txBox="1">
            <a:spLocks noChangeArrowheads="1"/>
          </p:cNvSpPr>
          <p:nvPr/>
        </p:nvSpPr>
        <p:spPr bwMode="auto">
          <a:xfrm>
            <a:off x="6184900" y="4055959"/>
            <a:ext cx="355600" cy="461963"/>
          </a:xfrm>
          <a:prstGeom prst="rect">
            <a:avLst/>
          </a:prstGeom>
          <a:noFill/>
          <a:ln w="9525">
            <a:noFill/>
            <a:miter lim="800000"/>
            <a:headEnd/>
            <a:tailEnd/>
          </a:ln>
        </p:spPr>
        <p:txBody>
          <a:bodyPr wrap="none">
            <a:prstTxWarp prst="textNoShape">
              <a:avLst/>
            </a:prstTxWarp>
            <a:spAutoFit/>
          </a:bodyPr>
          <a:lstStyle/>
          <a:p>
            <a:r>
              <a:rPr lang="da-DK" sz="2400" baseline="0"/>
              <a:t>9</a:t>
            </a:r>
          </a:p>
        </p:txBody>
      </p:sp>
      <p:sp>
        <p:nvSpPr>
          <p:cNvPr id="23" name="Text Box 17"/>
          <p:cNvSpPr txBox="1">
            <a:spLocks noChangeArrowheads="1"/>
          </p:cNvSpPr>
          <p:nvPr/>
        </p:nvSpPr>
        <p:spPr bwMode="auto">
          <a:xfrm>
            <a:off x="7345363" y="4275034"/>
            <a:ext cx="355600" cy="461963"/>
          </a:xfrm>
          <a:prstGeom prst="rect">
            <a:avLst/>
          </a:prstGeom>
          <a:noFill/>
          <a:ln w="9525">
            <a:noFill/>
            <a:miter lim="800000"/>
            <a:headEnd/>
            <a:tailEnd/>
          </a:ln>
        </p:spPr>
        <p:txBody>
          <a:bodyPr wrap="none">
            <a:prstTxWarp prst="textNoShape">
              <a:avLst/>
            </a:prstTxWarp>
            <a:spAutoFit/>
          </a:bodyPr>
          <a:lstStyle/>
          <a:p>
            <a:r>
              <a:rPr lang="da-DK" sz="2400" baseline="0"/>
              <a:t>1</a:t>
            </a:r>
          </a:p>
        </p:txBody>
      </p:sp>
      <p:sp>
        <p:nvSpPr>
          <p:cNvPr id="24" name="Text Box 17"/>
          <p:cNvSpPr txBox="1">
            <a:spLocks noChangeArrowheads="1"/>
          </p:cNvSpPr>
          <p:nvPr/>
        </p:nvSpPr>
        <p:spPr bwMode="auto">
          <a:xfrm>
            <a:off x="8174038" y="4273447"/>
            <a:ext cx="355600" cy="461962"/>
          </a:xfrm>
          <a:prstGeom prst="rect">
            <a:avLst/>
          </a:prstGeom>
          <a:noFill/>
          <a:ln w="9525">
            <a:noFill/>
            <a:miter lim="800000"/>
            <a:headEnd/>
            <a:tailEnd/>
          </a:ln>
        </p:spPr>
        <p:txBody>
          <a:bodyPr wrap="none">
            <a:prstTxWarp prst="textNoShape">
              <a:avLst/>
            </a:prstTxWarp>
            <a:spAutoFit/>
          </a:bodyPr>
          <a:lstStyle/>
          <a:p>
            <a:r>
              <a:rPr lang="da-DK" sz="2400" baseline="0"/>
              <a:t>1</a:t>
            </a:r>
          </a:p>
        </p:txBody>
      </p:sp>
      <p:sp>
        <p:nvSpPr>
          <p:cNvPr id="25" name="Tekstboks 24"/>
          <p:cNvSpPr txBox="1">
            <a:spLocks noChangeArrowheads="1"/>
          </p:cNvSpPr>
          <p:nvPr/>
        </p:nvSpPr>
        <p:spPr bwMode="auto">
          <a:xfrm>
            <a:off x="5225974" y="1411184"/>
            <a:ext cx="3305412" cy="646331"/>
          </a:xfrm>
          <a:prstGeom prst="rect">
            <a:avLst/>
          </a:prstGeom>
          <a:noFill/>
          <a:ln w="9525">
            <a:noFill/>
            <a:miter lim="800000"/>
            <a:headEnd/>
            <a:tailEnd/>
          </a:ln>
        </p:spPr>
        <p:txBody>
          <a:bodyPr wrap="none">
            <a:prstTxWarp prst="textNoShape">
              <a:avLst/>
            </a:prstTxWarp>
            <a:spAutoFit/>
          </a:bodyPr>
          <a:lstStyle/>
          <a:p>
            <a:r>
              <a:rPr lang="da-DK" sz="3600" b="1" baseline="0" dirty="0" smtClean="0"/>
              <a:t>Åben/lukket</a:t>
            </a:r>
            <a:r>
              <a:rPr lang="da-DK" sz="3600" b="1" dirty="0" smtClean="0"/>
              <a:t> kar</a:t>
            </a:r>
            <a:endParaRPr lang="da-DK" sz="3600" baseline="0" dirty="0"/>
          </a:p>
        </p:txBody>
      </p:sp>
      <p:cxnSp>
        <p:nvCxnSpPr>
          <p:cNvPr id="26" name="Lige forbindelse 25"/>
          <p:cNvCxnSpPr/>
          <p:nvPr/>
        </p:nvCxnSpPr>
        <p:spPr>
          <a:xfrm>
            <a:off x="520700" y="1327549"/>
            <a:ext cx="7925591"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29" name="Billede 28"/>
          <p:cNvPicPr>
            <a:picLocks noChangeAspect="1"/>
          </p:cNvPicPr>
          <p:nvPr/>
        </p:nvPicPr>
        <p:blipFill>
          <a:blip r:embed="rId4"/>
          <a:srcRect/>
          <a:stretch>
            <a:fillRect/>
          </a:stretch>
        </p:blipFill>
        <p:spPr bwMode="auto">
          <a:xfrm>
            <a:off x="158235" y="454117"/>
            <a:ext cx="1404938" cy="630237"/>
          </a:xfrm>
          <a:prstGeom prst="rect">
            <a:avLst/>
          </a:prstGeom>
          <a:noFill/>
          <a:ln w="9525">
            <a:noFill/>
            <a:miter lim="800000"/>
            <a:headEnd/>
            <a:tailEnd/>
          </a:ln>
        </p:spPr>
      </p:pic>
    </p:spTree>
    <p:extLst>
      <p:ext uri="{BB962C8B-B14F-4D97-AF65-F5344CB8AC3E}">
        <p14:creationId xmlns:p14="http://schemas.microsoft.com/office/powerpoint/2010/main" val="230971621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bwMode="auto">
          <a:xfrm>
            <a:off x="1491020" y="0"/>
            <a:ext cx="7534852" cy="1281113"/>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3200" b="1" i="0" u="none" strike="noStrike" kern="0" cap="none" spc="0" normalizeH="0" baseline="0" noProof="0" dirty="0" smtClean="0">
                <a:ln>
                  <a:noFill/>
                </a:ln>
                <a:solidFill>
                  <a:srgbClr val="000090"/>
                </a:solidFill>
                <a:effectLst/>
                <a:uLnTx/>
                <a:uFillTx/>
                <a:latin typeface="+mj-lt"/>
                <a:ea typeface="+mj-ea"/>
                <a:cs typeface="+mj-cs"/>
              </a:rPr>
              <a:t>Translation til klinisk</a:t>
            </a:r>
            <a:r>
              <a:rPr kumimoji="0" lang="da-DK" sz="3200" b="1" i="0" u="none" strike="noStrike" kern="0" cap="none" spc="0" normalizeH="0" noProof="0" dirty="0" smtClean="0">
                <a:ln>
                  <a:noFill/>
                </a:ln>
                <a:solidFill>
                  <a:srgbClr val="000090"/>
                </a:solidFill>
                <a:effectLst/>
                <a:uLnTx/>
                <a:uFillTx/>
                <a:latin typeface="+mj-lt"/>
                <a:ea typeface="+mj-ea"/>
                <a:cs typeface="+mj-cs"/>
              </a:rPr>
              <a:t> effekt</a:t>
            </a:r>
            <a:r>
              <a:rPr kumimoji="0" lang="da-DK" sz="3200" b="1" i="0" u="none" strike="noStrike" kern="0" cap="none" spc="0" normalizeH="0" baseline="0" noProof="0" dirty="0" smtClean="0">
                <a:ln>
                  <a:noFill/>
                </a:ln>
                <a:solidFill>
                  <a:srgbClr val="000090"/>
                </a:solidFill>
                <a:effectLst/>
                <a:uLnTx/>
                <a:uFillTx/>
                <a:latin typeface="+mj-lt"/>
                <a:ea typeface="+mj-ea"/>
                <a:cs typeface="+mj-cs"/>
              </a:rPr>
              <a:t/>
            </a:r>
            <a:br>
              <a:rPr kumimoji="0" lang="da-DK" sz="3200" b="1" i="0" u="none" strike="noStrike" kern="0" cap="none" spc="0" normalizeH="0" baseline="0" noProof="0" dirty="0" smtClean="0">
                <a:ln>
                  <a:noFill/>
                </a:ln>
                <a:solidFill>
                  <a:srgbClr val="000090"/>
                </a:solidFill>
                <a:effectLst/>
                <a:uLnTx/>
                <a:uFillTx/>
                <a:latin typeface="+mj-lt"/>
                <a:ea typeface="+mj-ea"/>
                <a:cs typeface="+mj-cs"/>
              </a:rPr>
            </a:br>
            <a:r>
              <a:rPr lang="da-DK" sz="3200" b="1" kern="0" dirty="0" smtClean="0">
                <a:solidFill>
                  <a:srgbClr val="000090"/>
                </a:solidFill>
                <a:latin typeface="+mj-lt"/>
                <a:ea typeface="+mj-ea"/>
                <a:cs typeface="+mj-cs"/>
              </a:rPr>
              <a:t>K</a:t>
            </a:r>
            <a:r>
              <a:rPr kumimoji="0" lang="da-DK" sz="3200" b="1" i="0" u="none" strike="noStrike" kern="0" cap="none" spc="0" normalizeH="0" baseline="0" noProof="0" dirty="0" err="1" smtClean="0">
                <a:ln>
                  <a:noFill/>
                </a:ln>
                <a:solidFill>
                  <a:srgbClr val="000090"/>
                </a:solidFill>
                <a:effectLst/>
                <a:uLnTx/>
                <a:uFillTx/>
                <a:latin typeface="+mj-lt"/>
                <a:ea typeface="+mj-ea"/>
                <a:cs typeface="+mj-cs"/>
              </a:rPr>
              <a:t>umulativ</a:t>
            </a:r>
            <a:r>
              <a:rPr kumimoji="0" lang="da-DK" sz="3200" b="1" i="0" u="none" strike="noStrike" kern="0" cap="none" spc="0" normalizeH="0" baseline="0" noProof="0" dirty="0" smtClean="0">
                <a:ln>
                  <a:noFill/>
                </a:ln>
                <a:solidFill>
                  <a:srgbClr val="000090"/>
                </a:solidFill>
                <a:effectLst/>
                <a:uLnTx/>
                <a:uFillTx/>
                <a:latin typeface="+mj-lt"/>
                <a:ea typeface="+mj-ea"/>
                <a:cs typeface="+mj-cs"/>
              </a:rPr>
              <a:t> </a:t>
            </a:r>
            <a:r>
              <a:rPr kumimoji="0" lang="da-DK" sz="3200" b="1" i="0" u="none" strike="noStrike" kern="0" cap="none" spc="0" normalizeH="0" baseline="0" noProof="0" dirty="0" err="1" smtClean="0">
                <a:ln>
                  <a:noFill/>
                </a:ln>
                <a:solidFill>
                  <a:srgbClr val="000090"/>
                </a:solidFill>
                <a:effectLst/>
                <a:uLnTx/>
                <a:uFillTx/>
                <a:latin typeface="+mj-lt"/>
                <a:ea typeface="+mj-ea"/>
                <a:cs typeface="+mj-cs"/>
              </a:rPr>
              <a:t>incidence</a:t>
            </a:r>
            <a:r>
              <a:rPr kumimoji="0" lang="da-DK" sz="3200" b="1" i="0" u="none" strike="noStrike" kern="0" cap="none" spc="0" normalizeH="0" baseline="0" noProof="0" dirty="0" smtClean="0">
                <a:ln>
                  <a:noFill/>
                </a:ln>
                <a:solidFill>
                  <a:srgbClr val="000090"/>
                </a:solidFill>
                <a:effectLst/>
                <a:uLnTx/>
                <a:uFillTx/>
                <a:latin typeface="+mj-lt"/>
                <a:ea typeface="+mj-ea"/>
                <a:cs typeface="+mj-cs"/>
              </a:rPr>
              <a:t> af MACCE</a:t>
            </a:r>
            <a:endParaRPr kumimoji="0" lang="da-DK" sz="3200" b="1" i="0" u="none" strike="noStrike" kern="0" cap="none" spc="0" normalizeH="0" baseline="0" noProof="0" dirty="0">
              <a:ln>
                <a:noFill/>
              </a:ln>
              <a:solidFill>
                <a:srgbClr val="000090"/>
              </a:solidFill>
              <a:effectLst/>
              <a:uLnTx/>
              <a:uFillTx/>
              <a:latin typeface="+mj-lt"/>
              <a:ea typeface="+mj-ea"/>
              <a:cs typeface="+mj-cs"/>
            </a:endParaRPr>
          </a:p>
        </p:txBody>
      </p:sp>
      <p:pic>
        <p:nvPicPr>
          <p:cNvPr id="3" name="Billede 5"/>
          <p:cNvPicPr>
            <a:picLocks noChangeAspect="1" noChangeArrowheads="1"/>
          </p:cNvPicPr>
          <p:nvPr/>
        </p:nvPicPr>
        <p:blipFill>
          <a:blip r:embed="rId3"/>
          <a:srcRect/>
          <a:stretch>
            <a:fillRect/>
          </a:stretch>
        </p:blipFill>
        <p:spPr bwMode="auto">
          <a:xfrm>
            <a:off x="1011238" y="1417638"/>
            <a:ext cx="7292975" cy="4675187"/>
          </a:xfrm>
          <a:prstGeom prst="rect">
            <a:avLst/>
          </a:prstGeom>
          <a:noFill/>
          <a:ln w="9525">
            <a:solidFill>
              <a:schemeClr val="tx1"/>
            </a:solidFill>
            <a:miter lim="800000"/>
            <a:headEnd/>
            <a:tailEnd/>
          </a:ln>
        </p:spPr>
      </p:pic>
      <p:sp>
        <p:nvSpPr>
          <p:cNvPr id="4" name="Tekstboks 5"/>
          <p:cNvSpPr txBox="1">
            <a:spLocks noChangeArrowheads="1"/>
          </p:cNvSpPr>
          <p:nvPr/>
        </p:nvSpPr>
        <p:spPr bwMode="auto">
          <a:xfrm>
            <a:off x="4619625" y="2863850"/>
            <a:ext cx="1308100" cy="400050"/>
          </a:xfrm>
          <a:prstGeom prst="rect">
            <a:avLst/>
          </a:prstGeom>
          <a:noFill/>
          <a:ln w="9525">
            <a:noFill/>
            <a:miter lim="800000"/>
            <a:headEnd/>
            <a:tailEnd/>
          </a:ln>
        </p:spPr>
        <p:txBody>
          <a:bodyPr>
            <a:prstTxWarp prst="textNoShape">
              <a:avLst/>
            </a:prstTxWarp>
            <a:spAutoFit/>
          </a:bodyPr>
          <a:lstStyle/>
          <a:p>
            <a:r>
              <a:rPr lang="da-DK" sz="2000"/>
              <a:t>p=0.034</a:t>
            </a:r>
          </a:p>
        </p:txBody>
      </p:sp>
      <p:sp>
        <p:nvSpPr>
          <p:cNvPr id="5" name="Tekstboks 3"/>
          <p:cNvSpPr txBox="1">
            <a:spLocks noChangeArrowheads="1"/>
          </p:cNvSpPr>
          <p:nvPr/>
        </p:nvSpPr>
        <p:spPr bwMode="auto">
          <a:xfrm>
            <a:off x="5274668" y="6174126"/>
            <a:ext cx="3029545" cy="307777"/>
          </a:xfrm>
          <a:prstGeom prst="rect">
            <a:avLst/>
          </a:prstGeom>
          <a:noFill/>
          <a:ln w="9525">
            <a:noFill/>
            <a:miter lim="800000"/>
            <a:headEnd/>
            <a:tailEnd/>
          </a:ln>
        </p:spPr>
        <p:txBody>
          <a:bodyPr wrap="none">
            <a:prstTxWarp prst="textNoShape">
              <a:avLst/>
            </a:prstTxWarp>
            <a:spAutoFit/>
          </a:bodyPr>
          <a:lstStyle/>
          <a:p>
            <a:r>
              <a:rPr lang="da-DK" sz="1400" baseline="0" dirty="0">
                <a:solidFill>
                  <a:srgbClr val="000000"/>
                </a:solidFill>
              </a:rPr>
              <a:t>Sloth et al</a:t>
            </a:r>
            <a:r>
              <a:rPr lang="da-DK" sz="1400" i="1" baseline="0" dirty="0">
                <a:solidFill>
                  <a:srgbClr val="000000"/>
                </a:solidFill>
              </a:rPr>
              <a:t>. </a:t>
            </a:r>
            <a:r>
              <a:rPr lang="en-US" sz="1400" i="1" baseline="0" dirty="0" err="1">
                <a:solidFill>
                  <a:srgbClr val="000000"/>
                </a:solidFill>
              </a:rPr>
              <a:t>Eur</a:t>
            </a:r>
            <a:r>
              <a:rPr lang="en-US" sz="1400" i="1" baseline="0" dirty="0">
                <a:solidFill>
                  <a:srgbClr val="000000"/>
                </a:solidFill>
              </a:rPr>
              <a:t> Heart J</a:t>
            </a:r>
            <a:r>
              <a:rPr lang="en-US" sz="1400" baseline="0" dirty="0">
                <a:solidFill>
                  <a:srgbClr val="000000"/>
                </a:solidFill>
              </a:rPr>
              <a:t>. 2014;35:168-75</a:t>
            </a:r>
            <a:endParaRPr lang="da-DK" sz="1400" baseline="0" dirty="0">
              <a:solidFill>
                <a:srgbClr val="000000"/>
              </a:solidFill>
            </a:endParaRPr>
          </a:p>
        </p:txBody>
      </p:sp>
      <p:cxnSp>
        <p:nvCxnSpPr>
          <p:cNvPr id="6" name="Lige forbindelse 5"/>
          <p:cNvCxnSpPr/>
          <p:nvPr/>
        </p:nvCxnSpPr>
        <p:spPr>
          <a:xfrm>
            <a:off x="1860545" y="1224173"/>
            <a:ext cx="6511916"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8" name="Billede 7"/>
          <p:cNvPicPr>
            <a:picLocks noChangeAspect="1"/>
          </p:cNvPicPr>
          <p:nvPr/>
        </p:nvPicPr>
        <p:blipFill>
          <a:blip r:embed="rId4"/>
          <a:srcRect/>
          <a:stretch>
            <a:fillRect/>
          </a:stretch>
        </p:blipFill>
        <p:spPr bwMode="auto">
          <a:xfrm>
            <a:off x="293699" y="335586"/>
            <a:ext cx="1404938" cy="630237"/>
          </a:xfrm>
          <a:prstGeom prst="rect">
            <a:avLst/>
          </a:prstGeom>
          <a:noFill/>
          <a:ln w="9525">
            <a:noFill/>
            <a:miter lim="800000"/>
            <a:headEnd/>
            <a:tailEnd/>
          </a:ln>
        </p:spPr>
      </p:pic>
    </p:spTree>
    <p:extLst>
      <p:ext uri="{BB962C8B-B14F-4D97-AF65-F5344CB8AC3E}">
        <p14:creationId xmlns:p14="http://schemas.microsoft.com/office/powerpoint/2010/main" val="412519824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10302" y="0"/>
            <a:ext cx="7433698" cy="1417638"/>
          </a:xfrm>
          <a:solidFill>
            <a:srgbClr val="FFFFFF"/>
          </a:solidFill>
        </p:spPr>
        <p:txBody>
          <a:bodyPr/>
          <a:lstStyle/>
          <a:p>
            <a:r>
              <a:rPr lang="da-DK" b="1" dirty="0">
                <a:solidFill>
                  <a:srgbClr val="000090"/>
                </a:solidFill>
              </a:rPr>
              <a:t>K</a:t>
            </a:r>
            <a:r>
              <a:rPr lang="da-DK" b="1" dirty="0" smtClean="0">
                <a:solidFill>
                  <a:srgbClr val="000090"/>
                </a:solidFill>
              </a:rPr>
              <a:t>ost-effektivitet</a:t>
            </a:r>
            <a:endParaRPr lang="da-DK" b="1" dirty="0">
              <a:solidFill>
                <a:srgbClr val="000090"/>
              </a:solidFill>
            </a:endParaRPr>
          </a:p>
        </p:txBody>
      </p:sp>
      <p:sp>
        <p:nvSpPr>
          <p:cNvPr id="5" name="Tekstboks 4"/>
          <p:cNvSpPr txBox="1"/>
          <p:nvPr/>
        </p:nvSpPr>
        <p:spPr>
          <a:xfrm>
            <a:off x="1475656" y="6165304"/>
            <a:ext cx="5336469" cy="646331"/>
          </a:xfrm>
          <a:prstGeom prst="rect">
            <a:avLst/>
          </a:prstGeom>
          <a:noFill/>
        </p:spPr>
        <p:txBody>
          <a:bodyPr wrap="square" rtlCol="0">
            <a:spAutoFit/>
          </a:bodyPr>
          <a:lstStyle/>
          <a:p>
            <a:r>
              <a:rPr lang="da-DK" dirty="0" smtClean="0"/>
              <a:t>Sloth et al. </a:t>
            </a:r>
            <a:r>
              <a:rPr lang="da-DK" dirty="0" err="1" smtClean="0"/>
              <a:t>Eur</a:t>
            </a:r>
            <a:r>
              <a:rPr lang="da-DK" dirty="0" smtClean="0"/>
              <a:t> </a:t>
            </a:r>
            <a:r>
              <a:rPr lang="da-DK" dirty="0"/>
              <a:t>Heart J </a:t>
            </a:r>
            <a:r>
              <a:rPr lang="da-DK" dirty="0" err="1"/>
              <a:t>Acute</a:t>
            </a:r>
            <a:r>
              <a:rPr lang="da-DK" dirty="0"/>
              <a:t> </a:t>
            </a:r>
            <a:r>
              <a:rPr lang="da-DK" dirty="0" err="1"/>
              <a:t>Cardiovasc</a:t>
            </a:r>
            <a:r>
              <a:rPr lang="da-DK" dirty="0"/>
              <a:t> </a:t>
            </a:r>
            <a:r>
              <a:rPr lang="da-DK" dirty="0" smtClean="0"/>
              <a:t>Care 2017</a:t>
            </a:r>
          </a:p>
          <a:p>
            <a:r>
              <a:rPr lang="da-DK" dirty="0" smtClean="0"/>
              <a:t>[</a:t>
            </a:r>
            <a:r>
              <a:rPr lang="da-DK" dirty="0" err="1"/>
              <a:t>Epub</a:t>
            </a:r>
            <a:r>
              <a:rPr lang="da-DK" dirty="0"/>
              <a:t> </a:t>
            </a:r>
            <a:r>
              <a:rPr lang="da-DK" dirty="0" err="1"/>
              <a:t>ahead</a:t>
            </a:r>
            <a:r>
              <a:rPr lang="da-DK" dirty="0"/>
              <a:t> of print]</a:t>
            </a:r>
          </a:p>
        </p:txBody>
      </p:sp>
      <p:pic>
        <p:nvPicPr>
          <p:cNvPr id="6" name="Billede 4"/>
          <p:cNvPicPr>
            <a:picLocks noChangeAspect="1"/>
          </p:cNvPicPr>
          <p:nvPr/>
        </p:nvPicPr>
        <p:blipFill>
          <a:blip r:embed="rId3"/>
          <a:srcRect/>
          <a:stretch>
            <a:fillRect/>
          </a:stretch>
        </p:blipFill>
        <p:spPr bwMode="auto">
          <a:xfrm>
            <a:off x="305364" y="338218"/>
            <a:ext cx="1404938" cy="630237"/>
          </a:xfrm>
          <a:prstGeom prst="rect">
            <a:avLst/>
          </a:prstGeom>
          <a:noFill/>
          <a:ln w="9525">
            <a:noFill/>
            <a:miter lim="800000"/>
            <a:headEnd/>
            <a:tailEnd/>
          </a:ln>
        </p:spPr>
      </p:pic>
      <p:pic>
        <p:nvPicPr>
          <p:cNvPr id="8" name="Billede 7"/>
          <p:cNvPicPr>
            <a:picLocks noChangeAspect="1"/>
          </p:cNvPicPr>
          <p:nvPr/>
        </p:nvPicPr>
        <p:blipFill>
          <a:blip r:embed="rId4"/>
          <a:stretch>
            <a:fillRect/>
          </a:stretch>
        </p:blipFill>
        <p:spPr>
          <a:xfrm>
            <a:off x="632798" y="1286933"/>
            <a:ext cx="7971125" cy="4782675"/>
          </a:xfrm>
          <a:prstGeom prst="rect">
            <a:avLst/>
          </a:prstGeom>
        </p:spPr>
      </p:pic>
      <p:cxnSp>
        <p:nvCxnSpPr>
          <p:cNvPr id="9" name="Lige forbindelse 8"/>
          <p:cNvCxnSpPr/>
          <p:nvPr/>
        </p:nvCxnSpPr>
        <p:spPr>
          <a:xfrm>
            <a:off x="319088" y="1250153"/>
            <a:ext cx="8333927" cy="1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150762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87608" y="-79408"/>
            <a:ext cx="6999191" cy="1143000"/>
          </a:xfrm>
        </p:spPr>
        <p:txBody>
          <a:bodyPr/>
          <a:lstStyle/>
          <a:p>
            <a:r>
              <a:rPr lang="da-DK" b="1" dirty="0" smtClean="0">
                <a:solidFill>
                  <a:srgbClr val="000090"/>
                </a:solidFill>
              </a:rPr>
              <a:t>Effekt af RIC i studier</a:t>
            </a:r>
            <a:endParaRPr lang="da-DK" b="1" dirty="0">
              <a:solidFill>
                <a:srgbClr val="000090"/>
              </a:solidFill>
            </a:endParaRPr>
          </a:p>
        </p:txBody>
      </p:sp>
      <p:sp>
        <p:nvSpPr>
          <p:cNvPr id="4" name="Tekstfelt 3"/>
          <p:cNvSpPr txBox="1"/>
          <p:nvPr/>
        </p:nvSpPr>
        <p:spPr>
          <a:xfrm>
            <a:off x="7435504" y="4695944"/>
            <a:ext cx="1403557" cy="2031325"/>
          </a:xfrm>
          <a:prstGeom prst="rect">
            <a:avLst/>
          </a:prstGeom>
          <a:noFill/>
        </p:spPr>
        <p:txBody>
          <a:bodyPr wrap="square" rtlCol="0">
            <a:spAutoFit/>
          </a:bodyPr>
          <a:lstStyle/>
          <a:p>
            <a:r>
              <a:rPr lang="da-DK" dirty="0" smtClean="0"/>
              <a:t>Schmidt, Rasmussen, Bøtker. J </a:t>
            </a:r>
            <a:r>
              <a:rPr lang="da-DK" dirty="0" err="1" smtClean="0"/>
              <a:t>Cardiovasc</a:t>
            </a:r>
            <a:r>
              <a:rPr lang="da-DK" dirty="0" smtClean="0"/>
              <a:t> </a:t>
            </a:r>
            <a:r>
              <a:rPr lang="da-DK" dirty="0" err="1" smtClean="0"/>
              <a:t>Pharmacol</a:t>
            </a:r>
            <a:r>
              <a:rPr lang="da-DK" dirty="0" smtClean="0"/>
              <a:t> </a:t>
            </a:r>
            <a:r>
              <a:rPr lang="da-DK" dirty="0" err="1" smtClean="0"/>
              <a:t>Ther</a:t>
            </a:r>
            <a:r>
              <a:rPr lang="da-DK" dirty="0" smtClean="0"/>
              <a:t> 2017, 22:302-309</a:t>
            </a:r>
            <a:endParaRPr lang="da-DK" dirty="0"/>
          </a:p>
        </p:txBody>
      </p:sp>
      <p:pic>
        <p:nvPicPr>
          <p:cNvPr id="5" name="Billede 4"/>
          <p:cNvPicPr>
            <a:picLocks noChangeAspect="1"/>
          </p:cNvPicPr>
          <p:nvPr/>
        </p:nvPicPr>
        <p:blipFill>
          <a:blip r:embed="rId3"/>
          <a:srcRect/>
          <a:stretch>
            <a:fillRect/>
          </a:stretch>
        </p:blipFill>
        <p:spPr bwMode="auto">
          <a:xfrm>
            <a:off x="121565" y="385316"/>
            <a:ext cx="1404938" cy="630237"/>
          </a:xfrm>
          <a:prstGeom prst="rect">
            <a:avLst/>
          </a:prstGeom>
          <a:noFill/>
          <a:ln w="9525">
            <a:noFill/>
            <a:miter lim="800000"/>
            <a:headEnd/>
            <a:tailEnd/>
          </a:ln>
        </p:spPr>
      </p:pic>
      <p:cxnSp>
        <p:nvCxnSpPr>
          <p:cNvPr id="6" name="Lige forbindelse 5"/>
          <p:cNvCxnSpPr/>
          <p:nvPr/>
        </p:nvCxnSpPr>
        <p:spPr>
          <a:xfrm>
            <a:off x="1873871" y="932828"/>
            <a:ext cx="6933442" cy="0"/>
          </a:xfrm>
          <a:prstGeom prst="line">
            <a:avLst/>
          </a:prstGeom>
        </p:spPr>
        <p:style>
          <a:lnRef idx="2">
            <a:schemeClr val="accent1"/>
          </a:lnRef>
          <a:fillRef idx="0">
            <a:schemeClr val="accent1"/>
          </a:fillRef>
          <a:effectRef idx="1">
            <a:schemeClr val="accent1"/>
          </a:effectRef>
          <a:fontRef idx="minor">
            <a:schemeClr val="tx1"/>
          </a:fontRef>
        </p:style>
      </p:cxnSp>
      <p:pic>
        <p:nvPicPr>
          <p:cNvPr id="11" name="Billede 10"/>
          <p:cNvPicPr>
            <a:picLocks noChangeAspect="1"/>
          </p:cNvPicPr>
          <p:nvPr/>
        </p:nvPicPr>
        <p:blipFill>
          <a:blip r:embed="rId4"/>
          <a:stretch>
            <a:fillRect/>
          </a:stretch>
        </p:blipFill>
        <p:spPr>
          <a:xfrm>
            <a:off x="783791" y="1051363"/>
            <a:ext cx="6401864" cy="4773711"/>
          </a:xfrm>
          <a:prstGeom prst="rect">
            <a:avLst/>
          </a:prstGeom>
        </p:spPr>
      </p:pic>
      <p:pic>
        <p:nvPicPr>
          <p:cNvPr id="14" name="Billede 13"/>
          <p:cNvPicPr>
            <a:picLocks noChangeAspect="1"/>
          </p:cNvPicPr>
          <p:nvPr/>
        </p:nvPicPr>
        <p:blipFill>
          <a:blip r:embed="rId5"/>
          <a:stretch>
            <a:fillRect/>
          </a:stretch>
        </p:blipFill>
        <p:spPr>
          <a:xfrm>
            <a:off x="783791" y="5825074"/>
            <a:ext cx="6401864" cy="982131"/>
          </a:xfrm>
          <a:prstGeom prst="rect">
            <a:avLst/>
          </a:prstGeom>
        </p:spPr>
      </p:pic>
      <p:sp>
        <p:nvSpPr>
          <p:cNvPr id="7" name="Ellipse 6"/>
          <p:cNvSpPr/>
          <p:nvPr/>
        </p:nvSpPr>
        <p:spPr>
          <a:xfrm flipV="1">
            <a:off x="254001" y="5401731"/>
            <a:ext cx="7181504" cy="49145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18" name="Lige forbindelse 17"/>
          <p:cNvCxnSpPr/>
          <p:nvPr/>
        </p:nvCxnSpPr>
        <p:spPr>
          <a:xfrm>
            <a:off x="817657" y="6299207"/>
            <a:ext cx="0" cy="503998"/>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813888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4400" y="274638"/>
            <a:ext cx="8229600" cy="1143000"/>
          </a:xfrm>
        </p:spPr>
        <p:txBody>
          <a:bodyPr/>
          <a:lstStyle/>
          <a:p>
            <a:r>
              <a:rPr lang="da-DK" b="1" dirty="0" smtClean="0">
                <a:solidFill>
                  <a:srgbClr val="000090"/>
                </a:solidFill>
              </a:rPr>
              <a:t>CONDI 2 – ERIC-PPCI studiet</a:t>
            </a:r>
            <a:endParaRPr lang="da-DK" b="1" dirty="0">
              <a:solidFill>
                <a:srgbClr val="000090"/>
              </a:solidFill>
            </a:endParaRPr>
          </a:p>
        </p:txBody>
      </p:sp>
      <p:sp>
        <p:nvSpPr>
          <p:cNvPr id="3" name="Tekstfelt 27"/>
          <p:cNvSpPr txBox="1">
            <a:spLocks noChangeArrowheads="1"/>
          </p:cNvSpPr>
          <p:nvPr/>
        </p:nvSpPr>
        <p:spPr bwMode="auto">
          <a:xfrm>
            <a:off x="2627784" y="1708860"/>
            <a:ext cx="2062162"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GB" sz="1500" b="1" dirty="0">
                <a:solidFill>
                  <a:srgbClr val="3B3838"/>
                </a:solidFill>
                <a:latin typeface="Calibri" charset="0"/>
              </a:rPr>
              <a:t>Effect of Remote Ischaemic Conditioning</a:t>
            </a:r>
            <a:r>
              <a:rPr lang="en-GB" sz="1500" dirty="0">
                <a:solidFill>
                  <a:srgbClr val="3B3838"/>
                </a:solidFill>
                <a:latin typeface="Calibri" charset="0"/>
              </a:rPr>
              <a:t> </a:t>
            </a:r>
          </a:p>
          <a:p>
            <a:pPr algn="ctr"/>
            <a:r>
              <a:rPr lang="en-GB" sz="1500" dirty="0">
                <a:solidFill>
                  <a:srgbClr val="808080"/>
                </a:solidFill>
                <a:latin typeface="Calibri" charset="0"/>
              </a:rPr>
              <a:t>on</a:t>
            </a:r>
            <a:r>
              <a:rPr lang="en-GB" sz="1500" dirty="0">
                <a:latin typeface="Calibri" charset="0"/>
              </a:rPr>
              <a:t> </a:t>
            </a:r>
            <a:r>
              <a:rPr lang="en-GB" sz="1500" dirty="0">
                <a:solidFill>
                  <a:srgbClr val="808080"/>
                </a:solidFill>
                <a:latin typeface="Calibri" charset="0"/>
              </a:rPr>
              <a:t>clinical outcomes in ST-elevation myocardial infarction patients undergoing </a:t>
            </a:r>
          </a:p>
          <a:p>
            <a:pPr algn="ctr"/>
            <a:r>
              <a:rPr lang="en-GB" sz="1500" b="1" dirty="0">
                <a:solidFill>
                  <a:srgbClr val="3B3838"/>
                </a:solidFill>
                <a:latin typeface="Calibri" charset="0"/>
              </a:rPr>
              <a:t>Primary Percutaneous Coronary Intervention</a:t>
            </a:r>
            <a:endParaRPr lang="en-GB" sz="1500"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596" y="4097338"/>
            <a:ext cx="381635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lede 4" descr="U:\Ny backup file 11.08.10\Hjerte medicinsk\Condi 2\Nyhedsbreve\diverse\tegning til nyhedsbreve.jpg"/>
          <p:cNvPicPr/>
          <p:nvPr/>
        </p:nvPicPr>
        <p:blipFill rotWithShape="1">
          <a:blip r:embed="rId3" cstate="print">
            <a:extLst/>
          </a:blip>
          <a:srcRect l="5801" t="7718" r="50300" b="55671"/>
          <a:stretch/>
        </p:blipFill>
        <p:spPr bwMode="auto">
          <a:xfrm>
            <a:off x="486267" y="1627420"/>
            <a:ext cx="2141517" cy="23362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6" name="Billede 4"/>
          <p:cNvPicPr>
            <a:picLocks noChangeAspect="1"/>
          </p:cNvPicPr>
          <p:nvPr/>
        </p:nvPicPr>
        <p:blipFill>
          <a:blip r:embed="rId4"/>
          <a:srcRect/>
          <a:stretch>
            <a:fillRect/>
          </a:stretch>
        </p:blipFill>
        <p:spPr bwMode="auto">
          <a:xfrm>
            <a:off x="244787" y="537895"/>
            <a:ext cx="1404938" cy="630237"/>
          </a:xfrm>
          <a:prstGeom prst="rect">
            <a:avLst/>
          </a:prstGeom>
          <a:noFill/>
          <a:ln w="9525">
            <a:noFill/>
            <a:miter lim="800000"/>
            <a:headEnd/>
            <a:tailEnd/>
          </a:ln>
        </p:spPr>
      </p:pic>
      <p:cxnSp>
        <p:nvCxnSpPr>
          <p:cNvPr id="7" name="Lige forbindelse 6"/>
          <p:cNvCxnSpPr/>
          <p:nvPr/>
        </p:nvCxnSpPr>
        <p:spPr>
          <a:xfrm flipV="1">
            <a:off x="457200" y="1330985"/>
            <a:ext cx="8163850" cy="25400"/>
          </a:xfrm>
          <a:prstGeom prst="line">
            <a:avLst/>
          </a:prstGeom>
        </p:spPr>
        <p:style>
          <a:lnRef idx="2">
            <a:schemeClr val="accent1"/>
          </a:lnRef>
          <a:fillRef idx="0">
            <a:schemeClr val="accent1"/>
          </a:fillRef>
          <a:effectRef idx="1">
            <a:schemeClr val="accent1"/>
          </a:effectRef>
          <a:fontRef idx="minor">
            <a:schemeClr val="tx1"/>
          </a:fontRef>
        </p:style>
      </p:cxnSp>
      <p:sp>
        <p:nvSpPr>
          <p:cNvPr id="8" name="Tekstfelt 7"/>
          <p:cNvSpPr txBox="1"/>
          <p:nvPr/>
        </p:nvSpPr>
        <p:spPr>
          <a:xfrm>
            <a:off x="5142167" y="1657573"/>
            <a:ext cx="3556323" cy="5078314"/>
          </a:xfrm>
          <a:prstGeom prst="rect">
            <a:avLst/>
          </a:prstGeom>
          <a:noFill/>
        </p:spPr>
        <p:txBody>
          <a:bodyPr wrap="square" rtlCol="0">
            <a:spAutoFit/>
          </a:bodyPr>
          <a:lstStyle/>
          <a:p>
            <a:pPr marL="173038" indent="-173038">
              <a:tabLst>
                <a:tab pos="173038" algn="l"/>
              </a:tabLst>
            </a:pPr>
            <a:r>
              <a:rPr lang="da-DK" b="1" dirty="0" smtClean="0"/>
              <a:t>5</a:t>
            </a:r>
            <a:r>
              <a:rPr lang="da-DK" b="1" dirty="0"/>
              <a:t>2</a:t>
            </a:r>
            <a:r>
              <a:rPr lang="da-DK" b="1" dirty="0" smtClean="0"/>
              <a:t>00 patienter med </a:t>
            </a:r>
            <a:r>
              <a:rPr lang="da-DK" b="1" dirty="0"/>
              <a:t>STEMI </a:t>
            </a:r>
            <a:r>
              <a:rPr lang="da-DK" b="1" dirty="0" smtClean="0"/>
              <a:t>indlagt til </a:t>
            </a:r>
            <a:r>
              <a:rPr lang="da-DK" b="1" dirty="0" err="1" smtClean="0"/>
              <a:t>pPCI</a:t>
            </a:r>
            <a:r>
              <a:rPr lang="da-DK" b="1" dirty="0" smtClean="0"/>
              <a:t> i Danmark, Serbien, Spanien og UK</a:t>
            </a:r>
          </a:p>
          <a:p>
            <a:pPr marL="173038" indent="-173038">
              <a:tabLst>
                <a:tab pos="173038" algn="l"/>
              </a:tabLst>
            </a:pPr>
            <a:endParaRPr lang="da-DK" b="1" dirty="0"/>
          </a:p>
          <a:p>
            <a:pPr marL="173038" indent="-173038">
              <a:tabLst>
                <a:tab pos="173038" algn="l"/>
              </a:tabLst>
            </a:pPr>
            <a:r>
              <a:rPr lang="da-DK" b="1" dirty="0" err="1" smtClean="0"/>
              <a:t>Randomiseret</a:t>
            </a:r>
            <a:r>
              <a:rPr lang="da-DK" b="1" dirty="0" smtClean="0"/>
              <a:t> til </a:t>
            </a:r>
            <a:r>
              <a:rPr lang="da-DK" b="1" dirty="0"/>
              <a:t>+/</a:t>
            </a:r>
            <a:r>
              <a:rPr lang="da-DK" b="1" dirty="0" smtClean="0"/>
              <a:t>- RIC i ambulancen (CONDI 2) eller ved hospitals indlæggelse (ERIC-PPCI)</a:t>
            </a:r>
          </a:p>
          <a:p>
            <a:pPr marL="173038" indent="-173038">
              <a:tabLst>
                <a:tab pos="173038" algn="l"/>
              </a:tabLst>
            </a:pPr>
            <a:endParaRPr lang="da-DK" b="1" dirty="0"/>
          </a:p>
          <a:p>
            <a:pPr marL="173038" indent="-173038">
              <a:tabLst>
                <a:tab pos="173038" algn="l"/>
              </a:tabLst>
            </a:pPr>
            <a:r>
              <a:rPr lang="da-DK" b="1" dirty="0"/>
              <a:t>Al </a:t>
            </a:r>
            <a:r>
              <a:rPr lang="da-DK" b="1" dirty="0" smtClean="0"/>
              <a:t>anden behandling iht. standard procedurer</a:t>
            </a:r>
          </a:p>
          <a:p>
            <a:pPr marL="173038" indent="-173038">
              <a:tabLst>
                <a:tab pos="173038" algn="l"/>
              </a:tabLst>
            </a:pPr>
            <a:endParaRPr lang="da-DK" b="1" dirty="0"/>
          </a:p>
          <a:p>
            <a:pPr marL="173038" indent="-173038">
              <a:tabLst>
                <a:tab pos="173038" algn="l"/>
              </a:tabLst>
            </a:pPr>
            <a:r>
              <a:rPr lang="da-DK" b="1" dirty="0" smtClean="0"/>
              <a:t>Primære EP: </a:t>
            </a:r>
            <a:r>
              <a:rPr lang="da-DK" b="1" dirty="0"/>
              <a:t>k</a:t>
            </a:r>
            <a:r>
              <a:rPr lang="da-DK" b="1" dirty="0" smtClean="0"/>
              <a:t>ombination </a:t>
            </a:r>
            <a:r>
              <a:rPr lang="da-DK" b="1" dirty="0"/>
              <a:t>a</a:t>
            </a:r>
            <a:r>
              <a:rPr lang="da-DK" b="1" dirty="0" smtClean="0"/>
              <a:t>f hjertedød og hospitalisering for hjertesvigt efter 1 år</a:t>
            </a:r>
          </a:p>
          <a:p>
            <a:endParaRPr lang="da-DK" b="1" dirty="0"/>
          </a:p>
          <a:p>
            <a:r>
              <a:rPr lang="da-DK" b="1" dirty="0" smtClean="0"/>
              <a:t>&gt;5000 inkluderet</a:t>
            </a:r>
          </a:p>
          <a:p>
            <a:endParaRPr lang="da-DK" dirty="0"/>
          </a:p>
          <a:p>
            <a:endParaRPr lang="da-DK" dirty="0"/>
          </a:p>
        </p:txBody>
      </p:sp>
      <p:sp>
        <p:nvSpPr>
          <p:cNvPr id="9" name="Tekstfelt 8"/>
          <p:cNvSpPr txBox="1"/>
          <p:nvPr/>
        </p:nvSpPr>
        <p:spPr>
          <a:xfrm>
            <a:off x="5142167" y="6312192"/>
            <a:ext cx="2923998" cy="369332"/>
          </a:xfrm>
          <a:prstGeom prst="rect">
            <a:avLst/>
          </a:prstGeom>
          <a:noFill/>
        </p:spPr>
        <p:txBody>
          <a:bodyPr wrap="none" rtlCol="0">
            <a:spAutoFit/>
          </a:bodyPr>
          <a:lstStyle/>
          <a:p>
            <a:r>
              <a:rPr lang="en-US" dirty="0" err="1"/>
              <a:t>Eur</a:t>
            </a:r>
            <a:r>
              <a:rPr lang="en-US" dirty="0"/>
              <a:t> Heart J. </a:t>
            </a:r>
            <a:r>
              <a:rPr lang="en-US" dirty="0" smtClean="0"/>
              <a:t>2015;36:</a:t>
            </a:r>
            <a:r>
              <a:rPr lang="en-US" dirty="0"/>
              <a:t>1846-8.</a:t>
            </a:r>
            <a:endParaRPr lang="da-DK" dirty="0"/>
          </a:p>
        </p:txBody>
      </p:sp>
    </p:spTree>
    <p:extLst>
      <p:ext uri="{BB962C8B-B14F-4D97-AF65-F5344CB8AC3E}">
        <p14:creationId xmlns:p14="http://schemas.microsoft.com/office/powerpoint/2010/main" val="63733823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526502" y="193812"/>
            <a:ext cx="7617497" cy="1143000"/>
          </a:xfrm>
        </p:spPr>
        <p:txBody>
          <a:bodyPr>
            <a:normAutofit/>
          </a:bodyPr>
          <a:lstStyle/>
          <a:p>
            <a:r>
              <a:rPr lang="da-DK" b="1" dirty="0" smtClean="0">
                <a:solidFill>
                  <a:srgbClr val="000090"/>
                </a:solidFill>
              </a:rPr>
              <a:t>RIC: mekanismer</a:t>
            </a:r>
            <a:endParaRPr lang="da-DK" b="1" dirty="0">
              <a:solidFill>
                <a:srgbClr val="000090"/>
              </a:solidFill>
            </a:endParaRPr>
          </a:p>
        </p:txBody>
      </p:sp>
      <p:pic>
        <p:nvPicPr>
          <p:cNvPr id="7" name="Billede 6"/>
          <p:cNvPicPr>
            <a:picLocks noChangeAspect="1"/>
          </p:cNvPicPr>
          <p:nvPr/>
        </p:nvPicPr>
        <p:blipFill>
          <a:blip r:embed="rId3"/>
          <a:stretch>
            <a:fillRect/>
          </a:stretch>
        </p:blipFill>
        <p:spPr>
          <a:xfrm>
            <a:off x="698500" y="1403776"/>
            <a:ext cx="7734300" cy="5397829"/>
          </a:xfrm>
          <a:prstGeom prst="rect">
            <a:avLst/>
          </a:prstGeom>
        </p:spPr>
      </p:pic>
      <p:sp>
        <p:nvSpPr>
          <p:cNvPr id="2" name="Ellipse 1"/>
          <p:cNvSpPr/>
          <p:nvPr/>
        </p:nvSpPr>
        <p:spPr>
          <a:xfrm>
            <a:off x="3341800" y="1256907"/>
            <a:ext cx="3001563" cy="538396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6" name="Billede 5"/>
          <p:cNvPicPr>
            <a:picLocks noChangeAspect="1"/>
          </p:cNvPicPr>
          <p:nvPr/>
        </p:nvPicPr>
        <p:blipFill>
          <a:blip r:embed="rId4"/>
          <a:srcRect/>
          <a:stretch>
            <a:fillRect/>
          </a:stretch>
        </p:blipFill>
        <p:spPr bwMode="auto">
          <a:xfrm>
            <a:off x="121565" y="385316"/>
            <a:ext cx="1404938" cy="630237"/>
          </a:xfrm>
          <a:prstGeom prst="rect">
            <a:avLst/>
          </a:prstGeom>
          <a:noFill/>
          <a:ln w="9525">
            <a:noFill/>
            <a:miter lim="800000"/>
            <a:headEnd/>
            <a:tailEnd/>
          </a:ln>
        </p:spPr>
      </p:pic>
      <p:cxnSp>
        <p:nvCxnSpPr>
          <p:cNvPr id="8" name="Lige forbindelse 7"/>
          <p:cNvCxnSpPr/>
          <p:nvPr/>
        </p:nvCxnSpPr>
        <p:spPr>
          <a:xfrm flipV="1">
            <a:off x="457200" y="1256907"/>
            <a:ext cx="8163850" cy="254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74983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89" name="Gruppe 46"/>
          <p:cNvGrpSpPr>
            <a:grpSpLocks/>
          </p:cNvGrpSpPr>
          <p:nvPr/>
        </p:nvGrpSpPr>
        <p:grpSpPr bwMode="auto">
          <a:xfrm>
            <a:off x="323850" y="1484313"/>
            <a:ext cx="6265863" cy="4824412"/>
            <a:chOff x="7343715" y="13040404"/>
            <a:chExt cx="5698314" cy="3347369"/>
          </a:xfrm>
        </p:grpSpPr>
        <p:pic>
          <p:nvPicPr>
            <p:cNvPr id="6349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8424" y="13302341"/>
              <a:ext cx="2483605" cy="2160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1100" y="13957191"/>
              <a:ext cx="793074" cy="1027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1"/>
            <p:cNvPicPr>
              <a:picLocks noChangeAspect="1" noChangeArrowheads="1"/>
            </p:cNvPicPr>
            <p:nvPr/>
          </p:nvPicPr>
          <p:blipFill>
            <a:blip r:embed="rId5">
              <a:extLst>
                <a:ext uri="{28A0092B-C50C-407E-A947-70E740481C1C}">
                  <a14:useLocalDpi xmlns:a14="http://schemas.microsoft.com/office/drawing/2010/main" val="0"/>
                </a:ext>
              </a:extLst>
            </a:blip>
            <a:srcRect b="15450"/>
            <a:stretch>
              <a:fillRect/>
            </a:stretch>
          </p:blipFill>
          <p:spPr bwMode="auto">
            <a:xfrm>
              <a:off x="7486590" y="13040404"/>
              <a:ext cx="1077357" cy="139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3715" y="14677524"/>
              <a:ext cx="1071286" cy="1710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 name="Lige pilforbindelse 37"/>
            <p:cNvCxnSpPr/>
            <p:nvPr/>
          </p:nvCxnSpPr>
          <p:spPr>
            <a:xfrm>
              <a:off x="8915913" y="14153990"/>
              <a:ext cx="194900" cy="13437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9" name="Lige pilforbindelse 38"/>
            <p:cNvCxnSpPr/>
            <p:nvPr/>
          </p:nvCxnSpPr>
          <p:spPr>
            <a:xfrm flipV="1">
              <a:off x="8843728" y="15029660"/>
              <a:ext cx="245430" cy="4075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40" name="Lige pilforbindelse 39"/>
            <p:cNvCxnSpPr/>
            <p:nvPr/>
          </p:nvCxnSpPr>
          <p:spPr>
            <a:xfrm flipV="1">
              <a:off x="10200813" y="14714639"/>
              <a:ext cx="343602" cy="8812"/>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grpSp>
      <p:pic>
        <p:nvPicPr>
          <p:cNvPr id="63490" name="Picture 4"/>
          <p:cNvPicPr>
            <a:picLocks noChangeAspect="1" noChangeArrowheads="1"/>
          </p:cNvPicPr>
          <p:nvPr/>
        </p:nvPicPr>
        <p:blipFill>
          <a:blip r:embed="rId7">
            <a:extLst>
              <a:ext uri="{28A0092B-C50C-407E-A947-70E740481C1C}">
                <a14:useLocalDpi xmlns:a14="http://schemas.microsoft.com/office/drawing/2010/main" val="0"/>
              </a:ext>
            </a:extLst>
          </a:blip>
          <a:srcRect t="16972"/>
          <a:stretch>
            <a:fillRect/>
          </a:stretch>
        </p:blipFill>
        <p:spPr bwMode="auto">
          <a:xfrm>
            <a:off x="7451725" y="2492375"/>
            <a:ext cx="903288"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11"/>
          <p:cNvSpPr>
            <a:spLocks noGrp="1" noChangeArrowheads="1"/>
          </p:cNvSpPr>
          <p:nvPr>
            <p:ph type="title"/>
          </p:nvPr>
        </p:nvSpPr>
        <p:spPr bwMode="auto">
          <a:xfrm>
            <a:off x="1526502" y="188913"/>
            <a:ext cx="7617497"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en-GB" sz="3600" b="1" dirty="0" err="1" smtClean="0">
                <a:solidFill>
                  <a:srgbClr val="000090"/>
                </a:solidFill>
                <a:latin typeface="Arial" charset="0"/>
                <a:ea typeface="ＭＳ Ｐゴシック" charset="0"/>
                <a:cs typeface="ＭＳ Ｐゴシック" charset="0"/>
              </a:rPr>
              <a:t>Dialysat</a:t>
            </a:r>
            <a:r>
              <a:rPr lang="en-GB" sz="3600" b="1" dirty="0" smtClean="0">
                <a:solidFill>
                  <a:srgbClr val="000090"/>
                </a:solidFill>
                <a:latin typeface="Arial" charset="0"/>
                <a:ea typeface="ＭＳ Ｐゴシック" charset="0"/>
                <a:cs typeface="ＭＳ Ｐゴシック" charset="0"/>
              </a:rPr>
              <a:t> </a:t>
            </a:r>
            <a:r>
              <a:rPr lang="en-GB" sz="3600" b="1" dirty="0" err="1" smtClean="0">
                <a:solidFill>
                  <a:srgbClr val="000090"/>
                </a:solidFill>
                <a:latin typeface="Arial" charset="0"/>
                <a:ea typeface="ＭＳ Ｐゴシック" charset="0"/>
                <a:cs typeface="ＭＳ Ｐゴシック" charset="0"/>
              </a:rPr>
              <a:t>som</a:t>
            </a:r>
            <a:r>
              <a:rPr lang="en-GB" sz="3600" b="1" dirty="0" smtClean="0">
                <a:solidFill>
                  <a:srgbClr val="000090"/>
                </a:solidFill>
                <a:latin typeface="Arial" charset="0"/>
                <a:ea typeface="ＭＳ Ｐゴシック" charset="0"/>
                <a:cs typeface="ＭＳ Ｐゴシック" charset="0"/>
              </a:rPr>
              <a:t> </a:t>
            </a:r>
            <a:r>
              <a:rPr lang="en-GB" sz="3600" b="1" dirty="0">
                <a:solidFill>
                  <a:srgbClr val="000090"/>
                </a:solidFill>
                <a:latin typeface="Arial" charset="0"/>
                <a:ea typeface="ＭＳ Ｐゴシック" charset="0"/>
                <a:cs typeface="ＭＳ Ｐゴシック" charset="0"/>
              </a:rPr>
              <a:t>bioassay for </a:t>
            </a:r>
            <a:r>
              <a:rPr lang="en-GB" sz="3600" b="1" dirty="0" smtClean="0">
                <a:solidFill>
                  <a:srgbClr val="000090"/>
                </a:solidFill>
                <a:latin typeface="Arial" charset="0"/>
                <a:ea typeface="ＭＳ Ｐゴシック" charset="0"/>
                <a:cs typeface="ＭＳ Ｐゴシック" charset="0"/>
              </a:rPr>
              <a:t>RIC: Human </a:t>
            </a:r>
            <a:r>
              <a:rPr lang="en-GB" sz="3600" b="1" dirty="0" err="1" smtClean="0">
                <a:solidFill>
                  <a:srgbClr val="000090"/>
                </a:solidFill>
                <a:latin typeface="Arial" charset="0"/>
                <a:ea typeface="ＭＳ Ｐゴシック" charset="0"/>
                <a:cs typeface="ＭＳ Ｐゴシック" charset="0"/>
              </a:rPr>
              <a:t>til</a:t>
            </a:r>
            <a:r>
              <a:rPr lang="en-GB" sz="3600" b="1" dirty="0" smtClean="0">
                <a:solidFill>
                  <a:srgbClr val="000090"/>
                </a:solidFill>
                <a:latin typeface="Arial" charset="0"/>
                <a:ea typeface="ＭＳ Ｐゴシック" charset="0"/>
                <a:cs typeface="ＭＳ Ｐゴシック" charset="0"/>
              </a:rPr>
              <a:t> </a:t>
            </a:r>
            <a:r>
              <a:rPr lang="en-GB" sz="3600" b="1" dirty="0" err="1" smtClean="0">
                <a:solidFill>
                  <a:srgbClr val="000090"/>
                </a:solidFill>
                <a:latin typeface="Arial" charset="0"/>
                <a:ea typeface="ＭＳ Ｐゴシック" charset="0"/>
                <a:cs typeface="ＭＳ Ｐゴシック" charset="0"/>
              </a:rPr>
              <a:t>kanin</a:t>
            </a:r>
            <a:r>
              <a:rPr lang="en-GB" sz="3600" b="1" dirty="0" smtClean="0">
                <a:solidFill>
                  <a:srgbClr val="000090"/>
                </a:solidFill>
                <a:latin typeface="Arial" charset="0"/>
                <a:ea typeface="ＭＳ Ｐゴシック" charset="0"/>
                <a:cs typeface="ＭＳ Ｐゴシック" charset="0"/>
              </a:rPr>
              <a:t> </a:t>
            </a:r>
            <a:r>
              <a:rPr lang="en-GB" sz="3600" b="1" dirty="0" err="1" smtClean="0">
                <a:solidFill>
                  <a:srgbClr val="000090"/>
                </a:solidFill>
                <a:latin typeface="Arial" charset="0"/>
                <a:ea typeface="ＭＳ Ｐゴシック" charset="0"/>
                <a:cs typeface="ＭＳ Ｐゴシック" charset="0"/>
              </a:rPr>
              <a:t>overførsel</a:t>
            </a:r>
            <a:endParaRPr lang="da-DK" sz="3600" b="1" dirty="0">
              <a:solidFill>
                <a:srgbClr val="000090"/>
              </a:solidFill>
              <a:latin typeface="Arial" charset="0"/>
              <a:ea typeface="ＭＳ Ｐゴシック" charset="0"/>
              <a:cs typeface="ＭＳ Ｐゴシック" charset="0"/>
            </a:endParaRPr>
          </a:p>
        </p:txBody>
      </p:sp>
      <p:sp>
        <p:nvSpPr>
          <p:cNvPr id="63492" name="Line 12"/>
          <p:cNvSpPr>
            <a:spLocks noChangeShapeType="1"/>
          </p:cNvSpPr>
          <p:nvPr/>
        </p:nvSpPr>
        <p:spPr bwMode="auto">
          <a:xfrm>
            <a:off x="6804025" y="3573463"/>
            <a:ext cx="431800" cy="0"/>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63493" name="Text Box 14"/>
          <p:cNvSpPr txBox="1">
            <a:spLocks noChangeArrowheads="1"/>
          </p:cNvSpPr>
          <p:nvPr/>
        </p:nvSpPr>
        <p:spPr bwMode="auto">
          <a:xfrm>
            <a:off x="4067175" y="5516563"/>
            <a:ext cx="47164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i="1">
                <a:solidFill>
                  <a:srgbClr val="000000"/>
                </a:solidFill>
              </a:rPr>
              <a:t>Shimizu et al. Clin Sci 2009;117:191-200</a:t>
            </a:r>
          </a:p>
          <a:p>
            <a:r>
              <a:rPr lang="en-US" sz="1600" i="1">
                <a:solidFill>
                  <a:srgbClr val="000000"/>
                </a:solidFill>
              </a:rPr>
              <a:t>Michelsen et al. </a:t>
            </a:r>
            <a:r>
              <a:rPr lang="en-US" sz="1600" i="1"/>
              <a:t>Basic Res Cardiol. 2012;107:260</a:t>
            </a:r>
            <a:endParaRPr lang="en-GB" sz="1600" i="1">
              <a:solidFill>
                <a:srgbClr val="000000"/>
              </a:solidFill>
            </a:endParaRPr>
          </a:p>
        </p:txBody>
      </p:sp>
      <p:pic>
        <p:nvPicPr>
          <p:cNvPr id="15" name="Billede 14"/>
          <p:cNvPicPr>
            <a:picLocks noChangeAspect="1"/>
          </p:cNvPicPr>
          <p:nvPr/>
        </p:nvPicPr>
        <p:blipFill>
          <a:blip r:embed="rId8"/>
          <a:srcRect/>
          <a:stretch>
            <a:fillRect/>
          </a:stretch>
        </p:blipFill>
        <p:spPr bwMode="auto">
          <a:xfrm>
            <a:off x="121565" y="385316"/>
            <a:ext cx="1404938" cy="630237"/>
          </a:xfrm>
          <a:prstGeom prst="rect">
            <a:avLst/>
          </a:prstGeom>
          <a:noFill/>
          <a:ln w="9525">
            <a:noFill/>
            <a:miter lim="800000"/>
            <a:headEnd/>
            <a:tailEnd/>
          </a:ln>
        </p:spPr>
      </p:pic>
      <p:cxnSp>
        <p:nvCxnSpPr>
          <p:cNvPr id="16" name="Lige forbindelse 15"/>
          <p:cNvCxnSpPr/>
          <p:nvPr/>
        </p:nvCxnSpPr>
        <p:spPr>
          <a:xfrm flipV="1">
            <a:off x="457200" y="1504563"/>
            <a:ext cx="8163850" cy="254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256315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bwMode="auto">
          <a:xfrm>
            <a:off x="1687608" y="22323"/>
            <a:ext cx="7456391"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da-DK" sz="4000" b="1" dirty="0" smtClean="0">
                <a:solidFill>
                  <a:srgbClr val="000090"/>
                </a:solidFill>
                <a:latin typeface="Arial" charset="0"/>
                <a:ea typeface="ＭＳ Ｐゴシック" charset="0"/>
                <a:cs typeface="ＭＳ Ｐゴシック" charset="0"/>
              </a:rPr>
              <a:t>Medierende substanser: endogene </a:t>
            </a:r>
            <a:r>
              <a:rPr lang="da-DK" sz="4000" b="1" dirty="0" err="1" smtClean="0">
                <a:solidFill>
                  <a:srgbClr val="000090"/>
                </a:solidFill>
                <a:latin typeface="Arial" charset="0"/>
                <a:ea typeface="ＭＳ Ｐゴシック" charset="0"/>
                <a:cs typeface="ＭＳ Ｐゴシック" charset="0"/>
              </a:rPr>
              <a:t>opioider</a:t>
            </a:r>
            <a:r>
              <a:rPr lang="da-DK" sz="4000" b="1" dirty="0" smtClean="0">
                <a:solidFill>
                  <a:srgbClr val="000090"/>
                </a:solidFill>
                <a:latin typeface="Arial" charset="0"/>
                <a:ea typeface="ＭＳ Ｐゴシック" charset="0"/>
                <a:cs typeface="ＭＳ Ｐゴシック" charset="0"/>
              </a:rPr>
              <a:t>?</a:t>
            </a:r>
            <a:r>
              <a:rPr lang="da-DK" sz="4000" b="1" dirty="0" smtClean="0">
                <a:solidFill>
                  <a:srgbClr val="FFFFFF"/>
                </a:solidFill>
                <a:latin typeface="Arial" charset="0"/>
                <a:ea typeface="ＭＳ Ｐゴシック" charset="0"/>
                <a:cs typeface="ＭＳ Ｐゴシック" charset="0"/>
              </a:rPr>
              <a:t>?</a:t>
            </a:r>
            <a:endParaRPr lang="da-DK" sz="4000" b="1" dirty="0">
              <a:solidFill>
                <a:srgbClr val="FFFFFF"/>
              </a:solidFill>
              <a:latin typeface="Arial" charset="0"/>
              <a:ea typeface="ＭＳ Ｐゴシック" charset="0"/>
              <a:cs typeface="ＭＳ Ｐゴシック" charset="0"/>
            </a:endParaRPr>
          </a:p>
        </p:txBody>
      </p:sp>
      <p:sp>
        <p:nvSpPr>
          <p:cNvPr id="65538" name="Rectangle 3"/>
          <p:cNvSpPr>
            <a:spLocks noChangeArrowheads="1"/>
          </p:cNvSpPr>
          <p:nvPr/>
        </p:nvSpPr>
        <p:spPr bwMode="auto">
          <a:xfrm>
            <a:off x="0" y="22955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da-DK"/>
          </a:p>
        </p:txBody>
      </p:sp>
      <p:sp>
        <p:nvSpPr>
          <p:cNvPr id="65539" name="Rectangle 4"/>
          <p:cNvSpPr>
            <a:spLocks noChangeArrowheads="1"/>
          </p:cNvSpPr>
          <p:nvPr/>
        </p:nvSpPr>
        <p:spPr bwMode="auto">
          <a:xfrm>
            <a:off x="0" y="2309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da-DK"/>
          </a:p>
        </p:txBody>
      </p:sp>
      <p:graphicFrame>
        <p:nvGraphicFramePr>
          <p:cNvPr id="65540" name="Object 2"/>
          <p:cNvGraphicFramePr>
            <a:graphicFrameLocks noChangeAspect="1"/>
          </p:cNvGraphicFramePr>
          <p:nvPr/>
        </p:nvGraphicFramePr>
        <p:xfrm>
          <a:off x="3995738" y="1844675"/>
          <a:ext cx="4752975" cy="3816350"/>
        </p:xfrm>
        <a:graphic>
          <a:graphicData uri="http://schemas.openxmlformats.org/presentationml/2006/ole">
            <mc:AlternateContent xmlns:mc="http://schemas.openxmlformats.org/markup-compatibility/2006">
              <mc:Choice xmlns:v="urn:schemas-microsoft-com:vml" Requires="v">
                <p:oleObj spid="_x0000_s5130" r:id="rId4" imgW="3822700" imgH="2667000" progId="">
                  <p:embed/>
                </p:oleObj>
              </mc:Choice>
              <mc:Fallback>
                <p:oleObj r:id="rId4" imgW="3822700" imgH="2667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738" y="1844675"/>
                        <a:ext cx="4752975" cy="3816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5541" name="Text Box 7"/>
          <p:cNvSpPr txBox="1">
            <a:spLocks noChangeArrowheads="1"/>
          </p:cNvSpPr>
          <p:nvPr/>
        </p:nvSpPr>
        <p:spPr bwMode="auto">
          <a:xfrm>
            <a:off x="5867400" y="6021388"/>
            <a:ext cx="3074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a-DK" sz="1600">
                <a:solidFill>
                  <a:schemeClr val="bg1"/>
                </a:solidFill>
              </a:rPr>
              <a:t>Michelsen et al. Submitted 2011</a:t>
            </a:r>
          </a:p>
        </p:txBody>
      </p:sp>
      <p:graphicFrame>
        <p:nvGraphicFramePr>
          <p:cNvPr id="65542" name="Object 3"/>
          <p:cNvGraphicFramePr>
            <a:graphicFrameLocks noChangeAspect="1"/>
          </p:cNvGraphicFramePr>
          <p:nvPr/>
        </p:nvGraphicFramePr>
        <p:xfrm>
          <a:off x="539750" y="1839913"/>
          <a:ext cx="4679950" cy="3821112"/>
        </p:xfrm>
        <a:graphic>
          <a:graphicData uri="http://schemas.openxmlformats.org/presentationml/2006/ole">
            <mc:AlternateContent xmlns:mc="http://schemas.openxmlformats.org/markup-compatibility/2006">
              <mc:Choice xmlns:v="urn:schemas-microsoft-com:vml" Requires="v">
                <p:oleObj spid="_x0000_s5131" r:id="rId6" imgW="3822700" imgH="2667000" progId="">
                  <p:embed/>
                </p:oleObj>
              </mc:Choice>
              <mc:Fallback>
                <p:oleObj r:id="rId6" imgW="3822700" imgH="26670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750" y="1839913"/>
                        <a:ext cx="4679950" cy="3821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5543" name="Rektangel 1"/>
          <p:cNvSpPr>
            <a:spLocks noChangeArrowheads="1"/>
          </p:cNvSpPr>
          <p:nvPr/>
        </p:nvSpPr>
        <p:spPr bwMode="auto">
          <a:xfrm>
            <a:off x="3995738" y="5805488"/>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i="1">
                <a:solidFill>
                  <a:srgbClr val="000000"/>
                </a:solidFill>
              </a:rPr>
              <a:t>Michelsen et al. </a:t>
            </a:r>
            <a:r>
              <a:rPr lang="en-US" sz="1400" i="1"/>
              <a:t>Basic Res Cardiol. 2012;107:260</a:t>
            </a:r>
            <a:endParaRPr lang="en-GB" sz="1400" i="1">
              <a:solidFill>
                <a:srgbClr val="000000"/>
              </a:solidFill>
            </a:endParaRPr>
          </a:p>
        </p:txBody>
      </p:sp>
      <p:pic>
        <p:nvPicPr>
          <p:cNvPr id="9" name="Billede 8"/>
          <p:cNvPicPr>
            <a:picLocks noChangeAspect="1"/>
          </p:cNvPicPr>
          <p:nvPr/>
        </p:nvPicPr>
        <p:blipFill>
          <a:blip r:embed="rId8"/>
          <a:srcRect/>
          <a:stretch>
            <a:fillRect/>
          </a:stretch>
        </p:blipFill>
        <p:spPr bwMode="auto">
          <a:xfrm>
            <a:off x="121565" y="385316"/>
            <a:ext cx="1404938" cy="630237"/>
          </a:xfrm>
          <a:prstGeom prst="rect">
            <a:avLst/>
          </a:prstGeom>
          <a:noFill/>
          <a:ln w="9525">
            <a:noFill/>
            <a:miter lim="800000"/>
            <a:headEnd/>
            <a:tailEnd/>
          </a:ln>
        </p:spPr>
      </p:pic>
      <p:cxnSp>
        <p:nvCxnSpPr>
          <p:cNvPr id="10" name="Lige forbindelse 9"/>
          <p:cNvCxnSpPr/>
          <p:nvPr/>
        </p:nvCxnSpPr>
        <p:spPr>
          <a:xfrm flipV="1">
            <a:off x="457200" y="1173347"/>
            <a:ext cx="8163850" cy="25400"/>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kstfelt 10"/>
          <p:cNvSpPr txBox="1"/>
          <p:nvPr/>
        </p:nvSpPr>
        <p:spPr>
          <a:xfrm>
            <a:off x="3141292" y="1267198"/>
            <a:ext cx="3584485" cy="461665"/>
          </a:xfrm>
          <a:prstGeom prst="rect">
            <a:avLst/>
          </a:prstGeom>
          <a:noFill/>
          <a:ln>
            <a:solidFill>
              <a:schemeClr val="tx1"/>
            </a:solidFill>
          </a:ln>
        </p:spPr>
        <p:txBody>
          <a:bodyPr wrap="none" rtlCol="0">
            <a:spAutoFit/>
          </a:bodyPr>
          <a:lstStyle/>
          <a:p>
            <a:r>
              <a:rPr lang="da-DK" sz="2400" b="1" dirty="0" smtClean="0"/>
              <a:t>Human til kanin overførsel</a:t>
            </a:r>
            <a:endParaRPr lang="da-DK" sz="2400" b="1" dirty="0"/>
          </a:p>
        </p:txBody>
      </p:sp>
    </p:spTree>
    <p:extLst>
      <p:ext uri="{BB962C8B-B14F-4D97-AF65-F5344CB8AC3E}">
        <p14:creationId xmlns:p14="http://schemas.microsoft.com/office/powerpoint/2010/main" val="262471846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49470" y="-3682"/>
            <a:ext cx="6976498" cy="1143000"/>
          </a:xfrm>
        </p:spPr>
        <p:txBody>
          <a:bodyPr>
            <a:normAutofit fontScale="90000"/>
          </a:bodyPr>
          <a:lstStyle/>
          <a:p>
            <a:r>
              <a:rPr lang="da-DK" b="1" dirty="0" err="1" smtClean="0">
                <a:solidFill>
                  <a:srgbClr val="000090"/>
                </a:solidFill>
              </a:rPr>
              <a:t>Interorgan</a:t>
            </a:r>
            <a:r>
              <a:rPr lang="da-DK" b="1" dirty="0" smtClean="0">
                <a:solidFill>
                  <a:srgbClr val="000090"/>
                </a:solidFill>
              </a:rPr>
              <a:t> kommunikation og overførsel</a:t>
            </a:r>
            <a:endParaRPr lang="da-DK" b="1" dirty="0">
              <a:solidFill>
                <a:srgbClr val="000090"/>
              </a:solidFill>
            </a:endParaRPr>
          </a:p>
        </p:txBody>
      </p:sp>
      <p:pic>
        <p:nvPicPr>
          <p:cNvPr id="3" name="Billede 2"/>
          <p:cNvPicPr>
            <a:picLocks noChangeAspect="1"/>
          </p:cNvPicPr>
          <p:nvPr/>
        </p:nvPicPr>
        <p:blipFill>
          <a:blip r:embed="rId3"/>
          <a:stretch>
            <a:fillRect/>
          </a:stretch>
        </p:blipFill>
        <p:spPr>
          <a:xfrm>
            <a:off x="277200" y="2391832"/>
            <a:ext cx="8547435" cy="3982104"/>
          </a:xfrm>
          <a:prstGeom prst="rect">
            <a:avLst/>
          </a:prstGeom>
        </p:spPr>
      </p:pic>
      <p:sp>
        <p:nvSpPr>
          <p:cNvPr id="4" name="Tekstfelt 3"/>
          <p:cNvSpPr txBox="1"/>
          <p:nvPr/>
        </p:nvSpPr>
        <p:spPr>
          <a:xfrm>
            <a:off x="4575042" y="6338833"/>
            <a:ext cx="4249593" cy="369332"/>
          </a:xfrm>
          <a:prstGeom prst="rect">
            <a:avLst/>
          </a:prstGeom>
          <a:noFill/>
        </p:spPr>
        <p:txBody>
          <a:bodyPr wrap="none" rtlCol="0">
            <a:spAutoFit/>
          </a:bodyPr>
          <a:lstStyle/>
          <a:p>
            <a:r>
              <a:rPr lang="da-DK" dirty="0" smtClean="0"/>
              <a:t>Lawson et al. J </a:t>
            </a:r>
            <a:r>
              <a:rPr lang="da-DK" dirty="0" err="1" smtClean="0"/>
              <a:t>Endocrinol</a:t>
            </a:r>
            <a:r>
              <a:rPr lang="da-DK" dirty="0" smtClean="0"/>
              <a:t> 2016;228:R57-71</a:t>
            </a:r>
            <a:endParaRPr lang="da-DK" dirty="0"/>
          </a:p>
        </p:txBody>
      </p:sp>
      <p:pic>
        <p:nvPicPr>
          <p:cNvPr id="5" name="Billede 4"/>
          <p:cNvPicPr>
            <a:picLocks noChangeAspect="1"/>
          </p:cNvPicPr>
          <p:nvPr/>
        </p:nvPicPr>
        <p:blipFill>
          <a:blip r:embed="rId4"/>
          <a:srcRect/>
          <a:stretch>
            <a:fillRect/>
          </a:stretch>
        </p:blipFill>
        <p:spPr bwMode="auto">
          <a:xfrm>
            <a:off x="305364" y="380535"/>
            <a:ext cx="1404938" cy="630237"/>
          </a:xfrm>
          <a:prstGeom prst="rect">
            <a:avLst/>
          </a:prstGeom>
          <a:noFill/>
          <a:ln w="9525">
            <a:noFill/>
            <a:miter lim="800000"/>
            <a:headEnd/>
            <a:tailEnd/>
          </a:ln>
        </p:spPr>
      </p:pic>
      <p:cxnSp>
        <p:nvCxnSpPr>
          <p:cNvPr id="6" name="Lige forbindelse 5"/>
          <p:cNvCxnSpPr/>
          <p:nvPr/>
        </p:nvCxnSpPr>
        <p:spPr>
          <a:xfrm flipV="1">
            <a:off x="457200" y="1135142"/>
            <a:ext cx="8163850" cy="25400"/>
          </a:xfrm>
          <a:prstGeom prst="line">
            <a:avLst/>
          </a:prstGeom>
        </p:spPr>
        <p:style>
          <a:lnRef idx="2">
            <a:schemeClr val="accent1"/>
          </a:lnRef>
          <a:fillRef idx="0">
            <a:schemeClr val="accent1"/>
          </a:fillRef>
          <a:effectRef idx="1">
            <a:schemeClr val="accent1"/>
          </a:effectRef>
          <a:fontRef idx="minor">
            <a:schemeClr val="tx1"/>
          </a:fontRef>
        </p:style>
      </p:cxnSp>
      <p:sp>
        <p:nvSpPr>
          <p:cNvPr id="7" name="Tekstfelt 6"/>
          <p:cNvSpPr txBox="1"/>
          <p:nvPr/>
        </p:nvSpPr>
        <p:spPr>
          <a:xfrm>
            <a:off x="200989" y="1191503"/>
            <a:ext cx="8420062" cy="1200329"/>
          </a:xfrm>
          <a:prstGeom prst="rect">
            <a:avLst/>
          </a:prstGeom>
          <a:noFill/>
        </p:spPr>
        <p:txBody>
          <a:bodyPr wrap="square" rtlCol="0">
            <a:spAutoFit/>
          </a:bodyPr>
          <a:lstStyle/>
          <a:p>
            <a:pPr marL="285750" indent="-285750">
              <a:buFont typeface="Arial"/>
              <a:buChar char="•"/>
            </a:pPr>
            <a:r>
              <a:rPr lang="da-DK" dirty="0" err="1" smtClean="0"/>
              <a:t>Exosomer</a:t>
            </a:r>
            <a:r>
              <a:rPr lang="da-DK" dirty="0" smtClean="0"/>
              <a:t>, </a:t>
            </a:r>
            <a:r>
              <a:rPr lang="da-DK" dirty="0" err="1" smtClean="0"/>
              <a:t>mikrovesikles</a:t>
            </a:r>
            <a:r>
              <a:rPr lang="da-DK" dirty="0" smtClean="0"/>
              <a:t> og </a:t>
            </a:r>
            <a:r>
              <a:rPr lang="da-DK" dirty="0" err="1" smtClean="0"/>
              <a:t>apoptotiske</a:t>
            </a:r>
            <a:r>
              <a:rPr lang="da-DK" dirty="0" smtClean="0"/>
              <a:t> legemer er membran-bundne strukturerer, som secerneres af en række celle typer </a:t>
            </a:r>
            <a:r>
              <a:rPr lang="da-DK" dirty="0"/>
              <a:t>via </a:t>
            </a:r>
            <a:r>
              <a:rPr lang="da-DK" dirty="0" smtClean="0"/>
              <a:t>specifikke mekanismer.</a:t>
            </a:r>
            <a:endParaRPr lang="da-DK" dirty="0"/>
          </a:p>
          <a:p>
            <a:pPr marL="285750" indent="-285750">
              <a:buFont typeface="Arial"/>
              <a:buChar char="•"/>
            </a:pPr>
            <a:r>
              <a:rPr lang="da-DK" dirty="0" smtClean="0"/>
              <a:t>Deres indhold </a:t>
            </a:r>
            <a:r>
              <a:rPr lang="da-DK" dirty="0"/>
              <a:t>a</a:t>
            </a:r>
            <a:r>
              <a:rPr lang="da-DK" dirty="0" smtClean="0"/>
              <a:t>f forskellige komponenter omfatter  proteiner, </a:t>
            </a:r>
            <a:r>
              <a:rPr lang="da-DK" dirty="0" err="1" smtClean="0"/>
              <a:t>mRNA</a:t>
            </a:r>
            <a:r>
              <a:rPr lang="da-DK" dirty="0" smtClean="0"/>
              <a:t> og </a:t>
            </a:r>
            <a:r>
              <a:rPr lang="da-DK" dirty="0" err="1" smtClean="0"/>
              <a:t>microRNA</a:t>
            </a:r>
            <a:r>
              <a:rPr lang="da-DK" dirty="0" smtClean="0"/>
              <a:t>, og gør </a:t>
            </a:r>
            <a:r>
              <a:rPr lang="da-DK" dirty="0"/>
              <a:t>EV </a:t>
            </a:r>
            <a:r>
              <a:rPr lang="da-DK" dirty="0" smtClean="0"/>
              <a:t>ideelle formidlere af </a:t>
            </a:r>
            <a:r>
              <a:rPr lang="da-DK" dirty="0"/>
              <a:t>inter-organ </a:t>
            </a:r>
            <a:r>
              <a:rPr lang="da-DK" dirty="0" smtClean="0"/>
              <a:t>kommunikation</a:t>
            </a:r>
            <a:r>
              <a:rPr lang="da-DK" dirty="0"/>
              <a:t>.</a:t>
            </a:r>
          </a:p>
        </p:txBody>
      </p:sp>
      <p:sp>
        <p:nvSpPr>
          <p:cNvPr id="8" name="Tekstfelt 7"/>
          <p:cNvSpPr txBox="1"/>
          <p:nvPr/>
        </p:nvSpPr>
        <p:spPr>
          <a:xfrm>
            <a:off x="323528" y="2385880"/>
            <a:ext cx="7588774" cy="369332"/>
          </a:xfrm>
          <a:prstGeom prst="rect">
            <a:avLst/>
          </a:prstGeom>
          <a:noFill/>
        </p:spPr>
        <p:txBody>
          <a:bodyPr wrap="none" rtlCol="0">
            <a:spAutoFit/>
          </a:bodyPr>
          <a:lstStyle/>
          <a:p>
            <a:r>
              <a:rPr lang="da-DK" dirty="0" smtClean="0"/>
              <a:t>Diameter: 100-1000 nm			     30</a:t>
            </a:r>
            <a:r>
              <a:rPr lang="da-DK" dirty="0"/>
              <a:t>–100 nm </a:t>
            </a:r>
            <a:r>
              <a:rPr lang="da-DK" dirty="0" smtClean="0"/>
              <a:t>					&gt;1000 nm</a:t>
            </a:r>
            <a:endParaRPr lang="da-DK" dirty="0"/>
          </a:p>
        </p:txBody>
      </p:sp>
    </p:spTree>
    <p:extLst>
      <p:ext uri="{BB962C8B-B14F-4D97-AF65-F5344CB8AC3E}">
        <p14:creationId xmlns:p14="http://schemas.microsoft.com/office/powerpoint/2010/main" val="46556338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p:cNvSpPr>
          <p:nvPr>
            <p:ph type="ctrTitle"/>
          </p:nvPr>
        </p:nvSpPr>
        <p:spPr>
          <a:xfrm>
            <a:off x="0" y="1368425"/>
            <a:ext cx="9144000" cy="1470025"/>
          </a:xfrm>
        </p:spPr>
        <p:txBody>
          <a:bodyPr>
            <a:normAutofit fontScale="90000"/>
          </a:bodyPr>
          <a:lstStyle/>
          <a:p>
            <a:r>
              <a:rPr lang="da-DK" b="1" dirty="0" smtClean="0">
                <a:solidFill>
                  <a:srgbClr val="000090"/>
                </a:solidFill>
              </a:rPr>
              <a:t>Moderne behandling af blodprop i hjertet og muligheder for fortsat forbedring</a:t>
            </a:r>
            <a:endParaRPr lang="fr-FR" b="1" dirty="0" smtClean="0">
              <a:solidFill>
                <a:srgbClr val="000090"/>
              </a:solidFill>
              <a:ea typeface="ヒラギノ角ゴ Pro W3"/>
              <a:cs typeface="ヒラギノ角ゴ Pro W3"/>
            </a:endParaRPr>
          </a:p>
        </p:txBody>
      </p:sp>
      <p:sp>
        <p:nvSpPr>
          <p:cNvPr id="3" name="Sous-titre 2"/>
          <p:cNvSpPr>
            <a:spLocks noGrp="1"/>
          </p:cNvSpPr>
          <p:nvPr>
            <p:ph type="subTitle" idx="1"/>
          </p:nvPr>
        </p:nvSpPr>
        <p:spPr>
          <a:xfrm>
            <a:off x="1193800" y="3702050"/>
            <a:ext cx="6667500" cy="2159000"/>
          </a:xfrm>
        </p:spPr>
        <p:txBody>
          <a:bodyPr>
            <a:normAutofit/>
          </a:bodyPr>
          <a:lstStyle/>
          <a:p>
            <a:pPr eaLnBrk="1" hangingPunct="1"/>
            <a:r>
              <a:rPr lang="en-US" dirty="0" smtClean="0">
                <a:solidFill>
                  <a:srgbClr val="898989"/>
                </a:solidFill>
                <a:ea typeface="ヒラギノ角ゴ Pro W3"/>
                <a:cs typeface="ヒラギノ角ゴ Pro W3"/>
              </a:rPr>
              <a:t>Hans Erik </a:t>
            </a:r>
            <a:r>
              <a:rPr lang="en-US" dirty="0" err="1" smtClean="0">
                <a:solidFill>
                  <a:srgbClr val="898989"/>
                </a:solidFill>
                <a:ea typeface="ヒラギノ角ゴ Pro W3"/>
                <a:cs typeface="ヒラギノ角ゴ Pro W3"/>
              </a:rPr>
              <a:t>Bøtker</a:t>
            </a:r>
            <a:r>
              <a:rPr lang="en-US" dirty="0" smtClean="0">
                <a:solidFill>
                  <a:srgbClr val="898989"/>
                </a:solidFill>
                <a:ea typeface="ヒラギノ角ゴ Pro W3"/>
                <a:cs typeface="ヒラギノ角ゴ Pro W3"/>
              </a:rPr>
              <a:t> MD, PhD, FACC, FESC</a:t>
            </a:r>
          </a:p>
          <a:p>
            <a:pPr eaLnBrk="1" hangingPunct="1"/>
            <a:r>
              <a:rPr lang="en-US" sz="2400" dirty="0" smtClean="0">
                <a:solidFill>
                  <a:srgbClr val="898989"/>
                </a:solidFill>
                <a:ea typeface="ヒラギノ角ゴ Pro W3"/>
                <a:cs typeface="ヒラギノ角ゴ Pro W3"/>
              </a:rPr>
              <a:t>Aarhus University Hospital Skejby</a:t>
            </a:r>
          </a:p>
          <a:p>
            <a:pPr eaLnBrk="1" hangingPunct="1"/>
            <a:r>
              <a:rPr lang="en-US" sz="2400" dirty="0" smtClean="0">
                <a:solidFill>
                  <a:srgbClr val="898989"/>
                </a:solidFill>
                <a:ea typeface="ヒラギノ角ゴ Pro W3"/>
                <a:cs typeface="ヒラギノ角ゴ Pro W3"/>
              </a:rPr>
              <a:t>Denmark</a:t>
            </a:r>
            <a:endParaRPr lang="da-DK" sz="2400" dirty="0" smtClean="0">
              <a:solidFill>
                <a:srgbClr val="898989"/>
              </a:solidFill>
              <a:ea typeface="ヒラギノ角ゴ Pro W3"/>
              <a:cs typeface="ヒラギノ角ゴ Pro W3"/>
            </a:endParaRPr>
          </a:p>
        </p:txBody>
      </p:sp>
      <p:pic>
        <p:nvPicPr>
          <p:cNvPr id="15363" name="Billede 1"/>
          <p:cNvPicPr>
            <a:picLocks noChangeAspect="1"/>
          </p:cNvPicPr>
          <p:nvPr/>
        </p:nvPicPr>
        <p:blipFill>
          <a:blip r:embed="rId3"/>
          <a:srcRect/>
          <a:stretch>
            <a:fillRect/>
          </a:stretch>
        </p:blipFill>
        <p:spPr bwMode="auto">
          <a:xfrm>
            <a:off x="184150" y="5630863"/>
            <a:ext cx="2374900" cy="630237"/>
          </a:xfrm>
          <a:prstGeom prst="rect">
            <a:avLst/>
          </a:prstGeom>
          <a:noFill/>
          <a:ln w="9525">
            <a:noFill/>
            <a:miter lim="800000"/>
            <a:headEnd/>
            <a:tailEnd/>
          </a:ln>
        </p:spPr>
      </p:pic>
      <p:pic>
        <p:nvPicPr>
          <p:cNvPr id="15364" name="Billede 4"/>
          <p:cNvPicPr>
            <a:picLocks noChangeAspect="1"/>
          </p:cNvPicPr>
          <p:nvPr/>
        </p:nvPicPr>
        <p:blipFill>
          <a:blip r:embed="rId4"/>
          <a:srcRect/>
          <a:stretch>
            <a:fillRect/>
          </a:stretch>
        </p:blipFill>
        <p:spPr bwMode="auto">
          <a:xfrm>
            <a:off x="7518400" y="5630863"/>
            <a:ext cx="1404938" cy="630237"/>
          </a:xfrm>
          <a:prstGeom prst="rect">
            <a:avLst/>
          </a:prstGeom>
          <a:noFill/>
          <a:ln w="9525">
            <a:noFill/>
            <a:miter lim="800000"/>
            <a:headEnd/>
            <a:tailEnd/>
          </a:ln>
        </p:spPr>
      </p:pic>
      <p:cxnSp>
        <p:nvCxnSpPr>
          <p:cNvPr id="7" name="Lige forbindelse 6"/>
          <p:cNvCxnSpPr/>
          <p:nvPr/>
        </p:nvCxnSpPr>
        <p:spPr>
          <a:xfrm flipV="1">
            <a:off x="457200" y="3219874"/>
            <a:ext cx="8163850" cy="2540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37990" y="274638"/>
            <a:ext cx="6848809" cy="1143000"/>
          </a:xfrm>
        </p:spPr>
        <p:txBody>
          <a:bodyPr/>
          <a:lstStyle/>
          <a:p>
            <a:r>
              <a:rPr lang="da-DK" b="1" dirty="0" err="1" smtClean="0">
                <a:solidFill>
                  <a:srgbClr val="000090"/>
                </a:solidFill>
              </a:rPr>
              <a:t>Exosom</a:t>
            </a:r>
            <a:r>
              <a:rPr lang="da-DK" b="1" dirty="0" smtClean="0">
                <a:solidFill>
                  <a:srgbClr val="000090"/>
                </a:solidFill>
              </a:rPr>
              <a:t> antallet beskytter</a:t>
            </a:r>
            <a:endParaRPr lang="da-DK" b="1" dirty="0">
              <a:solidFill>
                <a:srgbClr val="000090"/>
              </a:solidFill>
            </a:endParaRPr>
          </a:p>
        </p:txBody>
      </p:sp>
      <p:pic>
        <p:nvPicPr>
          <p:cNvPr id="3" name="Billede 2"/>
          <p:cNvPicPr>
            <a:picLocks noChangeAspect="1"/>
          </p:cNvPicPr>
          <p:nvPr/>
        </p:nvPicPr>
        <p:blipFill>
          <a:blip r:embed="rId3"/>
          <a:stretch>
            <a:fillRect/>
          </a:stretch>
        </p:blipFill>
        <p:spPr>
          <a:xfrm>
            <a:off x="323528" y="2053379"/>
            <a:ext cx="5040061" cy="3511556"/>
          </a:xfrm>
          <a:prstGeom prst="rect">
            <a:avLst/>
          </a:prstGeom>
        </p:spPr>
      </p:pic>
      <p:pic>
        <p:nvPicPr>
          <p:cNvPr id="4" name="Billede 3"/>
          <p:cNvPicPr>
            <a:picLocks noChangeAspect="1"/>
          </p:cNvPicPr>
          <p:nvPr/>
        </p:nvPicPr>
        <p:blipFill>
          <a:blip r:embed="rId4"/>
          <a:stretch>
            <a:fillRect/>
          </a:stretch>
        </p:blipFill>
        <p:spPr>
          <a:xfrm>
            <a:off x="5229917" y="2053379"/>
            <a:ext cx="3724227" cy="3697098"/>
          </a:xfrm>
          <a:prstGeom prst="rect">
            <a:avLst/>
          </a:prstGeom>
        </p:spPr>
      </p:pic>
      <p:sp>
        <p:nvSpPr>
          <p:cNvPr id="5" name="Tekstfelt 4"/>
          <p:cNvSpPr txBox="1"/>
          <p:nvPr/>
        </p:nvSpPr>
        <p:spPr>
          <a:xfrm>
            <a:off x="3828454" y="6132298"/>
            <a:ext cx="4858346" cy="369332"/>
          </a:xfrm>
          <a:prstGeom prst="rect">
            <a:avLst/>
          </a:prstGeom>
          <a:noFill/>
        </p:spPr>
        <p:txBody>
          <a:bodyPr wrap="none" rtlCol="0">
            <a:spAutoFit/>
          </a:bodyPr>
          <a:lstStyle/>
          <a:p>
            <a:r>
              <a:rPr lang="da-DK" dirty="0" err="1" smtClean="0"/>
              <a:t>Vicencio</a:t>
            </a:r>
            <a:r>
              <a:rPr lang="da-DK" dirty="0" smtClean="0"/>
              <a:t> et al. J Am </a:t>
            </a:r>
            <a:r>
              <a:rPr lang="da-DK" dirty="0"/>
              <a:t> </a:t>
            </a:r>
            <a:r>
              <a:rPr lang="da-DK" dirty="0" err="1"/>
              <a:t>Coll</a:t>
            </a:r>
            <a:r>
              <a:rPr lang="da-DK" dirty="0"/>
              <a:t> </a:t>
            </a:r>
            <a:r>
              <a:rPr lang="da-DK" dirty="0" err="1" smtClean="0"/>
              <a:t>Cardiol</a:t>
            </a:r>
            <a:r>
              <a:rPr lang="da-DK" dirty="0" smtClean="0"/>
              <a:t> 2015;65. 1525-36</a:t>
            </a:r>
            <a:endParaRPr lang="da-DK" dirty="0"/>
          </a:p>
        </p:txBody>
      </p:sp>
      <p:pic>
        <p:nvPicPr>
          <p:cNvPr id="6" name="Billede 5"/>
          <p:cNvPicPr>
            <a:picLocks noChangeAspect="1"/>
          </p:cNvPicPr>
          <p:nvPr/>
        </p:nvPicPr>
        <p:blipFill>
          <a:blip r:embed="rId5"/>
          <a:srcRect/>
          <a:stretch>
            <a:fillRect/>
          </a:stretch>
        </p:blipFill>
        <p:spPr bwMode="auto">
          <a:xfrm>
            <a:off x="305364" y="502300"/>
            <a:ext cx="1404938" cy="630237"/>
          </a:xfrm>
          <a:prstGeom prst="rect">
            <a:avLst/>
          </a:prstGeom>
          <a:noFill/>
          <a:ln w="9525">
            <a:noFill/>
            <a:miter lim="800000"/>
            <a:headEnd/>
            <a:tailEnd/>
          </a:ln>
        </p:spPr>
      </p:pic>
      <p:cxnSp>
        <p:nvCxnSpPr>
          <p:cNvPr id="7" name="Lige forbindelse 6"/>
          <p:cNvCxnSpPr/>
          <p:nvPr/>
        </p:nvCxnSpPr>
        <p:spPr>
          <a:xfrm flipV="1">
            <a:off x="457200" y="1373891"/>
            <a:ext cx="8163850" cy="254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196087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7733" y="107518"/>
            <a:ext cx="7806266" cy="1143000"/>
          </a:xfrm>
        </p:spPr>
        <p:txBody>
          <a:bodyPr>
            <a:normAutofit fontScale="90000"/>
          </a:bodyPr>
          <a:lstStyle/>
          <a:p>
            <a:r>
              <a:rPr lang="da-DK" b="1" dirty="0" smtClean="0">
                <a:solidFill>
                  <a:srgbClr val="000090"/>
                </a:solidFill>
              </a:rPr>
              <a:t>miRNA-144 stiger efter RIC hos patienter med stabil angina pectoris</a:t>
            </a:r>
            <a:endParaRPr lang="da-DK" b="1" dirty="0">
              <a:solidFill>
                <a:srgbClr val="000090"/>
              </a:solidFill>
            </a:endParaRPr>
          </a:p>
        </p:txBody>
      </p:sp>
      <p:pic>
        <p:nvPicPr>
          <p:cNvPr id="3" name="Billede 2" descr="Figur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2734" y="2072912"/>
            <a:ext cx="5529353" cy="4012094"/>
          </a:xfrm>
          <a:prstGeom prst="rect">
            <a:avLst/>
          </a:prstGeom>
        </p:spPr>
      </p:pic>
      <p:sp>
        <p:nvSpPr>
          <p:cNvPr id="4" name="Tekstfelt 3"/>
          <p:cNvSpPr txBox="1"/>
          <p:nvPr/>
        </p:nvSpPr>
        <p:spPr>
          <a:xfrm>
            <a:off x="3303468" y="6023096"/>
            <a:ext cx="5103944" cy="369332"/>
          </a:xfrm>
          <a:prstGeom prst="rect">
            <a:avLst/>
          </a:prstGeom>
          <a:noFill/>
        </p:spPr>
        <p:txBody>
          <a:bodyPr wrap="none" rtlCol="0">
            <a:spAutoFit/>
          </a:bodyPr>
          <a:lstStyle/>
          <a:p>
            <a:r>
              <a:rPr lang="da-DK" dirty="0" smtClean="0"/>
              <a:t>Pryds et al. J </a:t>
            </a:r>
            <a:r>
              <a:rPr lang="da-DK" dirty="0" err="1" smtClean="0"/>
              <a:t>Nucl</a:t>
            </a:r>
            <a:r>
              <a:rPr lang="da-DK" dirty="0" smtClean="0"/>
              <a:t> </a:t>
            </a:r>
            <a:r>
              <a:rPr lang="da-DK" dirty="0" err="1" smtClean="0"/>
              <a:t>Cardiol</a:t>
            </a:r>
            <a:r>
              <a:rPr lang="da-DK" dirty="0" smtClean="0"/>
              <a:t> 2017 [</a:t>
            </a:r>
            <a:r>
              <a:rPr lang="da-DK" dirty="0" err="1"/>
              <a:t>Epub</a:t>
            </a:r>
            <a:r>
              <a:rPr lang="da-DK" dirty="0"/>
              <a:t> </a:t>
            </a:r>
            <a:r>
              <a:rPr lang="da-DK" dirty="0" err="1"/>
              <a:t>ahead</a:t>
            </a:r>
            <a:r>
              <a:rPr lang="da-DK" dirty="0"/>
              <a:t> of print]</a:t>
            </a:r>
          </a:p>
        </p:txBody>
      </p:sp>
      <p:pic>
        <p:nvPicPr>
          <p:cNvPr id="6" name="Billede 5"/>
          <p:cNvPicPr>
            <a:picLocks noChangeAspect="1"/>
          </p:cNvPicPr>
          <p:nvPr/>
        </p:nvPicPr>
        <p:blipFill>
          <a:blip r:embed="rId4"/>
          <a:srcRect/>
          <a:stretch>
            <a:fillRect/>
          </a:stretch>
        </p:blipFill>
        <p:spPr bwMode="auto">
          <a:xfrm>
            <a:off x="284053" y="238576"/>
            <a:ext cx="1404938" cy="630237"/>
          </a:xfrm>
          <a:prstGeom prst="rect">
            <a:avLst/>
          </a:prstGeom>
          <a:noFill/>
          <a:ln w="9525">
            <a:noFill/>
            <a:miter lim="800000"/>
            <a:headEnd/>
            <a:tailEnd/>
          </a:ln>
        </p:spPr>
      </p:pic>
      <p:cxnSp>
        <p:nvCxnSpPr>
          <p:cNvPr id="7" name="Lige forbindelse 6"/>
          <p:cNvCxnSpPr/>
          <p:nvPr/>
        </p:nvCxnSpPr>
        <p:spPr>
          <a:xfrm flipV="1">
            <a:off x="803487" y="1417638"/>
            <a:ext cx="8163850" cy="254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495823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001713" y="-25400"/>
            <a:ext cx="8229600" cy="1143000"/>
          </a:xfrm>
        </p:spPr>
        <p:txBody>
          <a:bodyPr/>
          <a:lstStyle/>
          <a:p>
            <a:r>
              <a:rPr lang="en-US" b="1" dirty="0" err="1" smtClean="0">
                <a:solidFill>
                  <a:srgbClr val="000090"/>
                </a:solidFill>
                <a:latin typeface="Arial" charset="0"/>
              </a:rPr>
              <a:t>Beskyttelsesmønstre</a:t>
            </a:r>
            <a:endParaRPr lang="en-US" b="1" dirty="0">
              <a:solidFill>
                <a:srgbClr val="000090"/>
              </a:solidFill>
              <a:latin typeface="Arial" charset="0"/>
            </a:endParaRPr>
          </a:p>
        </p:txBody>
      </p:sp>
      <p:grpSp>
        <p:nvGrpSpPr>
          <p:cNvPr id="5123" name="Group 12"/>
          <p:cNvGrpSpPr>
            <a:grpSpLocks/>
          </p:cNvGrpSpPr>
          <p:nvPr/>
        </p:nvGrpSpPr>
        <p:grpSpPr bwMode="auto">
          <a:xfrm>
            <a:off x="1377950" y="1724026"/>
            <a:ext cx="7321550" cy="3884294"/>
            <a:chOff x="452547" y="2110733"/>
            <a:chExt cx="7947438" cy="3904160"/>
          </a:xfrm>
        </p:grpSpPr>
        <p:cxnSp>
          <p:nvCxnSpPr>
            <p:cNvPr id="9" name="Straight Connector 8"/>
            <p:cNvCxnSpPr/>
            <p:nvPr/>
          </p:nvCxnSpPr>
          <p:spPr>
            <a:xfrm>
              <a:off x="452547" y="2110733"/>
              <a:ext cx="0" cy="390416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452547" y="6014893"/>
              <a:ext cx="7947438"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124" name="TextBox 13"/>
          <p:cNvSpPr txBox="1">
            <a:spLocks noChangeArrowheads="1"/>
          </p:cNvSpPr>
          <p:nvPr/>
        </p:nvSpPr>
        <p:spPr bwMode="auto">
          <a:xfrm>
            <a:off x="0" y="3181350"/>
            <a:ext cx="1303338" cy="26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242" tIns="39621" rIns="79242" bIns="39621">
            <a:spAutoFit/>
          </a:bodyPr>
          <a:lstStyle>
            <a:lvl1pPr>
              <a:defRPr sz="28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100">
                <a:solidFill>
                  <a:schemeClr val="tx1"/>
                </a:solidFill>
                <a:latin typeface="Times New Roman" charset="0"/>
                <a:ea typeface="ＭＳ Ｐゴシック" charset="0"/>
              </a:defRPr>
            </a:lvl3pPr>
            <a:lvl4pPr marL="1600200" indent="-228600">
              <a:defRPr sz="1700">
                <a:solidFill>
                  <a:schemeClr val="tx1"/>
                </a:solidFill>
                <a:latin typeface="Times New Roman" charset="0"/>
                <a:ea typeface="ＭＳ Ｐゴシック" charset="0"/>
              </a:defRPr>
            </a:lvl4pPr>
            <a:lvl5pPr marL="2057400" indent="-228600">
              <a:defRPr sz="1700">
                <a:solidFill>
                  <a:schemeClr val="tx1"/>
                </a:solidFill>
                <a:latin typeface="Times New Roman" charset="0"/>
                <a:ea typeface="ＭＳ Ｐゴシック" charset="0"/>
              </a:defRPr>
            </a:lvl5pPr>
            <a:lvl6pPr marL="2514600" indent="-228600">
              <a:defRPr sz="1700">
                <a:solidFill>
                  <a:schemeClr val="tx1"/>
                </a:solidFill>
                <a:latin typeface="Times New Roman" charset="0"/>
                <a:ea typeface="ＭＳ Ｐゴシック" charset="0"/>
              </a:defRPr>
            </a:lvl6pPr>
            <a:lvl7pPr marL="2971800" indent="-228600">
              <a:defRPr sz="1700">
                <a:solidFill>
                  <a:schemeClr val="tx1"/>
                </a:solidFill>
                <a:latin typeface="Times New Roman" charset="0"/>
                <a:ea typeface="ＭＳ Ｐゴシック" charset="0"/>
              </a:defRPr>
            </a:lvl7pPr>
            <a:lvl8pPr marL="3429000" indent="-228600">
              <a:defRPr sz="1700">
                <a:solidFill>
                  <a:schemeClr val="tx1"/>
                </a:solidFill>
                <a:latin typeface="Times New Roman" charset="0"/>
                <a:ea typeface="ＭＳ Ｐゴシック" charset="0"/>
              </a:defRPr>
            </a:lvl8pPr>
            <a:lvl9pPr marL="3886200" indent="-228600">
              <a:defRPr sz="1700">
                <a:solidFill>
                  <a:schemeClr val="tx1"/>
                </a:solidFill>
                <a:latin typeface="Times New Roman" charset="0"/>
                <a:ea typeface="ＭＳ Ｐゴシック" charset="0"/>
              </a:defRPr>
            </a:lvl9pPr>
          </a:lstStyle>
          <a:p>
            <a:pPr algn="ctr" eaLnBrk="0" hangingPunct="0"/>
            <a:r>
              <a:rPr lang="en-US" sz="1200" i="0" dirty="0" err="1" smtClean="0">
                <a:latin typeface="Arial" charset="0"/>
              </a:rPr>
              <a:t>Infarkt</a:t>
            </a:r>
            <a:r>
              <a:rPr lang="en-US" sz="1200" i="0" dirty="0" smtClean="0">
                <a:latin typeface="Arial" charset="0"/>
              </a:rPr>
              <a:t> </a:t>
            </a:r>
            <a:r>
              <a:rPr lang="en-US" sz="1200" i="0" dirty="0" err="1" smtClean="0">
                <a:latin typeface="Arial" charset="0"/>
              </a:rPr>
              <a:t>reduktion</a:t>
            </a:r>
            <a:endParaRPr lang="en-US" sz="1200" i="0" dirty="0">
              <a:latin typeface="Arial" charset="0"/>
            </a:endParaRPr>
          </a:p>
        </p:txBody>
      </p:sp>
      <p:sp>
        <p:nvSpPr>
          <p:cNvPr id="5125" name="TextBox 15"/>
          <p:cNvSpPr txBox="1">
            <a:spLocks noChangeArrowheads="1"/>
          </p:cNvSpPr>
          <p:nvPr/>
        </p:nvSpPr>
        <p:spPr bwMode="auto">
          <a:xfrm>
            <a:off x="2889250" y="6122670"/>
            <a:ext cx="3836988" cy="26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242" tIns="39621" rIns="79242" bIns="39621">
            <a:spAutoFit/>
          </a:bodyPr>
          <a:lstStyle>
            <a:lvl1pPr>
              <a:defRPr sz="28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100">
                <a:solidFill>
                  <a:schemeClr val="tx1"/>
                </a:solidFill>
                <a:latin typeface="Times New Roman" charset="0"/>
                <a:ea typeface="ＭＳ Ｐゴシック" charset="0"/>
              </a:defRPr>
            </a:lvl3pPr>
            <a:lvl4pPr marL="1600200" indent="-228600">
              <a:defRPr sz="1700">
                <a:solidFill>
                  <a:schemeClr val="tx1"/>
                </a:solidFill>
                <a:latin typeface="Times New Roman" charset="0"/>
                <a:ea typeface="ＭＳ Ｐゴシック" charset="0"/>
              </a:defRPr>
            </a:lvl4pPr>
            <a:lvl5pPr marL="2057400" indent="-228600">
              <a:defRPr sz="1700">
                <a:solidFill>
                  <a:schemeClr val="tx1"/>
                </a:solidFill>
                <a:latin typeface="Times New Roman" charset="0"/>
                <a:ea typeface="ＭＳ Ｐゴシック" charset="0"/>
              </a:defRPr>
            </a:lvl5pPr>
            <a:lvl6pPr marL="2514600" indent="-228600">
              <a:defRPr sz="1700">
                <a:solidFill>
                  <a:schemeClr val="tx1"/>
                </a:solidFill>
                <a:latin typeface="Times New Roman" charset="0"/>
                <a:ea typeface="ＭＳ Ｐゴシック" charset="0"/>
              </a:defRPr>
            </a:lvl6pPr>
            <a:lvl7pPr marL="2971800" indent="-228600">
              <a:defRPr sz="1700">
                <a:solidFill>
                  <a:schemeClr val="tx1"/>
                </a:solidFill>
                <a:latin typeface="Times New Roman" charset="0"/>
                <a:ea typeface="ＭＳ Ｐゴシック" charset="0"/>
              </a:defRPr>
            </a:lvl7pPr>
            <a:lvl8pPr marL="3429000" indent="-228600">
              <a:defRPr sz="1700">
                <a:solidFill>
                  <a:schemeClr val="tx1"/>
                </a:solidFill>
                <a:latin typeface="Times New Roman" charset="0"/>
                <a:ea typeface="ＭＳ Ｐゴシック" charset="0"/>
              </a:defRPr>
            </a:lvl8pPr>
            <a:lvl9pPr marL="3886200" indent="-228600">
              <a:defRPr sz="1700">
                <a:solidFill>
                  <a:schemeClr val="tx1"/>
                </a:solidFill>
                <a:latin typeface="Times New Roman" charset="0"/>
                <a:ea typeface="ＭＳ Ｐゴシック" charset="0"/>
              </a:defRPr>
            </a:lvl9pPr>
          </a:lstStyle>
          <a:p>
            <a:pPr algn="ctr" eaLnBrk="0" hangingPunct="0"/>
            <a:r>
              <a:rPr lang="en-US" sz="1200" i="0" dirty="0" err="1" smtClean="0">
                <a:latin typeface="Arial" charset="0"/>
              </a:rPr>
              <a:t>Tid</a:t>
            </a:r>
            <a:r>
              <a:rPr lang="en-US" sz="1200" i="0" dirty="0" smtClean="0">
                <a:latin typeface="Arial" charset="0"/>
              </a:rPr>
              <a:t> </a:t>
            </a:r>
            <a:r>
              <a:rPr lang="en-US" sz="1200" dirty="0" err="1">
                <a:latin typeface="Arial" charset="0"/>
              </a:rPr>
              <a:t>e</a:t>
            </a:r>
            <a:r>
              <a:rPr lang="en-US" sz="1200" i="0" dirty="0" err="1" smtClean="0">
                <a:latin typeface="Arial" charset="0"/>
              </a:rPr>
              <a:t>fter</a:t>
            </a:r>
            <a:r>
              <a:rPr lang="en-US" sz="1200" i="0" dirty="0" smtClean="0">
                <a:latin typeface="Arial" charset="0"/>
              </a:rPr>
              <a:t> </a:t>
            </a:r>
            <a:r>
              <a:rPr lang="en-US" sz="1200" i="0" dirty="0" err="1" smtClean="0">
                <a:latin typeface="Arial" charset="0"/>
              </a:rPr>
              <a:t>konditionerings</a:t>
            </a:r>
            <a:r>
              <a:rPr lang="en-US" sz="1200" i="0" dirty="0" smtClean="0">
                <a:latin typeface="Arial" charset="0"/>
              </a:rPr>
              <a:t> </a:t>
            </a:r>
            <a:r>
              <a:rPr lang="en-US" sz="1200" i="0" dirty="0">
                <a:latin typeface="Arial" charset="0"/>
              </a:rPr>
              <a:t>stimulus </a:t>
            </a:r>
            <a:r>
              <a:rPr lang="en-US" sz="1200" i="0" dirty="0" smtClean="0">
                <a:latin typeface="Arial" charset="0"/>
              </a:rPr>
              <a:t>(timer)</a:t>
            </a:r>
            <a:endParaRPr lang="en-US" sz="1200" i="0" dirty="0">
              <a:latin typeface="Arial" charset="0"/>
            </a:endParaRPr>
          </a:p>
        </p:txBody>
      </p:sp>
      <p:cxnSp>
        <p:nvCxnSpPr>
          <p:cNvPr id="18" name="Straight Connector 17"/>
          <p:cNvCxnSpPr/>
          <p:nvPr/>
        </p:nvCxnSpPr>
        <p:spPr>
          <a:xfrm>
            <a:off x="1571625" y="5615940"/>
            <a:ext cx="0" cy="14478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473325" y="5614036"/>
            <a:ext cx="0" cy="14287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368675" y="5614036"/>
            <a:ext cx="0" cy="14287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264025" y="5615940"/>
            <a:ext cx="0" cy="14478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116513" y="5615940"/>
            <a:ext cx="0" cy="14478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016625" y="5615940"/>
            <a:ext cx="0" cy="14478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6916738" y="5615940"/>
            <a:ext cx="0" cy="14478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800975" y="5615940"/>
            <a:ext cx="0" cy="14478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8699500" y="5615940"/>
            <a:ext cx="0" cy="14478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5135" name="TextBox 27"/>
          <p:cNvSpPr txBox="1">
            <a:spLocks noChangeArrowheads="1"/>
          </p:cNvSpPr>
          <p:nvPr/>
        </p:nvSpPr>
        <p:spPr bwMode="auto">
          <a:xfrm>
            <a:off x="1430339" y="5777866"/>
            <a:ext cx="245617" cy="26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242" tIns="39621" rIns="79242" bIns="39621">
            <a:spAutoFit/>
          </a:bodyPr>
          <a:lstStyle>
            <a:lvl1pPr>
              <a:defRPr sz="28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100">
                <a:solidFill>
                  <a:schemeClr val="tx1"/>
                </a:solidFill>
                <a:latin typeface="Times New Roman" charset="0"/>
                <a:ea typeface="ＭＳ Ｐゴシック" charset="0"/>
              </a:defRPr>
            </a:lvl3pPr>
            <a:lvl4pPr marL="1600200" indent="-228600">
              <a:defRPr sz="1700">
                <a:solidFill>
                  <a:schemeClr val="tx1"/>
                </a:solidFill>
                <a:latin typeface="Times New Roman" charset="0"/>
                <a:ea typeface="ＭＳ Ｐゴシック" charset="0"/>
              </a:defRPr>
            </a:lvl4pPr>
            <a:lvl5pPr marL="2057400" indent="-228600">
              <a:defRPr sz="1700">
                <a:solidFill>
                  <a:schemeClr val="tx1"/>
                </a:solidFill>
                <a:latin typeface="Times New Roman" charset="0"/>
                <a:ea typeface="ＭＳ Ｐゴシック" charset="0"/>
              </a:defRPr>
            </a:lvl5pPr>
            <a:lvl6pPr marL="2514600" indent="-228600">
              <a:defRPr sz="1700">
                <a:solidFill>
                  <a:schemeClr val="tx1"/>
                </a:solidFill>
                <a:latin typeface="Times New Roman" charset="0"/>
                <a:ea typeface="ＭＳ Ｐゴシック" charset="0"/>
              </a:defRPr>
            </a:lvl6pPr>
            <a:lvl7pPr marL="2971800" indent="-228600">
              <a:defRPr sz="1700">
                <a:solidFill>
                  <a:schemeClr val="tx1"/>
                </a:solidFill>
                <a:latin typeface="Times New Roman" charset="0"/>
                <a:ea typeface="ＭＳ Ｐゴシック" charset="0"/>
              </a:defRPr>
            </a:lvl7pPr>
            <a:lvl8pPr marL="3429000" indent="-228600">
              <a:defRPr sz="1700">
                <a:solidFill>
                  <a:schemeClr val="tx1"/>
                </a:solidFill>
                <a:latin typeface="Times New Roman" charset="0"/>
                <a:ea typeface="ＭＳ Ｐゴシック" charset="0"/>
              </a:defRPr>
            </a:lvl8pPr>
            <a:lvl9pPr marL="3886200" indent="-228600">
              <a:defRPr sz="1700">
                <a:solidFill>
                  <a:schemeClr val="tx1"/>
                </a:solidFill>
                <a:latin typeface="Times New Roman" charset="0"/>
                <a:ea typeface="ＭＳ Ｐゴシック" charset="0"/>
              </a:defRPr>
            </a:lvl9pPr>
          </a:lstStyle>
          <a:p>
            <a:pPr eaLnBrk="0" hangingPunct="0"/>
            <a:r>
              <a:rPr lang="en-US" sz="1200">
                <a:latin typeface="Arial" charset="0"/>
              </a:rPr>
              <a:t>0</a:t>
            </a:r>
          </a:p>
        </p:txBody>
      </p:sp>
      <p:sp>
        <p:nvSpPr>
          <p:cNvPr id="5136" name="TextBox 28"/>
          <p:cNvSpPr txBox="1">
            <a:spLocks noChangeArrowheads="1"/>
          </p:cNvSpPr>
          <p:nvPr/>
        </p:nvSpPr>
        <p:spPr bwMode="auto">
          <a:xfrm>
            <a:off x="2282825" y="5777866"/>
            <a:ext cx="331202" cy="26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242" tIns="39621" rIns="79242" bIns="39621">
            <a:spAutoFit/>
          </a:bodyPr>
          <a:lstStyle>
            <a:lvl1pPr>
              <a:defRPr sz="28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100">
                <a:solidFill>
                  <a:schemeClr val="tx1"/>
                </a:solidFill>
                <a:latin typeface="Times New Roman" charset="0"/>
                <a:ea typeface="ＭＳ Ｐゴシック" charset="0"/>
              </a:defRPr>
            </a:lvl3pPr>
            <a:lvl4pPr marL="1600200" indent="-228600">
              <a:defRPr sz="1700">
                <a:solidFill>
                  <a:schemeClr val="tx1"/>
                </a:solidFill>
                <a:latin typeface="Times New Roman" charset="0"/>
                <a:ea typeface="ＭＳ Ｐゴシック" charset="0"/>
              </a:defRPr>
            </a:lvl4pPr>
            <a:lvl5pPr marL="2057400" indent="-228600">
              <a:defRPr sz="1700">
                <a:solidFill>
                  <a:schemeClr val="tx1"/>
                </a:solidFill>
                <a:latin typeface="Times New Roman" charset="0"/>
                <a:ea typeface="ＭＳ Ｐゴシック" charset="0"/>
              </a:defRPr>
            </a:lvl5pPr>
            <a:lvl6pPr marL="2514600" indent="-228600">
              <a:defRPr sz="1700">
                <a:solidFill>
                  <a:schemeClr val="tx1"/>
                </a:solidFill>
                <a:latin typeface="Times New Roman" charset="0"/>
                <a:ea typeface="ＭＳ Ｐゴシック" charset="0"/>
              </a:defRPr>
            </a:lvl6pPr>
            <a:lvl7pPr marL="2971800" indent="-228600">
              <a:defRPr sz="1700">
                <a:solidFill>
                  <a:schemeClr val="tx1"/>
                </a:solidFill>
                <a:latin typeface="Times New Roman" charset="0"/>
                <a:ea typeface="ＭＳ Ｐゴシック" charset="0"/>
              </a:defRPr>
            </a:lvl7pPr>
            <a:lvl8pPr marL="3429000" indent="-228600">
              <a:defRPr sz="1700">
                <a:solidFill>
                  <a:schemeClr val="tx1"/>
                </a:solidFill>
                <a:latin typeface="Times New Roman" charset="0"/>
                <a:ea typeface="ＭＳ Ｐゴシック" charset="0"/>
              </a:defRPr>
            </a:lvl8pPr>
            <a:lvl9pPr marL="3886200" indent="-228600">
              <a:defRPr sz="1700">
                <a:solidFill>
                  <a:schemeClr val="tx1"/>
                </a:solidFill>
                <a:latin typeface="Times New Roman" charset="0"/>
                <a:ea typeface="ＭＳ Ｐゴシック" charset="0"/>
              </a:defRPr>
            </a:lvl9pPr>
          </a:lstStyle>
          <a:p>
            <a:pPr eaLnBrk="0" hangingPunct="0"/>
            <a:r>
              <a:rPr lang="en-US" sz="1200">
                <a:latin typeface="Arial" charset="0"/>
              </a:rPr>
              <a:t>12</a:t>
            </a:r>
          </a:p>
        </p:txBody>
      </p:sp>
      <p:sp>
        <p:nvSpPr>
          <p:cNvPr id="5137" name="TextBox 29"/>
          <p:cNvSpPr txBox="1">
            <a:spLocks noChangeArrowheads="1"/>
          </p:cNvSpPr>
          <p:nvPr/>
        </p:nvSpPr>
        <p:spPr bwMode="auto">
          <a:xfrm>
            <a:off x="3178176" y="5777866"/>
            <a:ext cx="331202" cy="26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242" tIns="39621" rIns="79242" bIns="39621">
            <a:spAutoFit/>
          </a:bodyPr>
          <a:lstStyle>
            <a:lvl1pPr>
              <a:defRPr sz="28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100">
                <a:solidFill>
                  <a:schemeClr val="tx1"/>
                </a:solidFill>
                <a:latin typeface="Times New Roman" charset="0"/>
                <a:ea typeface="ＭＳ Ｐゴシック" charset="0"/>
              </a:defRPr>
            </a:lvl3pPr>
            <a:lvl4pPr marL="1600200" indent="-228600">
              <a:defRPr sz="1700">
                <a:solidFill>
                  <a:schemeClr val="tx1"/>
                </a:solidFill>
                <a:latin typeface="Times New Roman" charset="0"/>
                <a:ea typeface="ＭＳ Ｐゴシック" charset="0"/>
              </a:defRPr>
            </a:lvl4pPr>
            <a:lvl5pPr marL="2057400" indent="-228600">
              <a:defRPr sz="1700">
                <a:solidFill>
                  <a:schemeClr val="tx1"/>
                </a:solidFill>
                <a:latin typeface="Times New Roman" charset="0"/>
                <a:ea typeface="ＭＳ Ｐゴシック" charset="0"/>
              </a:defRPr>
            </a:lvl5pPr>
            <a:lvl6pPr marL="2514600" indent="-228600">
              <a:defRPr sz="1700">
                <a:solidFill>
                  <a:schemeClr val="tx1"/>
                </a:solidFill>
                <a:latin typeface="Times New Roman" charset="0"/>
                <a:ea typeface="ＭＳ Ｐゴシック" charset="0"/>
              </a:defRPr>
            </a:lvl6pPr>
            <a:lvl7pPr marL="2971800" indent="-228600">
              <a:defRPr sz="1700">
                <a:solidFill>
                  <a:schemeClr val="tx1"/>
                </a:solidFill>
                <a:latin typeface="Times New Roman" charset="0"/>
                <a:ea typeface="ＭＳ Ｐゴシック" charset="0"/>
              </a:defRPr>
            </a:lvl7pPr>
            <a:lvl8pPr marL="3429000" indent="-228600">
              <a:defRPr sz="1700">
                <a:solidFill>
                  <a:schemeClr val="tx1"/>
                </a:solidFill>
                <a:latin typeface="Times New Roman" charset="0"/>
                <a:ea typeface="ＭＳ Ｐゴシック" charset="0"/>
              </a:defRPr>
            </a:lvl8pPr>
            <a:lvl9pPr marL="3886200" indent="-228600">
              <a:defRPr sz="1700">
                <a:solidFill>
                  <a:schemeClr val="tx1"/>
                </a:solidFill>
                <a:latin typeface="Times New Roman" charset="0"/>
                <a:ea typeface="ＭＳ Ｐゴシック" charset="0"/>
              </a:defRPr>
            </a:lvl9pPr>
          </a:lstStyle>
          <a:p>
            <a:pPr eaLnBrk="0" hangingPunct="0"/>
            <a:r>
              <a:rPr lang="en-US" sz="1200">
                <a:latin typeface="Arial" charset="0"/>
              </a:rPr>
              <a:t>24</a:t>
            </a:r>
          </a:p>
        </p:txBody>
      </p:sp>
      <p:sp>
        <p:nvSpPr>
          <p:cNvPr id="5138" name="TextBox 30"/>
          <p:cNvSpPr txBox="1">
            <a:spLocks noChangeArrowheads="1"/>
          </p:cNvSpPr>
          <p:nvPr/>
        </p:nvSpPr>
        <p:spPr bwMode="auto">
          <a:xfrm>
            <a:off x="4073525" y="5777866"/>
            <a:ext cx="331202" cy="26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242" tIns="39621" rIns="79242" bIns="39621">
            <a:spAutoFit/>
          </a:bodyPr>
          <a:lstStyle>
            <a:lvl1pPr>
              <a:defRPr sz="28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100">
                <a:solidFill>
                  <a:schemeClr val="tx1"/>
                </a:solidFill>
                <a:latin typeface="Times New Roman" charset="0"/>
                <a:ea typeface="ＭＳ Ｐゴシック" charset="0"/>
              </a:defRPr>
            </a:lvl3pPr>
            <a:lvl4pPr marL="1600200" indent="-228600">
              <a:defRPr sz="1700">
                <a:solidFill>
                  <a:schemeClr val="tx1"/>
                </a:solidFill>
                <a:latin typeface="Times New Roman" charset="0"/>
                <a:ea typeface="ＭＳ Ｐゴシック" charset="0"/>
              </a:defRPr>
            </a:lvl4pPr>
            <a:lvl5pPr marL="2057400" indent="-228600">
              <a:defRPr sz="1700">
                <a:solidFill>
                  <a:schemeClr val="tx1"/>
                </a:solidFill>
                <a:latin typeface="Times New Roman" charset="0"/>
                <a:ea typeface="ＭＳ Ｐゴシック" charset="0"/>
              </a:defRPr>
            </a:lvl5pPr>
            <a:lvl6pPr marL="2514600" indent="-228600">
              <a:defRPr sz="1700">
                <a:solidFill>
                  <a:schemeClr val="tx1"/>
                </a:solidFill>
                <a:latin typeface="Times New Roman" charset="0"/>
                <a:ea typeface="ＭＳ Ｐゴシック" charset="0"/>
              </a:defRPr>
            </a:lvl6pPr>
            <a:lvl7pPr marL="2971800" indent="-228600">
              <a:defRPr sz="1700">
                <a:solidFill>
                  <a:schemeClr val="tx1"/>
                </a:solidFill>
                <a:latin typeface="Times New Roman" charset="0"/>
                <a:ea typeface="ＭＳ Ｐゴシック" charset="0"/>
              </a:defRPr>
            </a:lvl7pPr>
            <a:lvl8pPr marL="3429000" indent="-228600">
              <a:defRPr sz="1700">
                <a:solidFill>
                  <a:schemeClr val="tx1"/>
                </a:solidFill>
                <a:latin typeface="Times New Roman" charset="0"/>
                <a:ea typeface="ＭＳ Ｐゴシック" charset="0"/>
              </a:defRPr>
            </a:lvl8pPr>
            <a:lvl9pPr marL="3886200" indent="-228600">
              <a:defRPr sz="1700">
                <a:solidFill>
                  <a:schemeClr val="tx1"/>
                </a:solidFill>
                <a:latin typeface="Times New Roman" charset="0"/>
                <a:ea typeface="ＭＳ Ｐゴシック" charset="0"/>
              </a:defRPr>
            </a:lvl9pPr>
          </a:lstStyle>
          <a:p>
            <a:pPr eaLnBrk="0" hangingPunct="0"/>
            <a:r>
              <a:rPr lang="en-US" sz="1200">
                <a:latin typeface="Arial" charset="0"/>
              </a:rPr>
              <a:t>36</a:t>
            </a:r>
          </a:p>
        </p:txBody>
      </p:sp>
      <p:sp>
        <p:nvSpPr>
          <p:cNvPr id="5139" name="TextBox 31"/>
          <p:cNvSpPr txBox="1">
            <a:spLocks noChangeArrowheads="1"/>
          </p:cNvSpPr>
          <p:nvPr/>
        </p:nvSpPr>
        <p:spPr bwMode="auto">
          <a:xfrm>
            <a:off x="4929188" y="5777866"/>
            <a:ext cx="331202" cy="26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242" tIns="39621" rIns="79242" bIns="39621">
            <a:spAutoFit/>
          </a:bodyPr>
          <a:lstStyle>
            <a:lvl1pPr>
              <a:defRPr sz="28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100">
                <a:solidFill>
                  <a:schemeClr val="tx1"/>
                </a:solidFill>
                <a:latin typeface="Times New Roman" charset="0"/>
                <a:ea typeface="ＭＳ Ｐゴシック" charset="0"/>
              </a:defRPr>
            </a:lvl3pPr>
            <a:lvl4pPr marL="1600200" indent="-228600">
              <a:defRPr sz="1700">
                <a:solidFill>
                  <a:schemeClr val="tx1"/>
                </a:solidFill>
                <a:latin typeface="Times New Roman" charset="0"/>
                <a:ea typeface="ＭＳ Ｐゴシック" charset="0"/>
              </a:defRPr>
            </a:lvl4pPr>
            <a:lvl5pPr marL="2057400" indent="-228600">
              <a:defRPr sz="1700">
                <a:solidFill>
                  <a:schemeClr val="tx1"/>
                </a:solidFill>
                <a:latin typeface="Times New Roman" charset="0"/>
                <a:ea typeface="ＭＳ Ｐゴシック" charset="0"/>
              </a:defRPr>
            </a:lvl5pPr>
            <a:lvl6pPr marL="2514600" indent="-228600">
              <a:defRPr sz="1700">
                <a:solidFill>
                  <a:schemeClr val="tx1"/>
                </a:solidFill>
                <a:latin typeface="Times New Roman" charset="0"/>
                <a:ea typeface="ＭＳ Ｐゴシック" charset="0"/>
              </a:defRPr>
            </a:lvl6pPr>
            <a:lvl7pPr marL="2971800" indent="-228600">
              <a:defRPr sz="1700">
                <a:solidFill>
                  <a:schemeClr val="tx1"/>
                </a:solidFill>
                <a:latin typeface="Times New Roman" charset="0"/>
                <a:ea typeface="ＭＳ Ｐゴシック" charset="0"/>
              </a:defRPr>
            </a:lvl7pPr>
            <a:lvl8pPr marL="3429000" indent="-228600">
              <a:defRPr sz="1700">
                <a:solidFill>
                  <a:schemeClr val="tx1"/>
                </a:solidFill>
                <a:latin typeface="Times New Roman" charset="0"/>
                <a:ea typeface="ＭＳ Ｐゴシック" charset="0"/>
              </a:defRPr>
            </a:lvl8pPr>
            <a:lvl9pPr marL="3886200" indent="-228600">
              <a:defRPr sz="1700">
                <a:solidFill>
                  <a:schemeClr val="tx1"/>
                </a:solidFill>
                <a:latin typeface="Times New Roman" charset="0"/>
                <a:ea typeface="ＭＳ Ｐゴシック" charset="0"/>
              </a:defRPr>
            </a:lvl9pPr>
          </a:lstStyle>
          <a:p>
            <a:pPr eaLnBrk="0" hangingPunct="0"/>
            <a:r>
              <a:rPr lang="en-US" sz="1200">
                <a:latin typeface="Arial" charset="0"/>
              </a:rPr>
              <a:t>48</a:t>
            </a:r>
          </a:p>
        </p:txBody>
      </p:sp>
      <p:sp>
        <p:nvSpPr>
          <p:cNvPr id="5140" name="TextBox 32"/>
          <p:cNvSpPr txBox="1">
            <a:spLocks noChangeArrowheads="1"/>
          </p:cNvSpPr>
          <p:nvPr/>
        </p:nvSpPr>
        <p:spPr bwMode="auto">
          <a:xfrm>
            <a:off x="5826125" y="5777866"/>
            <a:ext cx="331202" cy="26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242" tIns="39621" rIns="79242" bIns="39621">
            <a:spAutoFit/>
          </a:bodyPr>
          <a:lstStyle>
            <a:lvl1pPr>
              <a:defRPr sz="28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100">
                <a:solidFill>
                  <a:schemeClr val="tx1"/>
                </a:solidFill>
                <a:latin typeface="Times New Roman" charset="0"/>
                <a:ea typeface="ＭＳ Ｐゴシック" charset="0"/>
              </a:defRPr>
            </a:lvl3pPr>
            <a:lvl4pPr marL="1600200" indent="-228600">
              <a:defRPr sz="1700">
                <a:solidFill>
                  <a:schemeClr val="tx1"/>
                </a:solidFill>
                <a:latin typeface="Times New Roman" charset="0"/>
                <a:ea typeface="ＭＳ Ｐゴシック" charset="0"/>
              </a:defRPr>
            </a:lvl4pPr>
            <a:lvl5pPr marL="2057400" indent="-228600">
              <a:defRPr sz="1700">
                <a:solidFill>
                  <a:schemeClr val="tx1"/>
                </a:solidFill>
                <a:latin typeface="Times New Roman" charset="0"/>
                <a:ea typeface="ＭＳ Ｐゴシック" charset="0"/>
              </a:defRPr>
            </a:lvl5pPr>
            <a:lvl6pPr marL="2514600" indent="-228600">
              <a:defRPr sz="1700">
                <a:solidFill>
                  <a:schemeClr val="tx1"/>
                </a:solidFill>
                <a:latin typeface="Times New Roman" charset="0"/>
                <a:ea typeface="ＭＳ Ｐゴシック" charset="0"/>
              </a:defRPr>
            </a:lvl6pPr>
            <a:lvl7pPr marL="2971800" indent="-228600">
              <a:defRPr sz="1700">
                <a:solidFill>
                  <a:schemeClr val="tx1"/>
                </a:solidFill>
                <a:latin typeface="Times New Roman" charset="0"/>
                <a:ea typeface="ＭＳ Ｐゴシック" charset="0"/>
              </a:defRPr>
            </a:lvl7pPr>
            <a:lvl8pPr marL="3429000" indent="-228600">
              <a:defRPr sz="1700">
                <a:solidFill>
                  <a:schemeClr val="tx1"/>
                </a:solidFill>
                <a:latin typeface="Times New Roman" charset="0"/>
                <a:ea typeface="ＭＳ Ｐゴシック" charset="0"/>
              </a:defRPr>
            </a:lvl8pPr>
            <a:lvl9pPr marL="3886200" indent="-228600">
              <a:defRPr sz="1700">
                <a:solidFill>
                  <a:schemeClr val="tx1"/>
                </a:solidFill>
                <a:latin typeface="Times New Roman" charset="0"/>
                <a:ea typeface="ＭＳ Ｐゴシック" charset="0"/>
              </a:defRPr>
            </a:lvl9pPr>
          </a:lstStyle>
          <a:p>
            <a:pPr eaLnBrk="0" hangingPunct="0"/>
            <a:r>
              <a:rPr lang="en-US" sz="1200">
                <a:latin typeface="Arial" charset="0"/>
              </a:rPr>
              <a:t>60</a:t>
            </a:r>
          </a:p>
        </p:txBody>
      </p:sp>
      <p:sp>
        <p:nvSpPr>
          <p:cNvPr id="5141" name="TextBox 35"/>
          <p:cNvSpPr txBox="1">
            <a:spLocks noChangeArrowheads="1"/>
          </p:cNvSpPr>
          <p:nvPr/>
        </p:nvSpPr>
        <p:spPr bwMode="auto">
          <a:xfrm>
            <a:off x="6726238" y="5777866"/>
            <a:ext cx="331202" cy="26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242" tIns="39621" rIns="79242" bIns="39621">
            <a:spAutoFit/>
          </a:bodyPr>
          <a:lstStyle>
            <a:lvl1pPr>
              <a:defRPr sz="28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100">
                <a:solidFill>
                  <a:schemeClr val="tx1"/>
                </a:solidFill>
                <a:latin typeface="Times New Roman" charset="0"/>
                <a:ea typeface="ＭＳ Ｐゴシック" charset="0"/>
              </a:defRPr>
            </a:lvl3pPr>
            <a:lvl4pPr marL="1600200" indent="-228600">
              <a:defRPr sz="1700">
                <a:solidFill>
                  <a:schemeClr val="tx1"/>
                </a:solidFill>
                <a:latin typeface="Times New Roman" charset="0"/>
                <a:ea typeface="ＭＳ Ｐゴシック" charset="0"/>
              </a:defRPr>
            </a:lvl4pPr>
            <a:lvl5pPr marL="2057400" indent="-228600">
              <a:defRPr sz="1700">
                <a:solidFill>
                  <a:schemeClr val="tx1"/>
                </a:solidFill>
                <a:latin typeface="Times New Roman" charset="0"/>
                <a:ea typeface="ＭＳ Ｐゴシック" charset="0"/>
              </a:defRPr>
            </a:lvl5pPr>
            <a:lvl6pPr marL="2514600" indent="-228600">
              <a:defRPr sz="1700">
                <a:solidFill>
                  <a:schemeClr val="tx1"/>
                </a:solidFill>
                <a:latin typeface="Times New Roman" charset="0"/>
                <a:ea typeface="ＭＳ Ｐゴシック" charset="0"/>
              </a:defRPr>
            </a:lvl6pPr>
            <a:lvl7pPr marL="2971800" indent="-228600">
              <a:defRPr sz="1700">
                <a:solidFill>
                  <a:schemeClr val="tx1"/>
                </a:solidFill>
                <a:latin typeface="Times New Roman" charset="0"/>
                <a:ea typeface="ＭＳ Ｐゴシック" charset="0"/>
              </a:defRPr>
            </a:lvl7pPr>
            <a:lvl8pPr marL="3429000" indent="-228600">
              <a:defRPr sz="1700">
                <a:solidFill>
                  <a:schemeClr val="tx1"/>
                </a:solidFill>
                <a:latin typeface="Times New Roman" charset="0"/>
                <a:ea typeface="ＭＳ Ｐゴシック" charset="0"/>
              </a:defRPr>
            </a:lvl8pPr>
            <a:lvl9pPr marL="3886200" indent="-228600">
              <a:defRPr sz="1700">
                <a:solidFill>
                  <a:schemeClr val="tx1"/>
                </a:solidFill>
                <a:latin typeface="Times New Roman" charset="0"/>
                <a:ea typeface="ＭＳ Ｐゴシック" charset="0"/>
              </a:defRPr>
            </a:lvl9pPr>
          </a:lstStyle>
          <a:p>
            <a:pPr eaLnBrk="0" hangingPunct="0"/>
            <a:r>
              <a:rPr lang="en-US" sz="1200">
                <a:latin typeface="Arial" charset="0"/>
              </a:rPr>
              <a:t>72</a:t>
            </a:r>
          </a:p>
        </p:txBody>
      </p:sp>
      <p:sp>
        <p:nvSpPr>
          <p:cNvPr id="5142" name="TextBox 36"/>
          <p:cNvSpPr txBox="1">
            <a:spLocks noChangeArrowheads="1"/>
          </p:cNvSpPr>
          <p:nvPr/>
        </p:nvSpPr>
        <p:spPr bwMode="auto">
          <a:xfrm>
            <a:off x="7610475" y="5777866"/>
            <a:ext cx="331202" cy="26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242" tIns="39621" rIns="79242" bIns="39621">
            <a:spAutoFit/>
          </a:bodyPr>
          <a:lstStyle>
            <a:lvl1pPr>
              <a:defRPr sz="28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100">
                <a:solidFill>
                  <a:schemeClr val="tx1"/>
                </a:solidFill>
                <a:latin typeface="Times New Roman" charset="0"/>
                <a:ea typeface="ＭＳ Ｐゴシック" charset="0"/>
              </a:defRPr>
            </a:lvl3pPr>
            <a:lvl4pPr marL="1600200" indent="-228600">
              <a:defRPr sz="1700">
                <a:solidFill>
                  <a:schemeClr val="tx1"/>
                </a:solidFill>
                <a:latin typeface="Times New Roman" charset="0"/>
                <a:ea typeface="ＭＳ Ｐゴシック" charset="0"/>
              </a:defRPr>
            </a:lvl4pPr>
            <a:lvl5pPr marL="2057400" indent="-228600">
              <a:defRPr sz="1700">
                <a:solidFill>
                  <a:schemeClr val="tx1"/>
                </a:solidFill>
                <a:latin typeface="Times New Roman" charset="0"/>
                <a:ea typeface="ＭＳ Ｐゴシック" charset="0"/>
              </a:defRPr>
            </a:lvl5pPr>
            <a:lvl6pPr marL="2514600" indent="-228600">
              <a:defRPr sz="1700">
                <a:solidFill>
                  <a:schemeClr val="tx1"/>
                </a:solidFill>
                <a:latin typeface="Times New Roman" charset="0"/>
                <a:ea typeface="ＭＳ Ｐゴシック" charset="0"/>
              </a:defRPr>
            </a:lvl6pPr>
            <a:lvl7pPr marL="2971800" indent="-228600">
              <a:defRPr sz="1700">
                <a:solidFill>
                  <a:schemeClr val="tx1"/>
                </a:solidFill>
                <a:latin typeface="Times New Roman" charset="0"/>
                <a:ea typeface="ＭＳ Ｐゴシック" charset="0"/>
              </a:defRPr>
            </a:lvl7pPr>
            <a:lvl8pPr marL="3429000" indent="-228600">
              <a:defRPr sz="1700">
                <a:solidFill>
                  <a:schemeClr val="tx1"/>
                </a:solidFill>
                <a:latin typeface="Times New Roman" charset="0"/>
                <a:ea typeface="ＭＳ Ｐゴシック" charset="0"/>
              </a:defRPr>
            </a:lvl8pPr>
            <a:lvl9pPr marL="3886200" indent="-228600">
              <a:defRPr sz="1700">
                <a:solidFill>
                  <a:schemeClr val="tx1"/>
                </a:solidFill>
                <a:latin typeface="Times New Roman" charset="0"/>
                <a:ea typeface="ＭＳ Ｐゴシック" charset="0"/>
              </a:defRPr>
            </a:lvl9pPr>
          </a:lstStyle>
          <a:p>
            <a:pPr eaLnBrk="0" hangingPunct="0"/>
            <a:r>
              <a:rPr lang="en-US" sz="1200">
                <a:latin typeface="Arial" charset="0"/>
              </a:rPr>
              <a:t>84</a:t>
            </a:r>
          </a:p>
        </p:txBody>
      </p:sp>
      <p:sp>
        <p:nvSpPr>
          <p:cNvPr id="5143" name="TextBox 37"/>
          <p:cNvSpPr txBox="1">
            <a:spLocks noChangeArrowheads="1"/>
          </p:cNvSpPr>
          <p:nvPr/>
        </p:nvSpPr>
        <p:spPr bwMode="auto">
          <a:xfrm>
            <a:off x="8509000" y="5777866"/>
            <a:ext cx="331202" cy="26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242" tIns="39621" rIns="79242" bIns="39621">
            <a:spAutoFit/>
          </a:bodyPr>
          <a:lstStyle>
            <a:lvl1pPr>
              <a:defRPr sz="28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100">
                <a:solidFill>
                  <a:schemeClr val="tx1"/>
                </a:solidFill>
                <a:latin typeface="Times New Roman" charset="0"/>
                <a:ea typeface="ＭＳ Ｐゴシック" charset="0"/>
              </a:defRPr>
            </a:lvl3pPr>
            <a:lvl4pPr marL="1600200" indent="-228600">
              <a:defRPr sz="1700">
                <a:solidFill>
                  <a:schemeClr val="tx1"/>
                </a:solidFill>
                <a:latin typeface="Times New Roman" charset="0"/>
                <a:ea typeface="ＭＳ Ｐゴシック" charset="0"/>
              </a:defRPr>
            </a:lvl4pPr>
            <a:lvl5pPr marL="2057400" indent="-228600">
              <a:defRPr sz="1700">
                <a:solidFill>
                  <a:schemeClr val="tx1"/>
                </a:solidFill>
                <a:latin typeface="Times New Roman" charset="0"/>
                <a:ea typeface="ＭＳ Ｐゴシック" charset="0"/>
              </a:defRPr>
            </a:lvl5pPr>
            <a:lvl6pPr marL="2514600" indent="-228600">
              <a:defRPr sz="1700">
                <a:solidFill>
                  <a:schemeClr val="tx1"/>
                </a:solidFill>
                <a:latin typeface="Times New Roman" charset="0"/>
                <a:ea typeface="ＭＳ Ｐゴシック" charset="0"/>
              </a:defRPr>
            </a:lvl6pPr>
            <a:lvl7pPr marL="2971800" indent="-228600">
              <a:defRPr sz="1700">
                <a:solidFill>
                  <a:schemeClr val="tx1"/>
                </a:solidFill>
                <a:latin typeface="Times New Roman" charset="0"/>
                <a:ea typeface="ＭＳ Ｐゴシック" charset="0"/>
              </a:defRPr>
            </a:lvl7pPr>
            <a:lvl8pPr marL="3429000" indent="-228600">
              <a:defRPr sz="1700">
                <a:solidFill>
                  <a:schemeClr val="tx1"/>
                </a:solidFill>
                <a:latin typeface="Times New Roman" charset="0"/>
                <a:ea typeface="ＭＳ Ｐゴシック" charset="0"/>
              </a:defRPr>
            </a:lvl8pPr>
            <a:lvl9pPr marL="3886200" indent="-228600">
              <a:defRPr sz="1700">
                <a:solidFill>
                  <a:schemeClr val="tx1"/>
                </a:solidFill>
                <a:latin typeface="Times New Roman" charset="0"/>
                <a:ea typeface="ＭＳ Ｐゴシック" charset="0"/>
              </a:defRPr>
            </a:lvl9pPr>
          </a:lstStyle>
          <a:p>
            <a:pPr eaLnBrk="0" hangingPunct="0"/>
            <a:r>
              <a:rPr lang="en-US" sz="1200">
                <a:latin typeface="Arial" charset="0"/>
              </a:rPr>
              <a:t>96</a:t>
            </a:r>
          </a:p>
        </p:txBody>
      </p:sp>
      <p:grpSp>
        <p:nvGrpSpPr>
          <p:cNvPr id="3" name="Group 42"/>
          <p:cNvGrpSpPr>
            <a:grpSpLocks/>
          </p:cNvGrpSpPr>
          <p:nvPr/>
        </p:nvGrpSpPr>
        <p:grpSpPr bwMode="auto">
          <a:xfrm>
            <a:off x="1671638" y="1417320"/>
            <a:ext cx="3763962" cy="4191000"/>
            <a:chOff x="1671570" y="1417638"/>
            <a:chExt cx="3764526" cy="4342488"/>
          </a:xfrm>
        </p:grpSpPr>
        <p:sp>
          <p:nvSpPr>
            <p:cNvPr id="40" name="Freeform 39"/>
            <p:cNvSpPr/>
            <p:nvPr/>
          </p:nvSpPr>
          <p:spPr>
            <a:xfrm>
              <a:off x="1671570" y="2215077"/>
              <a:ext cx="342951" cy="3545049"/>
            </a:xfrm>
            <a:custGeom>
              <a:avLst/>
              <a:gdLst>
                <a:gd name="connsiteX0" fmla="*/ 0 w 346364"/>
                <a:gd name="connsiteY0" fmla="*/ 3429000 h 3429000"/>
                <a:gd name="connsiteX1" fmla="*/ 127000 w 346364"/>
                <a:gd name="connsiteY1" fmla="*/ 0 h 3429000"/>
                <a:gd name="connsiteX2" fmla="*/ 346364 w 346364"/>
                <a:gd name="connsiteY2" fmla="*/ 3429000 h 3429000"/>
                <a:gd name="connsiteX3" fmla="*/ 346364 w 346364"/>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6364" h="3429000">
                  <a:moveTo>
                    <a:pt x="0" y="3429000"/>
                  </a:moveTo>
                  <a:cubicBezTo>
                    <a:pt x="34636" y="1714500"/>
                    <a:pt x="69273" y="0"/>
                    <a:pt x="127000" y="0"/>
                  </a:cubicBezTo>
                  <a:cubicBezTo>
                    <a:pt x="184727" y="0"/>
                    <a:pt x="346364" y="3429000"/>
                    <a:pt x="346364" y="3429000"/>
                  </a:cubicBezTo>
                  <a:lnTo>
                    <a:pt x="346364" y="3429000"/>
                  </a:lnTo>
                </a:path>
              </a:pathLst>
            </a:custGeom>
            <a:noFill/>
            <a:ln w="38100" cmpd="sng">
              <a:solidFill>
                <a:schemeClr val="tx2"/>
              </a:solidFill>
            </a:ln>
            <a:effectLst/>
          </p:spPr>
          <p:style>
            <a:lnRef idx="2">
              <a:schemeClr val="accent2"/>
            </a:lnRef>
            <a:fillRef idx="0">
              <a:schemeClr val="accent2"/>
            </a:fillRef>
            <a:effectRef idx="1">
              <a:schemeClr val="accent2"/>
            </a:effectRef>
            <a:fontRef idx="minor">
              <a:schemeClr val="tx1"/>
            </a:fontRef>
          </p:style>
          <p:txBody>
            <a:bodyPr anchor="ctr"/>
            <a:lstStyle/>
            <a:p>
              <a:pPr algn="ctr" eaLnBrk="0" hangingPunct="0">
                <a:defRPr/>
              </a:pPr>
              <a:endParaRPr lang="en-US"/>
            </a:p>
          </p:txBody>
        </p:sp>
        <p:sp>
          <p:nvSpPr>
            <p:cNvPr id="42" name="TextBox 41"/>
            <p:cNvSpPr txBox="1">
              <a:spLocks noChangeArrowheads="1"/>
            </p:cNvSpPr>
            <p:nvPr/>
          </p:nvSpPr>
          <p:spPr bwMode="auto">
            <a:xfrm>
              <a:off x="2282849" y="1417638"/>
              <a:ext cx="3153247" cy="1129047"/>
            </a:xfrm>
            <a:prstGeom prst="rect">
              <a:avLst/>
            </a:prstGeom>
            <a:gradFill rotWithShape="1">
              <a:gsLst>
                <a:gs pos="0">
                  <a:srgbClr val="90FFDA"/>
                </a:gs>
                <a:gs pos="35001">
                  <a:srgbClr val="B2FFE3"/>
                </a:gs>
                <a:gs pos="100000">
                  <a:srgbClr val="E0FFF4"/>
                </a:gs>
              </a:gsLst>
              <a:lin ang="16200000" scaled="1"/>
            </a:gradFill>
            <a:ln w="9525">
              <a:solidFill>
                <a:srgbClr val="00CC98"/>
              </a:solidFill>
              <a:miter lim="800000"/>
              <a:headEnd/>
              <a:tailEnd/>
            </a:ln>
            <a:effectLst>
              <a:outerShdw blurRad="40000" dist="20000" dir="5400000" rotWithShape="0">
                <a:srgbClr val="000000">
                  <a:alpha val="37999"/>
                </a:srgbClr>
              </a:outerShdw>
            </a:effectLst>
          </p:spPr>
          <p:txBody>
            <a:bodyPr lIns="0" tIns="0" rIns="0" bIns="0" anchor="ctr"/>
            <a:lstStyle/>
            <a:p>
              <a:pPr algn="ctr" eaLnBrk="0" hangingPunct="0">
                <a:defRPr/>
              </a:pPr>
              <a:endParaRPr lang="en-US" sz="1200" i="0" dirty="0">
                <a:solidFill>
                  <a:schemeClr val="dk1"/>
                </a:solidFill>
                <a:latin typeface="+mj-lt"/>
                <a:ea typeface="+mn-ea"/>
                <a:cs typeface="+mn-cs"/>
              </a:endParaRPr>
            </a:p>
            <a:p>
              <a:pPr algn="ctr" eaLnBrk="0" hangingPunct="0">
                <a:defRPr/>
              </a:pPr>
              <a:r>
                <a:rPr lang="en-US" sz="1600" i="0" dirty="0">
                  <a:solidFill>
                    <a:schemeClr val="dk1"/>
                  </a:solidFill>
                  <a:latin typeface="+mj-lt"/>
                  <a:ea typeface="+mn-ea"/>
                  <a:cs typeface="+mn-cs"/>
                </a:rPr>
                <a:t>First Window </a:t>
              </a:r>
              <a:r>
                <a:rPr lang="en-US" sz="1600" i="0" dirty="0" err="1" smtClean="0">
                  <a:solidFill>
                    <a:schemeClr val="dk1"/>
                  </a:solidFill>
                  <a:latin typeface="+mj-lt"/>
                  <a:ea typeface="+mn-ea"/>
                  <a:cs typeface="+mn-cs"/>
                </a:rPr>
                <a:t>eller</a:t>
              </a:r>
              <a:r>
                <a:rPr lang="en-US" sz="1600" i="0" dirty="0" smtClean="0">
                  <a:solidFill>
                    <a:schemeClr val="dk1"/>
                  </a:solidFill>
                  <a:latin typeface="+mj-lt"/>
                  <a:ea typeface="+mn-ea"/>
                  <a:cs typeface="+mn-cs"/>
                </a:rPr>
                <a:t> </a:t>
              </a:r>
              <a:r>
                <a:rPr lang="en-US" sz="1600" i="0" dirty="0" err="1" smtClean="0">
                  <a:solidFill>
                    <a:schemeClr val="dk1"/>
                  </a:solidFill>
                  <a:latin typeface="+mj-lt"/>
                  <a:ea typeface="+mn-ea"/>
                  <a:cs typeface="+mn-cs"/>
                </a:rPr>
                <a:t>tidlig</a:t>
              </a:r>
              <a:r>
                <a:rPr lang="en-US" sz="1600" i="0" dirty="0" smtClean="0">
                  <a:solidFill>
                    <a:schemeClr val="dk1"/>
                  </a:solidFill>
                  <a:latin typeface="+mj-lt"/>
                  <a:ea typeface="+mn-ea"/>
                  <a:cs typeface="+mn-cs"/>
                </a:rPr>
                <a:t> </a:t>
              </a:r>
              <a:r>
                <a:rPr lang="en-US" sz="1600" i="0" dirty="0" err="1" smtClean="0">
                  <a:solidFill>
                    <a:schemeClr val="dk1"/>
                  </a:solidFill>
                  <a:latin typeface="+mj-lt"/>
                  <a:ea typeface="+mn-ea"/>
                  <a:cs typeface="+mn-cs"/>
                </a:rPr>
                <a:t>beskyttelse</a:t>
              </a:r>
              <a:endParaRPr lang="en-US" sz="1600" i="0" dirty="0">
                <a:solidFill>
                  <a:schemeClr val="dk1"/>
                </a:solidFill>
                <a:latin typeface="+mj-lt"/>
                <a:ea typeface="+mn-ea"/>
                <a:cs typeface="+mn-cs"/>
              </a:endParaRPr>
            </a:p>
            <a:p>
              <a:pPr algn="ctr" eaLnBrk="0" hangingPunct="0">
                <a:defRPr/>
              </a:pPr>
              <a:r>
                <a:rPr lang="en-US" sz="1200" b="0" i="0" dirty="0">
                  <a:solidFill>
                    <a:schemeClr val="dk1"/>
                  </a:solidFill>
                  <a:latin typeface="+mj-lt"/>
                  <a:ea typeface="+mn-ea"/>
                  <a:cs typeface="+mn-cs"/>
                </a:rPr>
                <a:t>Potent </a:t>
              </a:r>
              <a:r>
                <a:rPr lang="en-US" sz="1200" dirty="0" err="1" smtClean="0">
                  <a:solidFill>
                    <a:schemeClr val="dk1"/>
                  </a:solidFill>
                  <a:latin typeface="+mj-lt"/>
                </a:rPr>
                <a:t>k</a:t>
              </a:r>
              <a:r>
                <a:rPr lang="en-US" sz="1200" b="0" i="0" dirty="0" err="1" smtClean="0">
                  <a:solidFill>
                    <a:schemeClr val="dk1"/>
                  </a:solidFill>
                  <a:latin typeface="+mj-lt"/>
                  <a:ea typeface="+mn-ea"/>
                  <a:cs typeface="+mn-cs"/>
                </a:rPr>
                <a:t>ardioprotektion</a:t>
              </a:r>
              <a:endParaRPr lang="en-US" sz="1200" b="0" i="0" dirty="0">
                <a:solidFill>
                  <a:schemeClr val="dk1"/>
                </a:solidFill>
                <a:latin typeface="+mj-lt"/>
                <a:ea typeface="+mn-ea"/>
                <a:cs typeface="+mn-cs"/>
              </a:endParaRPr>
            </a:p>
            <a:p>
              <a:pPr algn="ctr" eaLnBrk="0" hangingPunct="0">
                <a:defRPr/>
              </a:pPr>
              <a:r>
                <a:rPr lang="en-US" sz="1200" b="0" i="0" dirty="0" err="1" smtClean="0">
                  <a:solidFill>
                    <a:schemeClr val="dk1"/>
                  </a:solidFill>
                  <a:latin typeface="+mj-lt"/>
                  <a:ea typeface="+mn-ea"/>
                  <a:cs typeface="+mn-cs"/>
                </a:rPr>
                <a:t>Forbigående</a:t>
              </a:r>
              <a:endParaRPr lang="en-US" sz="1200" b="0" i="0" dirty="0">
                <a:solidFill>
                  <a:schemeClr val="dk1"/>
                </a:solidFill>
                <a:latin typeface="+mj-lt"/>
                <a:ea typeface="+mn-ea"/>
                <a:cs typeface="+mn-cs"/>
              </a:endParaRPr>
            </a:p>
            <a:p>
              <a:pPr algn="ctr" eaLnBrk="0" hangingPunct="0">
                <a:defRPr/>
              </a:pPr>
              <a:r>
                <a:rPr lang="en-US" sz="1200" b="0" i="0" dirty="0">
                  <a:solidFill>
                    <a:schemeClr val="dk1"/>
                  </a:solidFill>
                  <a:latin typeface="+mj-lt"/>
                  <a:ea typeface="+mn-ea"/>
                  <a:cs typeface="+mn-cs"/>
                </a:rPr>
                <a:t>Post-translational </a:t>
              </a:r>
              <a:r>
                <a:rPr lang="en-US" sz="1200" b="0" i="0" dirty="0" err="1" smtClean="0">
                  <a:solidFill>
                    <a:schemeClr val="dk1"/>
                  </a:solidFill>
                  <a:latin typeface="+mj-lt"/>
                  <a:ea typeface="+mn-ea"/>
                  <a:cs typeface="+mn-cs"/>
                </a:rPr>
                <a:t>modifikationer</a:t>
              </a:r>
              <a:endParaRPr lang="en-US" sz="1200" b="0" i="0" dirty="0">
                <a:solidFill>
                  <a:schemeClr val="dk1"/>
                </a:solidFill>
                <a:latin typeface="+mj-lt"/>
                <a:ea typeface="+mn-ea"/>
                <a:cs typeface="+mn-cs"/>
              </a:endParaRPr>
            </a:p>
            <a:p>
              <a:pPr algn="ctr" eaLnBrk="0" hangingPunct="0">
                <a:defRPr/>
              </a:pPr>
              <a:endParaRPr lang="en-US" sz="1200" i="0" dirty="0">
                <a:solidFill>
                  <a:schemeClr val="dk1"/>
                </a:solidFill>
                <a:latin typeface="+mj-lt"/>
                <a:ea typeface="+mn-ea"/>
                <a:cs typeface="+mn-cs"/>
              </a:endParaRPr>
            </a:p>
          </p:txBody>
        </p:sp>
        <p:cxnSp>
          <p:nvCxnSpPr>
            <p:cNvPr id="44" name="Straight Arrow Connector 43"/>
            <p:cNvCxnSpPr>
              <a:stCxn id="42" idx="1"/>
              <a:endCxn id="40" idx="1"/>
            </p:cNvCxnSpPr>
            <p:nvPr/>
          </p:nvCxnSpPr>
          <p:spPr>
            <a:xfrm flipH="1">
              <a:off x="1797001" y="1982161"/>
              <a:ext cx="485848" cy="232915"/>
            </a:xfrm>
            <a:prstGeom prst="straightConnector1">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4" name="Group 44"/>
          <p:cNvGrpSpPr>
            <a:grpSpLocks/>
          </p:cNvGrpSpPr>
          <p:nvPr/>
        </p:nvGrpSpPr>
        <p:grpSpPr bwMode="auto">
          <a:xfrm>
            <a:off x="2473326" y="1724026"/>
            <a:ext cx="6227763" cy="3895724"/>
            <a:chOff x="2472912" y="1734555"/>
            <a:chExt cx="6227573" cy="4037509"/>
          </a:xfrm>
        </p:grpSpPr>
        <p:sp>
          <p:nvSpPr>
            <p:cNvPr id="41" name="Freeform 40"/>
            <p:cNvSpPr/>
            <p:nvPr/>
          </p:nvSpPr>
          <p:spPr>
            <a:xfrm>
              <a:off x="2472912" y="3325867"/>
              <a:ext cx="6227573" cy="2446197"/>
            </a:xfrm>
            <a:custGeom>
              <a:avLst/>
              <a:gdLst>
                <a:gd name="connsiteX0" fmla="*/ 0 w 6280727"/>
                <a:gd name="connsiteY0" fmla="*/ 2353407 h 2364952"/>
                <a:gd name="connsiteX1" fmla="*/ 473363 w 6280727"/>
                <a:gd name="connsiteY1" fmla="*/ 402225 h 2364952"/>
                <a:gd name="connsiteX2" fmla="*/ 2112818 w 6280727"/>
                <a:gd name="connsiteY2" fmla="*/ 9680 h 2364952"/>
                <a:gd name="connsiteX3" fmla="*/ 5126182 w 6280727"/>
                <a:gd name="connsiteY3" fmla="*/ 332952 h 2364952"/>
                <a:gd name="connsiteX4" fmla="*/ 6280727 w 6280727"/>
                <a:gd name="connsiteY4" fmla="*/ 2364952 h 2364952"/>
                <a:gd name="connsiteX5" fmla="*/ 6280727 w 6280727"/>
                <a:gd name="connsiteY5" fmla="*/ 2364952 h 2364952"/>
                <a:gd name="connsiteX6" fmla="*/ 6280727 w 6280727"/>
                <a:gd name="connsiteY6" fmla="*/ 2364952 h 2364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0727" h="2364952">
                  <a:moveTo>
                    <a:pt x="0" y="2353407"/>
                  </a:moveTo>
                  <a:cubicBezTo>
                    <a:pt x="60613" y="1573126"/>
                    <a:pt x="121227" y="792846"/>
                    <a:pt x="473363" y="402225"/>
                  </a:cubicBezTo>
                  <a:cubicBezTo>
                    <a:pt x="825499" y="11604"/>
                    <a:pt x="1337348" y="21225"/>
                    <a:pt x="2112818" y="9680"/>
                  </a:cubicBezTo>
                  <a:cubicBezTo>
                    <a:pt x="2888288" y="-1865"/>
                    <a:pt x="4431531" y="-59593"/>
                    <a:pt x="5126182" y="332952"/>
                  </a:cubicBezTo>
                  <a:cubicBezTo>
                    <a:pt x="5820833" y="725497"/>
                    <a:pt x="6280727" y="2364952"/>
                    <a:pt x="6280727" y="2364952"/>
                  </a:cubicBezTo>
                  <a:lnTo>
                    <a:pt x="6280727" y="2364952"/>
                  </a:lnTo>
                  <a:lnTo>
                    <a:pt x="6280727" y="2364952"/>
                  </a:lnTo>
                </a:path>
              </a:pathLst>
            </a:custGeom>
            <a:ln w="38100"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50" name="TextBox 49"/>
            <p:cNvSpPr txBox="1">
              <a:spLocks noChangeArrowheads="1"/>
            </p:cNvSpPr>
            <p:nvPr/>
          </p:nvSpPr>
          <p:spPr bwMode="auto">
            <a:xfrm>
              <a:off x="5671627" y="1734555"/>
              <a:ext cx="2527223" cy="1423493"/>
            </a:xfrm>
            <a:prstGeom prst="rect">
              <a:avLst/>
            </a:prstGeom>
            <a:gradFill rotWithShape="1">
              <a:gsLst>
                <a:gs pos="0">
                  <a:srgbClr val="9595FF"/>
                </a:gs>
                <a:gs pos="35001">
                  <a:srgbClr val="B6B6FF"/>
                </a:gs>
                <a:gs pos="100000">
                  <a:srgbClr val="E1E1FF"/>
                </a:gs>
              </a:gsLst>
              <a:lin ang="16200000" scaled="1"/>
            </a:gradFill>
            <a:ln w="9525">
              <a:solidFill>
                <a:srgbClr val="2E2ECB"/>
              </a:solidFill>
              <a:miter lim="800000"/>
              <a:headEnd/>
              <a:tailEnd/>
            </a:ln>
            <a:effectLst>
              <a:outerShdw blurRad="40000" dist="20000" dir="5400000" rotWithShape="0">
                <a:srgbClr val="000000">
                  <a:alpha val="37999"/>
                </a:srgbClr>
              </a:outerShdw>
            </a:effectLst>
          </p:spPr>
          <p:txBody>
            <a:bodyPr lIns="0" tIns="0" rIns="0" bIns="0" anchor="ctr"/>
            <a:lstStyle/>
            <a:p>
              <a:pPr algn="ctr" eaLnBrk="0" hangingPunct="0">
                <a:defRPr/>
              </a:pPr>
              <a:r>
                <a:rPr lang="en-US" sz="1600" i="0" dirty="0">
                  <a:solidFill>
                    <a:schemeClr val="dk1"/>
                  </a:solidFill>
                  <a:latin typeface="+mj-lt"/>
                  <a:ea typeface="+mn-ea"/>
                  <a:cs typeface="+mn-cs"/>
                </a:rPr>
                <a:t>Second </a:t>
              </a:r>
              <a:r>
                <a:rPr lang="en-US" sz="1600" i="0" dirty="0" smtClean="0">
                  <a:solidFill>
                    <a:schemeClr val="dk1"/>
                  </a:solidFill>
                  <a:latin typeface="+mj-lt"/>
                  <a:ea typeface="+mn-ea"/>
                  <a:cs typeface="+mn-cs"/>
                </a:rPr>
                <a:t>Window </a:t>
              </a:r>
              <a:r>
                <a:rPr lang="en-US" sz="1600" i="0" dirty="0" err="1" smtClean="0">
                  <a:solidFill>
                    <a:schemeClr val="dk1"/>
                  </a:solidFill>
                  <a:latin typeface="+mj-lt"/>
                  <a:ea typeface="+mn-ea"/>
                  <a:cs typeface="+mn-cs"/>
                </a:rPr>
                <a:t>eller</a:t>
              </a:r>
              <a:endParaRPr lang="en-US" sz="1600" dirty="0">
                <a:solidFill>
                  <a:schemeClr val="dk1"/>
                </a:solidFill>
                <a:latin typeface="+mj-lt"/>
              </a:endParaRPr>
            </a:p>
            <a:p>
              <a:pPr algn="ctr" eaLnBrk="0" hangingPunct="0">
                <a:defRPr/>
              </a:pPr>
              <a:r>
                <a:rPr lang="en-US" sz="1600" i="0" dirty="0" err="1" smtClean="0">
                  <a:solidFill>
                    <a:schemeClr val="dk1"/>
                  </a:solidFill>
                  <a:latin typeface="+mj-lt"/>
                  <a:ea typeface="+mn-ea"/>
                  <a:cs typeface="+mn-cs"/>
                </a:rPr>
                <a:t>forsinket</a:t>
              </a:r>
              <a:r>
                <a:rPr lang="en-US" sz="1600" i="0" dirty="0" smtClean="0">
                  <a:solidFill>
                    <a:schemeClr val="dk1"/>
                  </a:solidFill>
                  <a:latin typeface="+mj-lt"/>
                  <a:ea typeface="+mn-ea"/>
                  <a:cs typeface="+mn-cs"/>
                </a:rPr>
                <a:t> </a:t>
              </a:r>
              <a:r>
                <a:rPr lang="en-US" sz="1600" i="0" dirty="0" err="1" smtClean="0">
                  <a:solidFill>
                    <a:schemeClr val="dk1"/>
                  </a:solidFill>
                  <a:latin typeface="+mj-lt"/>
                  <a:ea typeface="+mn-ea"/>
                  <a:cs typeface="+mn-cs"/>
                </a:rPr>
                <a:t>beskyttelse</a:t>
              </a:r>
              <a:endParaRPr lang="en-US" sz="1600" i="0" dirty="0">
                <a:solidFill>
                  <a:schemeClr val="dk1"/>
                </a:solidFill>
                <a:latin typeface="+mj-lt"/>
                <a:ea typeface="+mn-ea"/>
                <a:cs typeface="+mn-cs"/>
              </a:endParaRPr>
            </a:p>
            <a:p>
              <a:pPr algn="ctr" eaLnBrk="0" hangingPunct="0">
                <a:defRPr/>
              </a:pPr>
              <a:r>
                <a:rPr lang="en-US" sz="1200" b="0" i="0" dirty="0" err="1" smtClean="0">
                  <a:solidFill>
                    <a:schemeClr val="dk1"/>
                  </a:solidFill>
                  <a:latin typeface="+mj-lt"/>
                  <a:ea typeface="+mn-ea"/>
                  <a:cs typeface="+mn-cs"/>
                </a:rPr>
                <a:t>Mindre</a:t>
              </a:r>
              <a:r>
                <a:rPr lang="en-US" sz="1200" b="0" i="0" dirty="0" smtClean="0">
                  <a:solidFill>
                    <a:schemeClr val="dk1"/>
                  </a:solidFill>
                  <a:latin typeface="+mj-lt"/>
                  <a:ea typeface="+mn-ea"/>
                  <a:cs typeface="+mn-cs"/>
                </a:rPr>
                <a:t> </a:t>
              </a:r>
              <a:r>
                <a:rPr lang="en-US" sz="1200" b="0" i="0" dirty="0">
                  <a:solidFill>
                    <a:schemeClr val="dk1"/>
                  </a:solidFill>
                  <a:latin typeface="+mj-lt"/>
                  <a:ea typeface="+mn-ea"/>
                  <a:cs typeface="+mn-cs"/>
                </a:rPr>
                <a:t>robust </a:t>
              </a:r>
              <a:r>
                <a:rPr lang="en-US" sz="1200" b="0" i="0" dirty="0" err="1" smtClean="0">
                  <a:solidFill>
                    <a:schemeClr val="dk1"/>
                  </a:solidFill>
                  <a:latin typeface="+mj-lt"/>
                  <a:ea typeface="+mn-ea"/>
                  <a:cs typeface="+mn-cs"/>
                </a:rPr>
                <a:t>kardioprotektion</a:t>
              </a:r>
              <a:endParaRPr lang="en-US" sz="1200" b="0" i="0" dirty="0">
                <a:solidFill>
                  <a:schemeClr val="dk1"/>
                </a:solidFill>
                <a:latin typeface="+mj-lt"/>
                <a:ea typeface="+mn-ea"/>
                <a:cs typeface="+mn-cs"/>
              </a:endParaRPr>
            </a:p>
            <a:p>
              <a:pPr algn="ctr" eaLnBrk="0" hangingPunct="0">
                <a:defRPr/>
              </a:pPr>
              <a:r>
                <a:rPr lang="en-US" sz="1200" b="0" i="0" dirty="0" err="1" smtClean="0">
                  <a:solidFill>
                    <a:schemeClr val="dk1"/>
                  </a:solidFill>
                  <a:latin typeface="+mj-lt"/>
                  <a:ea typeface="+mn-ea"/>
                  <a:cs typeface="+mn-cs"/>
                </a:rPr>
                <a:t>Længerevarende</a:t>
              </a:r>
              <a:endParaRPr lang="en-US" sz="1200" b="0" i="0" dirty="0">
                <a:solidFill>
                  <a:schemeClr val="dk1"/>
                </a:solidFill>
                <a:latin typeface="+mj-lt"/>
                <a:ea typeface="+mn-ea"/>
                <a:cs typeface="+mn-cs"/>
              </a:endParaRPr>
            </a:p>
            <a:p>
              <a:pPr algn="ctr" eaLnBrk="0" hangingPunct="0">
                <a:defRPr/>
              </a:pPr>
              <a:r>
                <a:rPr lang="en-US" sz="1200" b="0" i="0" dirty="0">
                  <a:solidFill>
                    <a:schemeClr val="dk1"/>
                  </a:solidFill>
                  <a:latin typeface="+mj-lt"/>
                  <a:ea typeface="+mn-ea"/>
                  <a:cs typeface="+mn-cs"/>
                </a:rPr>
                <a:t>De novo protein </a:t>
              </a:r>
              <a:r>
                <a:rPr lang="en-US" sz="1200" b="0" i="0" dirty="0" err="1" smtClean="0">
                  <a:solidFill>
                    <a:schemeClr val="dk1"/>
                  </a:solidFill>
                  <a:latin typeface="+mj-lt"/>
                  <a:ea typeface="+mn-ea"/>
                  <a:cs typeface="+mn-cs"/>
                </a:rPr>
                <a:t>synthese</a:t>
              </a:r>
              <a:endParaRPr lang="en-US" sz="1200" b="0" i="0" dirty="0">
                <a:solidFill>
                  <a:schemeClr val="dk1"/>
                </a:solidFill>
                <a:latin typeface="+mj-lt"/>
                <a:ea typeface="+mn-ea"/>
                <a:cs typeface="+mn-cs"/>
              </a:endParaRPr>
            </a:p>
          </p:txBody>
        </p:sp>
        <p:cxnSp>
          <p:nvCxnSpPr>
            <p:cNvPr id="51" name="Straight Arrow Connector 50"/>
            <p:cNvCxnSpPr>
              <a:stCxn id="50" idx="1"/>
            </p:cNvCxnSpPr>
            <p:nvPr/>
          </p:nvCxnSpPr>
          <p:spPr>
            <a:xfrm flipH="1">
              <a:off x="5116019" y="2445315"/>
              <a:ext cx="555608" cy="880552"/>
            </a:xfrm>
            <a:prstGeom prst="straightConnector1">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pic>
        <p:nvPicPr>
          <p:cNvPr id="37" name="Billede 36"/>
          <p:cNvPicPr>
            <a:picLocks noChangeAspect="1"/>
          </p:cNvPicPr>
          <p:nvPr/>
        </p:nvPicPr>
        <p:blipFill>
          <a:blip r:embed="rId3"/>
          <a:srcRect/>
          <a:stretch>
            <a:fillRect/>
          </a:stretch>
        </p:blipFill>
        <p:spPr bwMode="auto">
          <a:xfrm>
            <a:off x="266700" y="289375"/>
            <a:ext cx="1404938" cy="630237"/>
          </a:xfrm>
          <a:prstGeom prst="rect">
            <a:avLst/>
          </a:prstGeom>
          <a:noFill/>
          <a:ln w="9525">
            <a:noFill/>
            <a:miter lim="800000"/>
            <a:headEnd/>
            <a:tailEnd/>
          </a:ln>
        </p:spPr>
      </p:pic>
      <p:cxnSp>
        <p:nvCxnSpPr>
          <p:cNvPr id="38" name="Lige forbindelse 37"/>
          <p:cNvCxnSpPr/>
          <p:nvPr/>
        </p:nvCxnSpPr>
        <p:spPr>
          <a:xfrm flipV="1">
            <a:off x="583358" y="1265241"/>
            <a:ext cx="8163850" cy="254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64739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797050" y="43750"/>
            <a:ext cx="6889750" cy="1143000"/>
          </a:xfrm>
        </p:spPr>
        <p:txBody>
          <a:bodyPr>
            <a:normAutofit fontScale="90000"/>
          </a:bodyPr>
          <a:lstStyle/>
          <a:p>
            <a:r>
              <a:rPr lang="en-US" b="1" dirty="0" smtClean="0">
                <a:solidFill>
                  <a:srgbClr val="000090"/>
                </a:solidFill>
                <a:latin typeface="Arial" charset="0"/>
              </a:rPr>
              <a:t>Phases </a:t>
            </a:r>
            <a:r>
              <a:rPr lang="en-US" b="1" dirty="0">
                <a:solidFill>
                  <a:srgbClr val="000090"/>
                </a:solidFill>
                <a:latin typeface="Arial" charset="0"/>
              </a:rPr>
              <a:t>of </a:t>
            </a:r>
            <a:r>
              <a:rPr lang="en-US" b="1" dirty="0" smtClean="0">
                <a:solidFill>
                  <a:srgbClr val="000090"/>
                </a:solidFill>
                <a:latin typeface="Arial" charset="0"/>
              </a:rPr>
              <a:t>Protection: Beyond IR Protection?</a:t>
            </a:r>
            <a:endParaRPr lang="en-US" b="1" dirty="0">
              <a:solidFill>
                <a:srgbClr val="000090"/>
              </a:solidFill>
              <a:latin typeface="Arial" charset="0"/>
            </a:endParaRPr>
          </a:p>
        </p:txBody>
      </p:sp>
      <p:grpSp>
        <p:nvGrpSpPr>
          <p:cNvPr id="7171" name="Group 12"/>
          <p:cNvGrpSpPr>
            <a:grpSpLocks/>
          </p:cNvGrpSpPr>
          <p:nvPr/>
        </p:nvGrpSpPr>
        <p:grpSpPr bwMode="auto">
          <a:xfrm>
            <a:off x="1377950" y="1724026"/>
            <a:ext cx="7321550" cy="3884294"/>
            <a:chOff x="452547" y="2110733"/>
            <a:chExt cx="7947438" cy="3904160"/>
          </a:xfrm>
        </p:grpSpPr>
        <p:cxnSp>
          <p:nvCxnSpPr>
            <p:cNvPr id="9" name="Straight Connector 8"/>
            <p:cNvCxnSpPr/>
            <p:nvPr/>
          </p:nvCxnSpPr>
          <p:spPr>
            <a:xfrm>
              <a:off x="452547" y="2110733"/>
              <a:ext cx="0" cy="390416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452547" y="6014893"/>
              <a:ext cx="7947438"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7172" name="TextBox 13"/>
          <p:cNvSpPr txBox="1">
            <a:spLocks noChangeArrowheads="1"/>
          </p:cNvSpPr>
          <p:nvPr/>
        </p:nvSpPr>
        <p:spPr bwMode="auto">
          <a:xfrm>
            <a:off x="0" y="3181350"/>
            <a:ext cx="1303338" cy="26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242" tIns="39621" rIns="79242" bIns="39621">
            <a:spAutoFit/>
          </a:bodyPr>
          <a:lstStyle>
            <a:lvl1pPr>
              <a:defRPr sz="28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100">
                <a:solidFill>
                  <a:schemeClr val="tx1"/>
                </a:solidFill>
                <a:latin typeface="Times New Roman" charset="0"/>
                <a:ea typeface="ＭＳ Ｐゴシック" charset="0"/>
              </a:defRPr>
            </a:lvl3pPr>
            <a:lvl4pPr marL="1600200" indent="-228600">
              <a:defRPr sz="1700">
                <a:solidFill>
                  <a:schemeClr val="tx1"/>
                </a:solidFill>
                <a:latin typeface="Times New Roman" charset="0"/>
                <a:ea typeface="ＭＳ Ｐゴシック" charset="0"/>
              </a:defRPr>
            </a:lvl4pPr>
            <a:lvl5pPr marL="2057400" indent="-228600">
              <a:defRPr sz="1700">
                <a:solidFill>
                  <a:schemeClr val="tx1"/>
                </a:solidFill>
                <a:latin typeface="Times New Roman" charset="0"/>
                <a:ea typeface="ＭＳ Ｐゴシック" charset="0"/>
              </a:defRPr>
            </a:lvl5pPr>
            <a:lvl6pPr marL="2514600" indent="-228600">
              <a:defRPr sz="1700">
                <a:solidFill>
                  <a:schemeClr val="tx1"/>
                </a:solidFill>
                <a:latin typeface="Times New Roman" charset="0"/>
                <a:ea typeface="ＭＳ Ｐゴシック" charset="0"/>
              </a:defRPr>
            </a:lvl6pPr>
            <a:lvl7pPr marL="2971800" indent="-228600">
              <a:defRPr sz="1700">
                <a:solidFill>
                  <a:schemeClr val="tx1"/>
                </a:solidFill>
                <a:latin typeface="Times New Roman" charset="0"/>
                <a:ea typeface="ＭＳ Ｐゴシック" charset="0"/>
              </a:defRPr>
            </a:lvl7pPr>
            <a:lvl8pPr marL="3429000" indent="-228600">
              <a:defRPr sz="1700">
                <a:solidFill>
                  <a:schemeClr val="tx1"/>
                </a:solidFill>
                <a:latin typeface="Times New Roman" charset="0"/>
                <a:ea typeface="ＭＳ Ｐゴシック" charset="0"/>
              </a:defRPr>
            </a:lvl8pPr>
            <a:lvl9pPr marL="3886200" indent="-228600">
              <a:defRPr sz="1700">
                <a:solidFill>
                  <a:schemeClr val="tx1"/>
                </a:solidFill>
                <a:latin typeface="Times New Roman" charset="0"/>
                <a:ea typeface="ＭＳ Ｐゴシック" charset="0"/>
              </a:defRPr>
            </a:lvl9pPr>
          </a:lstStyle>
          <a:p>
            <a:pPr algn="ctr" eaLnBrk="0" hangingPunct="0"/>
            <a:r>
              <a:rPr lang="en-US" sz="1200" dirty="0" err="1">
                <a:latin typeface="Arial" charset="0"/>
              </a:rPr>
              <a:t>Infarkt</a:t>
            </a:r>
            <a:r>
              <a:rPr lang="en-US" sz="1200" dirty="0">
                <a:latin typeface="Arial" charset="0"/>
              </a:rPr>
              <a:t> </a:t>
            </a:r>
            <a:r>
              <a:rPr lang="en-US" sz="1200" dirty="0" err="1">
                <a:latin typeface="Arial" charset="0"/>
              </a:rPr>
              <a:t>reduktion</a:t>
            </a:r>
            <a:endParaRPr lang="en-US" sz="1200" dirty="0">
              <a:latin typeface="Arial" charset="0"/>
            </a:endParaRPr>
          </a:p>
        </p:txBody>
      </p:sp>
      <p:sp>
        <p:nvSpPr>
          <p:cNvPr id="7173" name="TextBox 15"/>
          <p:cNvSpPr txBox="1">
            <a:spLocks noChangeArrowheads="1"/>
          </p:cNvSpPr>
          <p:nvPr/>
        </p:nvSpPr>
        <p:spPr bwMode="auto">
          <a:xfrm>
            <a:off x="2889250" y="6122670"/>
            <a:ext cx="3836988" cy="26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242" tIns="39621" rIns="79242" bIns="39621">
            <a:spAutoFit/>
          </a:bodyPr>
          <a:lstStyle>
            <a:lvl1pPr>
              <a:defRPr sz="28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100">
                <a:solidFill>
                  <a:schemeClr val="tx1"/>
                </a:solidFill>
                <a:latin typeface="Times New Roman" charset="0"/>
                <a:ea typeface="ＭＳ Ｐゴシック" charset="0"/>
              </a:defRPr>
            </a:lvl3pPr>
            <a:lvl4pPr marL="1600200" indent="-228600">
              <a:defRPr sz="1700">
                <a:solidFill>
                  <a:schemeClr val="tx1"/>
                </a:solidFill>
                <a:latin typeface="Times New Roman" charset="0"/>
                <a:ea typeface="ＭＳ Ｐゴシック" charset="0"/>
              </a:defRPr>
            </a:lvl4pPr>
            <a:lvl5pPr marL="2057400" indent="-228600">
              <a:defRPr sz="1700">
                <a:solidFill>
                  <a:schemeClr val="tx1"/>
                </a:solidFill>
                <a:latin typeface="Times New Roman" charset="0"/>
                <a:ea typeface="ＭＳ Ｐゴシック" charset="0"/>
              </a:defRPr>
            </a:lvl5pPr>
            <a:lvl6pPr marL="2514600" indent="-228600">
              <a:defRPr sz="1700">
                <a:solidFill>
                  <a:schemeClr val="tx1"/>
                </a:solidFill>
                <a:latin typeface="Times New Roman" charset="0"/>
                <a:ea typeface="ＭＳ Ｐゴシック" charset="0"/>
              </a:defRPr>
            </a:lvl6pPr>
            <a:lvl7pPr marL="2971800" indent="-228600">
              <a:defRPr sz="1700">
                <a:solidFill>
                  <a:schemeClr val="tx1"/>
                </a:solidFill>
                <a:latin typeface="Times New Roman" charset="0"/>
                <a:ea typeface="ＭＳ Ｐゴシック" charset="0"/>
              </a:defRPr>
            </a:lvl7pPr>
            <a:lvl8pPr marL="3429000" indent="-228600">
              <a:defRPr sz="1700">
                <a:solidFill>
                  <a:schemeClr val="tx1"/>
                </a:solidFill>
                <a:latin typeface="Times New Roman" charset="0"/>
                <a:ea typeface="ＭＳ Ｐゴシック" charset="0"/>
              </a:defRPr>
            </a:lvl8pPr>
            <a:lvl9pPr marL="3886200" indent="-228600">
              <a:defRPr sz="1700">
                <a:solidFill>
                  <a:schemeClr val="tx1"/>
                </a:solidFill>
                <a:latin typeface="Times New Roman" charset="0"/>
                <a:ea typeface="ＭＳ Ｐゴシック" charset="0"/>
              </a:defRPr>
            </a:lvl9pPr>
          </a:lstStyle>
          <a:p>
            <a:pPr algn="ctr" eaLnBrk="0" hangingPunct="0"/>
            <a:r>
              <a:rPr lang="en-US" sz="1200" dirty="0" err="1">
                <a:latin typeface="Arial" charset="0"/>
              </a:rPr>
              <a:t>Tid</a:t>
            </a:r>
            <a:r>
              <a:rPr lang="en-US" sz="1200" dirty="0">
                <a:latin typeface="Arial" charset="0"/>
              </a:rPr>
              <a:t> </a:t>
            </a:r>
            <a:r>
              <a:rPr lang="en-US" sz="1200" dirty="0" err="1">
                <a:latin typeface="Arial" charset="0"/>
              </a:rPr>
              <a:t>efter</a:t>
            </a:r>
            <a:r>
              <a:rPr lang="en-US" sz="1200" dirty="0">
                <a:latin typeface="Arial" charset="0"/>
              </a:rPr>
              <a:t> </a:t>
            </a:r>
            <a:r>
              <a:rPr lang="en-US" sz="1200" dirty="0" err="1">
                <a:latin typeface="Arial" charset="0"/>
              </a:rPr>
              <a:t>konditionerings</a:t>
            </a:r>
            <a:r>
              <a:rPr lang="en-US" sz="1200" dirty="0">
                <a:latin typeface="Arial" charset="0"/>
              </a:rPr>
              <a:t> stimulus (timer</a:t>
            </a:r>
            <a:endParaRPr lang="en-US" sz="1200" i="0" dirty="0">
              <a:latin typeface="Arial" charset="0"/>
            </a:endParaRPr>
          </a:p>
        </p:txBody>
      </p:sp>
      <p:cxnSp>
        <p:nvCxnSpPr>
          <p:cNvPr id="18" name="Straight Connector 17"/>
          <p:cNvCxnSpPr/>
          <p:nvPr/>
        </p:nvCxnSpPr>
        <p:spPr>
          <a:xfrm>
            <a:off x="1571625" y="5615940"/>
            <a:ext cx="0" cy="14478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473325" y="5614036"/>
            <a:ext cx="0" cy="14287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368675" y="5614036"/>
            <a:ext cx="0" cy="14287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264025" y="5615940"/>
            <a:ext cx="0" cy="14478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116513" y="5615940"/>
            <a:ext cx="0" cy="14478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016625" y="5615940"/>
            <a:ext cx="0" cy="14478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6916738" y="5615940"/>
            <a:ext cx="0" cy="14478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800975" y="5615940"/>
            <a:ext cx="0" cy="14478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8699500" y="5615940"/>
            <a:ext cx="0" cy="14478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183" name="TextBox 27"/>
          <p:cNvSpPr txBox="1">
            <a:spLocks noChangeArrowheads="1"/>
          </p:cNvSpPr>
          <p:nvPr/>
        </p:nvSpPr>
        <p:spPr bwMode="auto">
          <a:xfrm>
            <a:off x="1430339" y="5777866"/>
            <a:ext cx="245617" cy="26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242" tIns="39621" rIns="79242" bIns="39621">
            <a:spAutoFit/>
          </a:bodyPr>
          <a:lstStyle>
            <a:lvl1pPr>
              <a:defRPr sz="28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100">
                <a:solidFill>
                  <a:schemeClr val="tx1"/>
                </a:solidFill>
                <a:latin typeface="Times New Roman" charset="0"/>
                <a:ea typeface="ＭＳ Ｐゴシック" charset="0"/>
              </a:defRPr>
            </a:lvl3pPr>
            <a:lvl4pPr marL="1600200" indent="-228600">
              <a:defRPr sz="1700">
                <a:solidFill>
                  <a:schemeClr val="tx1"/>
                </a:solidFill>
                <a:latin typeface="Times New Roman" charset="0"/>
                <a:ea typeface="ＭＳ Ｐゴシック" charset="0"/>
              </a:defRPr>
            </a:lvl4pPr>
            <a:lvl5pPr marL="2057400" indent="-228600">
              <a:defRPr sz="1700">
                <a:solidFill>
                  <a:schemeClr val="tx1"/>
                </a:solidFill>
                <a:latin typeface="Times New Roman" charset="0"/>
                <a:ea typeface="ＭＳ Ｐゴシック" charset="0"/>
              </a:defRPr>
            </a:lvl5pPr>
            <a:lvl6pPr marL="2514600" indent="-228600">
              <a:defRPr sz="1700">
                <a:solidFill>
                  <a:schemeClr val="tx1"/>
                </a:solidFill>
                <a:latin typeface="Times New Roman" charset="0"/>
                <a:ea typeface="ＭＳ Ｐゴシック" charset="0"/>
              </a:defRPr>
            </a:lvl6pPr>
            <a:lvl7pPr marL="2971800" indent="-228600">
              <a:defRPr sz="1700">
                <a:solidFill>
                  <a:schemeClr val="tx1"/>
                </a:solidFill>
                <a:latin typeface="Times New Roman" charset="0"/>
                <a:ea typeface="ＭＳ Ｐゴシック" charset="0"/>
              </a:defRPr>
            </a:lvl7pPr>
            <a:lvl8pPr marL="3429000" indent="-228600">
              <a:defRPr sz="1700">
                <a:solidFill>
                  <a:schemeClr val="tx1"/>
                </a:solidFill>
                <a:latin typeface="Times New Roman" charset="0"/>
                <a:ea typeface="ＭＳ Ｐゴシック" charset="0"/>
              </a:defRPr>
            </a:lvl8pPr>
            <a:lvl9pPr marL="3886200" indent="-228600">
              <a:defRPr sz="1700">
                <a:solidFill>
                  <a:schemeClr val="tx1"/>
                </a:solidFill>
                <a:latin typeface="Times New Roman" charset="0"/>
                <a:ea typeface="ＭＳ Ｐゴシック" charset="0"/>
              </a:defRPr>
            </a:lvl9pPr>
          </a:lstStyle>
          <a:p>
            <a:pPr eaLnBrk="0" hangingPunct="0"/>
            <a:r>
              <a:rPr lang="en-US" sz="1200">
                <a:latin typeface="Arial" charset="0"/>
              </a:rPr>
              <a:t>0</a:t>
            </a:r>
          </a:p>
        </p:txBody>
      </p:sp>
      <p:sp>
        <p:nvSpPr>
          <p:cNvPr id="7184" name="TextBox 28"/>
          <p:cNvSpPr txBox="1">
            <a:spLocks noChangeArrowheads="1"/>
          </p:cNvSpPr>
          <p:nvPr/>
        </p:nvSpPr>
        <p:spPr bwMode="auto">
          <a:xfrm>
            <a:off x="2282825" y="5777866"/>
            <a:ext cx="331202" cy="26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242" tIns="39621" rIns="79242" bIns="39621">
            <a:spAutoFit/>
          </a:bodyPr>
          <a:lstStyle>
            <a:lvl1pPr>
              <a:defRPr sz="28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100">
                <a:solidFill>
                  <a:schemeClr val="tx1"/>
                </a:solidFill>
                <a:latin typeface="Times New Roman" charset="0"/>
                <a:ea typeface="ＭＳ Ｐゴシック" charset="0"/>
              </a:defRPr>
            </a:lvl3pPr>
            <a:lvl4pPr marL="1600200" indent="-228600">
              <a:defRPr sz="1700">
                <a:solidFill>
                  <a:schemeClr val="tx1"/>
                </a:solidFill>
                <a:latin typeface="Times New Roman" charset="0"/>
                <a:ea typeface="ＭＳ Ｐゴシック" charset="0"/>
              </a:defRPr>
            </a:lvl4pPr>
            <a:lvl5pPr marL="2057400" indent="-228600">
              <a:defRPr sz="1700">
                <a:solidFill>
                  <a:schemeClr val="tx1"/>
                </a:solidFill>
                <a:latin typeface="Times New Roman" charset="0"/>
                <a:ea typeface="ＭＳ Ｐゴシック" charset="0"/>
              </a:defRPr>
            </a:lvl5pPr>
            <a:lvl6pPr marL="2514600" indent="-228600">
              <a:defRPr sz="1700">
                <a:solidFill>
                  <a:schemeClr val="tx1"/>
                </a:solidFill>
                <a:latin typeface="Times New Roman" charset="0"/>
                <a:ea typeface="ＭＳ Ｐゴシック" charset="0"/>
              </a:defRPr>
            </a:lvl6pPr>
            <a:lvl7pPr marL="2971800" indent="-228600">
              <a:defRPr sz="1700">
                <a:solidFill>
                  <a:schemeClr val="tx1"/>
                </a:solidFill>
                <a:latin typeface="Times New Roman" charset="0"/>
                <a:ea typeface="ＭＳ Ｐゴシック" charset="0"/>
              </a:defRPr>
            </a:lvl7pPr>
            <a:lvl8pPr marL="3429000" indent="-228600">
              <a:defRPr sz="1700">
                <a:solidFill>
                  <a:schemeClr val="tx1"/>
                </a:solidFill>
                <a:latin typeface="Times New Roman" charset="0"/>
                <a:ea typeface="ＭＳ Ｐゴシック" charset="0"/>
              </a:defRPr>
            </a:lvl8pPr>
            <a:lvl9pPr marL="3886200" indent="-228600">
              <a:defRPr sz="1700">
                <a:solidFill>
                  <a:schemeClr val="tx1"/>
                </a:solidFill>
                <a:latin typeface="Times New Roman" charset="0"/>
                <a:ea typeface="ＭＳ Ｐゴシック" charset="0"/>
              </a:defRPr>
            </a:lvl9pPr>
          </a:lstStyle>
          <a:p>
            <a:pPr eaLnBrk="0" hangingPunct="0"/>
            <a:r>
              <a:rPr lang="en-US" sz="1200">
                <a:latin typeface="Arial" charset="0"/>
              </a:rPr>
              <a:t>12</a:t>
            </a:r>
          </a:p>
        </p:txBody>
      </p:sp>
      <p:sp>
        <p:nvSpPr>
          <p:cNvPr id="7185" name="TextBox 29"/>
          <p:cNvSpPr txBox="1">
            <a:spLocks noChangeArrowheads="1"/>
          </p:cNvSpPr>
          <p:nvPr/>
        </p:nvSpPr>
        <p:spPr bwMode="auto">
          <a:xfrm>
            <a:off x="3178176" y="5777866"/>
            <a:ext cx="331202" cy="26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242" tIns="39621" rIns="79242" bIns="39621">
            <a:spAutoFit/>
          </a:bodyPr>
          <a:lstStyle>
            <a:lvl1pPr>
              <a:defRPr sz="28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100">
                <a:solidFill>
                  <a:schemeClr val="tx1"/>
                </a:solidFill>
                <a:latin typeface="Times New Roman" charset="0"/>
                <a:ea typeface="ＭＳ Ｐゴシック" charset="0"/>
              </a:defRPr>
            </a:lvl3pPr>
            <a:lvl4pPr marL="1600200" indent="-228600">
              <a:defRPr sz="1700">
                <a:solidFill>
                  <a:schemeClr val="tx1"/>
                </a:solidFill>
                <a:latin typeface="Times New Roman" charset="0"/>
                <a:ea typeface="ＭＳ Ｐゴシック" charset="0"/>
              </a:defRPr>
            </a:lvl4pPr>
            <a:lvl5pPr marL="2057400" indent="-228600">
              <a:defRPr sz="1700">
                <a:solidFill>
                  <a:schemeClr val="tx1"/>
                </a:solidFill>
                <a:latin typeface="Times New Roman" charset="0"/>
                <a:ea typeface="ＭＳ Ｐゴシック" charset="0"/>
              </a:defRPr>
            </a:lvl5pPr>
            <a:lvl6pPr marL="2514600" indent="-228600">
              <a:defRPr sz="1700">
                <a:solidFill>
                  <a:schemeClr val="tx1"/>
                </a:solidFill>
                <a:latin typeface="Times New Roman" charset="0"/>
                <a:ea typeface="ＭＳ Ｐゴシック" charset="0"/>
              </a:defRPr>
            </a:lvl6pPr>
            <a:lvl7pPr marL="2971800" indent="-228600">
              <a:defRPr sz="1700">
                <a:solidFill>
                  <a:schemeClr val="tx1"/>
                </a:solidFill>
                <a:latin typeface="Times New Roman" charset="0"/>
                <a:ea typeface="ＭＳ Ｐゴシック" charset="0"/>
              </a:defRPr>
            </a:lvl7pPr>
            <a:lvl8pPr marL="3429000" indent="-228600">
              <a:defRPr sz="1700">
                <a:solidFill>
                  <a:schemeClr val="tx1"/>
                </a:solidFill>
                <a:latin typeface="Times New Roman" charset="0"/>
                <a:ea typeface="ＭＳ Ｐゴシック" charset="0"/>
              </a:defRPr>
            </a:lvl8pPr>
            <a:lvl9pPr marL="3886200" indent="-228600">
              <a:defRPr sz="1700">
                <a:solidFill>
                  <a:schemeClr val="tx1"/>
                </a:solidFill>
                <a:latin typeface="Times New Roman" charset="0"/>
                <a:ea typeface="ＭＳ Ｐゴシック" charset="0"/>
              </a:defRPr>
            </a:lvl9pPr>
          </a:lstStyle>
          <a:p>
            <a:pPr eaLnBrk="0" hangingPunct="0"/>
            <a:r>
              <a:rPr lang="en-US" sz="1200">
                <a:latin typeface="Arial" charset="0"/>
              </a:rPr>
              <a:t>24</a:t>
            </a:r>
          </a:p>
        </p:txBody>
      </p:sp>
      <p:sp>
        <p:nvSpPr>
          <p:cNvPr id="7186" name="TextBox 30"/>
          <p:cNvSpPr txBox="1">
            <a:spLocks noChangeArrowheads="1"/>
          </p:cNvSpPr>
          <p:nvPr/>
        </p:nvSpPr>
        <p:spPr bwMode="auto">
          <a:xfrm>
            <a:off x="4073525" y="5777866"/>
            <a:ext cx="331202" cy="26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242" tIns="39621" rIns="79242" bIns="39621">
            <a:spAutoFit/>
          </a:bodyPr>
          <a:lstStyle>
            <a:lvl1pPr>
              <a:defRPr sz="28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100">
                <a:solidFill>
                  <a:schemeClr val="tx1"/>
                </a:solidFill>
                <a:latin typeface="Times New Roman" charset="0"/>
                <a:ea typeface="ＭＳ Ｐゴシック" charset="0"/>
              </a:defRPr>
            </a:lvl3pPr>
            <a:lvl4pPr marL="1600200" indent="-228600">
              <a:defRPr sz="1700">
                <a:solidFill>
                  <a:schemeClr val="tx1"/>
                </a:solidFill>
                <a:latin typeface="Times New Roman" charset="0"/>
                <a:ea typeface="ＭＳ Ｐゴシック" charset="0"/>
              </a:defRPr>
            </a:lvl4pPr>
            <a:lvl5pPr marL="2057400" indent="-228600">
              <a:defRPr sz="1700">
                <a:solidFill>
                  <a:schemeClr val="tx1"/>
                </a:solidFill>
                <a:latin typeface="Times New Roman" charset="0"/>
                <a:ea typeface="ＭＳ Ｐゴシック" charset="0"/>
              </a:defRPr>
            </a:lvl5pPr>
            <a:lvl6pPr marL="2514600" indent="-228600">
              <a:defRPr sz="1700">
                <a:solidFill>
                  <a:schemeClr val="tx1"/>
                </a:solidFill>
                <a:latin typeface="Times New Roman" charset="0"/>
                <a:ea typeface="ＭＳ Ｐゴシック" charset="0"/>
              </a:defRPr>
            </a:lvl6pPr>
            <a:lvl7pPr marL="2971800" indent="-228600">
              <a:defRPr sz="1700">
                <a:solidFill>
                  <a:schemeClr val="tx1"/>
                </a:solidFill>
                <a:latin typeface="Times New Roman" charset="0"/>
                <a:ea typeface="ＭＳ Ｐゴシック" charset="0"/>
              </a:defRPr>
            </a:lvl7pPr>
            <a:lvl8pPr marL="3429000" indent="-228600">
              <a:defRPr sz="1700">
                <a:solidFill>
                  <a:schemeClr val="tx1"/>
                </a:solidFill>
                <a:latin typeface="Times New Roman" charset="0"/>
                <a:ea typeface="ＭＳ Ｐゴシック" charset="0"/>
              </a:defRPr>
            </a:lvl8pPr>
            <a:lvl9pPr marL="3886200" indent="-228600">
              <a:defRPr sz="1700">
                <a:solidFill>
                  <a:schemeClr val="tx1"/>
                </a:solidFill>
                <a:latin typeface="Times New Roman" charset="0"/>
                <a:ea typeface="ＭＳ Ｐゴシック" charset="0"/>
              </a:defRPr>
            </a:lvl9pPr>
          </a:lstStyle>
          <a:p>
            <a:pPr eaLnBrk="0" hangingPunct="0"/>
            <a:r>
              <a:rPr lang="en-US" sz="1200">
                <a:latin typeface="Arial" charset="0"/>
              </a:rPr>
              <a:t>36</a:t>
            </a:r>
          </a:p>
        </p:txBody>
      </p:sp>
      <p:sp>
        <p:nvSpPr>
          <p:cNvPr id="7187" name="TextBox 31"/>
          <p:cNvSpPr txBox="1">
            <a:spLocks noChangeArrowheads="1"/>
          </p:cNvSpPr>
          <p:nvPr/>
        </p:nvSpPr>
        <p:spPr bwMode="auto">
          <a:xfrm>
            <a:off x="4929188" y="5777866"/>
            <a:ext cx="331202" cy="26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242" tIns="39621" rIns="79242" bIns="39621">
            <a:spAutoFit/>
          </a:bodyPr>
          <a:lstStyle>
            <a:lvl1pPr>
              <a:defRPr sz="28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100">
                <a:solidFill>
                  <a:schemeClr val="tx1"/>
                </a:solidFill>
                <a:latin typeface="Times New Roman" charset="0"/>
                <a:ea typeface="ＭＳ Ｐゴシック" charset="0"/>
              </a:defRPr>
            </a:lvl3pPr>
            <a:lvl4pPr marL="1600200" indent="-228600">
              <a:defRPr sz="1700">
                <a:solidFill>
                  <a:schemeClr val="tx1"/>
                </a:solidFill>
                <a:latin typeface="Times New Roman" charset="0"/>
                <a:ea typeface="ＭＳ Ｐゴシック" charset="0"/>
              </a:defRPr>
            </a:lvl4pPr>
            <a:lvl5pPr marL="2057400" indent="-228600">
              <a:defRPr sz="1700">
                <a:solidFill>
                  <a:schemeClr val="tx1"/>
                </a:solidFill>
                <a:latin typeface="Times New Roman" charset="0"/>
                <a:ea typeface="ＭＳ Ｐゴシック" charset="0"/>
              </a:defRPr>
            </a:lvl5pPr>
            <a:lvl6pPr marL="2514600" indent="-228600">
              <a:defRPr sz="1700">
                <a:solidFill>
                  <a:schemeClr val="tx1"/>
                </a:solidFill>
                <a:latin typeface="Times New Roman" charset="0"/>
                <a:ea typeface="ＭＳ Ｐゴシック" charset="0"/>
              </a:defRPr>
            </a:lvl6pPr>
            <a:lvl7pPr marL="2971800" indent="-228600">
              <a:defRPr sz="1700">
                <a:solidFill>
                  <a:schemeClr val="tx1"/>
                </a:solidFill>
                <a:latin typeface="Times New Roman" charset="0"/>
                <a:ea typeface="ＭＳ Ｐゴシック" charset="0"/>
              </a:defRPr>
            </a:lvl7pPr>
            <a:lvl8pPr marL="3429000" indent="-228600">
              <a:defRPr sz="1700">
                <a:solidFill>
                  <a:schemeClr val="tx1"/>
                </a:solidFill>
                <a:latin typeface="Times New Roman" charset="0"/>
                <a:ea typeface="ＭＳ Ｐゴシック" charset="0"/>
              </a:defRPr>
            </a:lvl8pPr>
            <a:lvl9pPr marL="3886200" indent="-228600">
              <a:defRPr sz="1700">
                <a:solidFill>
                  <a:schemeClr val="tx1"/>
                </a:solidFill>
                <a:latin typeface="Times New Roman" charset="0"/>
                <a:ea typeface="ＭＳ Ｐゴシック" charset="0"/>
              </a:defRPr>
            </a:lvl9pPr>
          </a:lstStyle>
          <a:p>
            <a:pPr eaLnBrk="0" hangingPunct="0"/>
            <a:r>
              <a:rPr lang="en-US" sz="1200">
                <a:latin typeface="Arial" charset="0"/>
              </a:rPr>
              <a:t>48</a:t>
            </a:r>
          </a:p>
        </p:txBody>
      </p:sp>
      <p:sp>
        <p:nvSpPr>
          <p:cNvPr id="7188" name="TextBox 32"/>
          <p:cNvSpPr txBox="1">
            <a:spLocks noChangeArrowheads="1"/>
          </p:cNvSpPr>
          <p:nvPr/>
        </p:nvSpPr>
        <p:spPr bwMode="auto">
          <a:xfrm>
            <a:off x="5826125" y="5777866"/>
            <a:ext cx="331202" cy="26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242" tIns="39621" rIns="79242" bIns="39621">
            <a:spAutoFit/>
          </a:bodyPr>
          <a:lstStyle>
            <a:lvl1pPr>
              <a:defRPr sz="28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100">
                <a:solidFill>
                  <a:schemeClr val="tx1"/>
                </a:solidFill>
                <a:latin typeface="Times New Roman" charset="0"/>
                <a:ea typeface="ＭＳ Ｐゴシック" charset="0"/>
              </a:defRPr>
            </a:lvl3pPr>
            <a:lvl4pPr marL="1600200" indent="-228600">
              <a:defRPr sz="1700">
                <a:solidFill>
                  <a:schemeClr val="tx1"/>
                </a:solidFill>
                <a:latin typeface="Times New Roman" charset="0"/>
                <a:ea typeface="ＭＳ Ｐゴシック" charset="0"/>
              </a:defRPr>
            </a:lvl4pPr>
            <a:lvl5pPr marL="2057400" indent="-228600">
              <a:defRPr sz="1700">
                <a:solidFill>
                  <a:schemeClr val="tx1"/>
                </a:solidFill>
                <a:latin typeface="Times New Roman" charset="0"/>
                <a:ea typeface="ＭＳ Ｐゴシック" charset="0"/>
              </a:defRPr>
            </a:lvl5pPr>
            <a:lvl6pPr marL="2514600" indent="-228600">
              <a:defRPr sz="1700">
                <a:solidFill>
                  <a:schemeClr val="tx1"/>
                </a:solidFill>
                <a:latin typeface="Times New Roman" charset="0"/>
                <a:ea typeface="ＭＳ Ｐゴシック" charset="0"/>
              </a:defRPr>
            </a:lvl6pPr>
            <a:lvl7pPr marL="2971800" indent="-228600">
              <a:defRPr sz="1700">
                <a:solidFill>
                  <a:schemeClr val="tx1"/>
                </a:solidFill>
                <a:latin typeface="Times New Roman" charset="0"/>
                <a:ea typeface="ＭＳ Ｐゴシック" charset="0"/>
              </a:defRPr>
            </a:lvl7pPr>
            <a:lvl8pPr marL="3429000" indent="-228600">
              <a:defRPr sz="1700">
                <a:solidFill>
                  <a:schemeClr val="tx1"/>
                </a:solidFill>
                <a:latin typeface="Times New Roman" charset="0"/>
                <a:ea typeface="ＭＳ Ｐゴシック" charset="0"/>
              </a:defRPr>
            </a:lvl8pPr>
            <a:lvl9pPr marL="3886200" indent="-228600">
              <a:defRPr sz="1700">
                <a:solidFill>
                  <a:schemeClr val="tx1"/>
                </a:solidFill>
                <a:latin typeface="Times New Roman" charset="0"/>
                <a:ea typeface="ＭＳ Ｐゴシック" charset="0"/>
              </a:defRPr>
            </a:lvl9pPr>
          </a:lstStyle>
          <a:p>
            <a:pPr eaLnBrk="0" hangingPunct="0"/>
            <a:r>
              <a:rPr lang="en-US" sz="1200">
                <a:latin typeface="Arial" charset="0"/>
              </a:rPr>
              <a:t>60</a:t>
            </a:r>
          </a:p>
        </p:txBody>
      </p:sp>
      <p:sp>
        <p:nvSpPr>
          <p:cNvPr id="7189" name="TextBox 35"/>
          <p:cNvSpPr txBox="1">
            <a:spLocks noChangeArrowheads="1"/>
          </p:cNvSpPr>
          <p:nvPr/>
        </p:nvSpPr>
        <p:spPr bwMode="auto">
          <a:xfrm>
            <a:off x="6726238" y="5777866"/>
            <a:ext cx="331202" cy="26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242" tIns="39621" rIns="79242" bIns="39621">
            <a:spAutoFit/>
          </a:bodyPr>
          <a:lstStyle>
            <a:lvl1pPr>
              <a:defRPr sz="28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100">
                <a:solidFill>
                  <a:schemeClr val="tx1"/>
                </a:solidFill>
                <a:latin typeface="Times New Roman" charset="0"/>
                <a:ea typeface="ＭＳ Ｐゴシック" charset="0"/>
              </a:defRPr>
            </a:lvl3pPr>
            <a:lvl4pPr marL="1600200" indent="-228600">
              <a:defRPr sz="1700">
                <a:solidFill>
                  <a:schemeClr val="tx1"/>
                </a:solidFill>
                <a:latin typeface="Times New Roman" charset="0"/>
                <a:ea typeface="ＭＳ Ｐゴシック" charset="0"/>
              </a:defRPr>
            </a:lvl4pPr>
            <a:lvl5pPr marL="2057400" indent="-228600">
              <a:defRPr sz="1700">
                <a:solidFill>
                  <a:schemeClr val="tx1"/>
                </a:solidFill>
                <a:latin typeface="Times New Roman" charset="0"/>
                <a:ea typeface="ＭＳ Ｐゴシック" charset="0"/>
              </a:defRPr>
            </a:lvl5pPr>
            <a:lvl6pPr marL="2514600" indent="-228600">
              <a:defRPr sz="1700">
                <a:solidFill>
                  <a:schemeClr val="tx1"/>
                </a:solidFill>
                <a:latin typeface="Times New Roman" charset="0"/>
                <a:ea typeface="ＭＳ Ｐゴシック" charset="0"/>
              </a:defRPr>
            </a:lvl6pPr>
            <a:lvl7pPr marL="2971800" indent="-228600">
              <a:defRPr sz="1700">
                <a:solidFill>
                  <a:schemeClr val="tx1"/>
                </a:solidFill>
                <a:latin typeface="Times New Roman" charset="0"/>
                <a:ea typeface="ＭＳ Ｐゴシック" charset="0"/>
              </a:defRPr>
            </a:lvl7pPr>
            <a:lvl8pPr marL="3429000" indent="-228600">
              <a:defRPr sz="1700">
                <a:solidFill>
                  <a:schemeClr val="tx1"/>
                </a:solidFill>
                <a:latin typeface="Times New Roman" charset="0"/>
                <a:ea typeface="ＭＳ Ｐゴシック" charset="0"/>
              </a:defRPr>
            </a:lvl8pPr>
            <a:lvl9pPr marL="3886200" indent="-228600">
              <a:defRPr sz="1700">
                <a:solidFill>
                  <a:schemeClr val="tx1"/>
                </a:solidFill>
                <a:latin typeface="Times New Roman" charset="0"/>
                <a:ea typeface="ＭＳ Ｐゴシック" charset="0"/>
              </a:defRPr>
            </a:lvl9pPr>
          </a:lstStyle>
          <a:p>
            <a:pPr eaLnBrk="0" hangingPunct="0"/>
            <a:r>
              <a:rPr lang="en-US" sz="1200">
                <a:latin typeface="Arial" charset="0"/>
              </a:rPr>
              <a:t>72</a:t>
            </a:r>
          </a:p>
        </p:txBody>
      </p:sp>
      <p:sp>
        <p:nvSpPr>
          <p:cNvPr id="7190" name="TextBox 36"/>
          <p:cNvSpPr txBox="1">
            <a:spLocks noChangeArrowheads="1"/>
          </p:cNvSpPr>
          <p:nvPr/>
        </p:nvSpPr>
        <p:spPr bwMode="auto">
          <a:xfrm>
            <a:off x="7610475" y="5777866"/>
            <a:ext cx="331202" cy="26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242" tIns="39621" rIns="79242" bIns="39621">
            <a:spAutoFit/>
          </a:bodyPr>
          <a:lstStyle>
            <a:lvl1pPr>
              <a:defRPr sz="28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100">
                <a:solidFill>
                  <a:schemeClr val="tx1"/>
                </a:solidFill>
                <a:latin typeface="Times New Roman" charset="0"/>
                <a:ea typeface="ＭＳ Ｐゴシック" charset="0"/>
              </a:defRPr>
            </a:lvl3pPr>
            <a:lvl4pPr marL="1600200" indent="-228600">
              <a:defRPr sz="1700">
                <a:solidFill>
                  <a:schemeClr val="tx1"/>
                </a:solidFill>
                <a:latin typeface="Times New Roman" charset="0"/>
                <a:ea typeface="ＭＳ Ｐゴシック" charset="0"/>
              </a:defRPr>
            </a:lvl4pPr>
            <a:lvl5pPr marL="2057400" indent="-228600">
              <a:defRPr sz="1700">
                <a:solidFill>
                  <a:schemeClr val="tx1"/>
                </a:solidFill>
                <a:latin typeface="Times New Roman" charset="0"/>
                <a:ea typeface="ＭＳ Ｐゴシック" charset="0"/>
              </a:defRPr>
            </a:lvl5pPr>
            <a:lvl6pPr marL="2514600" indent="-228600">
              <a:defRPr sz="1700">
                <a:solidFill>
                  <a:schemeClr val="tx1"/>
                </a:solidFill>
                <a:latin typeface="Times New Roman" charset="0"/>
                <a:ea typeface="ＭＳ Ｐゴシック" charset="0"/>
              </a:defRPr>
            </a:lvl6pPr>
            <a:lvl7pPr marL="2971800" indent="-228600">
              <a:defRPr sz="1700">
                <a:solidFill>
                  <a:schemeClr val="tx1"/>
                </a:solidFill>
                <a:latin typeface="Times New Roman" charset="0"/>
                <a:ea typeface="ＭＳ Ｐゴシック" charset="0"/>
              </a:defRPr>
            </a:lvl7pPr>
            <a:lvl8pPr marL="3429000" indent="-228600">
              <a:defRPr sz="1700">
                <a:solidFill>
                  <a:schemeClr val="tx1"/>
                </a:solidFill>
                <a:latin typeface="Times New Roman" charset="0"/>
                <a:ea typeface="ＭＳ Ｐゴシック" charset="0"/>
              </a:defRPr>
            </a:lvl8pPr>
            <a:lvl9pPr marL="3886200" indent="-228600">
              <a:defRPr sz="1700">
                <a:solidFill>
                  <a:schemeClr val="tx1"/>
                </a:solidFill>
                <a:latin typeface="Times New Roman" charset="0"/>
                <a:ea typeface="ＭＳ Ｐゴシック" charset="0"/>
              </a:defRPr>
            </a:lvl9pPr>
          </a:lstStyle>
          <a:p>
            <a:pPr eaLnBrk="0" hangingPunct="0"/>
            <a:r>
              <a:rPr lang="en-US" sz="1200">
                <a:latin typeface="Arial" charset="0"/>
              </a:rPr>
              <a:t>84</a:t>
            </a:r>
          </a:p>
        </p:txBody>
      </p:sp>
      <p:sp>
        <p:nvSpPr>
          <p:cNvPr id="7191" name="TextBox 37"/>
          <p:cNvSpPr txBox="1">
            <a:spLocks noChangeArrowheads="1"/>
          </p:cNvSpPr>
          <p:nvPr/>
        </p:nvSpPr>
        <p:spPr bwMode="auto">
          <a:xfrm>
            <a:off x="8509000" y="5777866"/>
            <a:ext cx="331202" cy="26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242" tIns="39621" rIns="79242" bIns="39621">
            <a:spAutoFit/>
          </a:bodyPr>
          <a:lstStyle>
            <a:lvl1pPr>
              <a:defRPr sz="28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100">
                <a:solidFill>
                  <a:schemeClr val="tx1"/>
                </a:solidFill>
                <a:latin typeface="Times New Roman" charset="0"/>
                <a:ea typeface="ＭＳ Ｐゴシック" charset="0"/>
              </a:defRPr>
            </a:lvl3pPr>
            <a:lvl4pPr marL="1600200" indent="-228600">
              <a:defRPr sz="1700">
                <a:solidFill>
                  <a:schemeClr val="tx1"/>
                </a:solidFill>
                <a:latin typeface="Times New Roman" charset="0"/>
                <a:ea typeface="ＭＳ Ｐゴシック" charset="0"/>
              </a:defRPr>
            </a:lvl4pPr>
            <a:lvl5pPr marL="2057400" indent="-228600">
              <a:defRPr sz="1700">
                <a:solidFill>
                  <a:schemeClr val="tx1"/>
                </a:solidFill>
                <a:latin typeface="Times New Roman" charset="0"/>
                <a:ea typeface="ＭＳ Ｐゴシック" charset="0"/>
              </a:defRPr>
            </a:lvl5pPr>
            <a:lvl6pPr marL="2514600" indent="-228600">
              <a:defRPr sz="1700">
                <a:solidFill>
                  <a:schemeClr val="tx1"/>
                </a:solidFill>
                <a:latin typeface="Times New Roman" charset="0"/>
                <a:ea typeface="ＭＳ Ｐゴシック" charset="0"/>
              </a:defRPr>
            </a:lvl6pPr>
            <a:lvl7pPr marL="2971800" indent="-228600">
              <a:defRPr sz="1700">
                <a:solidFill>
                  <a:schemeClr val="tx1"/>
                </a:solidFill>
                <a:latin typeface="Times New Roman" charset="0"/>
                <a:ea typeface="ＭＳ Ｐゴシック" charset="0"/>
              </a:defRPr>
            </a:lvl7pPr>
            <a:lvl8pPr marL="3429000" indent="-228600">
              <a:defRPr sz="1700">
                <a:solidFill>
                  <a:schemeClr val="tx1"/>
                </a:solidFill>
                <a:latin typeface="Times New Roman" charset="0"/>
                <a:ea typeface="ＭＳ Ｐゴシック" charset="0"/>
              </a:defRPr>
            </a:lvl8pPr>
            <a:lvl9pPr marL="3886200" indent="-228600">
              <a:defRPr sz="1700">
                <a:solidFill>
                  <a:schemeClr val="tx1"/>
                </a:solidFill>
                <a:latin typeface="Times New Roman" charset="0"/>
                <a:ea typeface="ＭＳ Ｐゴシック" charset="0"/>
              </a:defRPr>
            </a:lvl9pPr>
          </a:lstStyle>
          <a:p>
            <a:pPr eaLnBrk="0" hangingPunct="0"/>
            <a:r>
              <a:rPr lang="en-US" sz="1200">
                <a:latin typeface="Arial" charset="0"/>
              </a:rPr>
              <a:t>96</a:t>
            </a:r>
          </a:p>
        </p:txBody>
      </p:sp>
      <p:grpSp>
        <p:nvGrpSpPr>
          <p:cNvPr id="7192" name="Group 42"/>
          <p:cNvGrpSpPr>
            <a:grpSpLocks/>
          </p:cNvGrpSpPr>
          <p:nvPr/>
        </p:nvGrpSpPr>
        <p:grpSpPr bwMode="auto">
          <a:xfrm>
            <a:off x="1671638" y="1417320"/>
            <a:ext cx="3763962" cy="4191000"/>
            <a:chOff x="1671570" y="1417638"/>
            <a:chExt cx="3764526" cy="4342488"/>
          </a:xfrm>
        </p:grpSpPr>
        <p:sp>
          <p:nvSpPr>
            <p:cNvPr id="40" name="Freeform 39"/>
            <p:cNvSpPr/>
            <p:nvPr/>
          </p:nvSpPr>
          <p:spPr>
            <a:xfrm>
              <a:off x="1671570" y="2215077"/>
              <a:ext cx="342951" cy="3545049"/>
            </a:xfrm>
            <a:custGeom>
              <a:avLst/>
              <a:gdLst>
                <a:gd name="connsiteX0" fmla="*/ 0 w 346364"/>
                <a:gd name="connsiteY0" fmla="*/ 3429000 h 3429000"/>
                <a:gd name="connsiteX1" fmla="*/ 127000 w 346364"/>
                <a:gd name="connsiteY1" fmla="*/ 0 h 3429000"/>
                <a:gd name="connsiteX2" fmla="*/ 346364 w 346364"/>
                <a:gd name="connsiteY2" fmla="*/ 3429000 h 3429000"/>
                <a:gd name="connsiteX3" fmla="*/ 346364 w 346364"/>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6364" h="3429000">
                  <a:moveTo>
                    <a:pt x="0" y="3429000"/>
                  </a:moveTo>
                  <a:cubicBezTo>
                    <a:pt x="34636" y="1714500"/>
                    <a:pt x="69273" y="0"/>
                    <a:pt x="127000" y="0"/>
                  </a:cubicBezTo>
                  <a:cubicBezTo>
                    <a:pt x="184727" y="0"/>
                    <a:pt x="346364" y="3429000"/>
                    <a:pt x="346364" y="3429000"/>
                  </a:cubicBezTo>
                  <a:lnTo>
                    <a:pt x="346364" y="3429000"/>
                  </a:lnTo>
                </a:path>
              </a:pathLst>
            </a:custGeom>
            <a:noFill/>
            <a:ln w="38100" cmpd="sng">
              <a:solidFill>
                <a:schemeClr val="tx2"/>
              </a:solidFill>
            </a:ln>
            <a:effectLst/>
          </p:spPr>
          <p:style>
            <a:lnRef idx="2">
              <a:schemeClr val="accent2"/>
            </a:lnRef>
            <a:fillRef idx="0">
              <a:schemeClr val="accent2"/>
            </a:fillRef>
            <a:effectRef idx="1">
              <a:schemeClr val="accent2"/>
            </a:effectRef>
            <a:fontRef idx="minor">
              <a:schemeClr val="tx1"/>
            </a:fontRef>
          </p:style>
          <p:txBody>
            <a:bodyPr anchor="ctr"/>
            <a:lstStyle/>
            <a:p>
              <a:pPr algn="ctr" eaLnBrk="0" hangingPunct="0">
                <a:defRPr/>
              </a:pPr>
              <a:endParaRPr lang="en-US"/>
            </a:p>
          </p:txBody>
        </p:sp>
        <p:sp>
          <p:nvSpPr>
            <p:cNvPr id="42" name="TextBox 41"/>
            <p:cNvSpPr txBox="1">
              <a:spLocks noChangeArrowheads="1"/>
            </p:cNvSpPr>
            <p:nvPr/>
          </p:nvSpPr>
          <p:spPr bwMode="auto">
            <a:xfrm>
              <a:off x="2282849" y="1417638"/>
              <a:ext cx="3153247" cy="1129047"/>
            </a:xfrm>
            <a:prstGeom prst="rect">
              <a:avLst/>
            </a:prstGeom>
            <a:gradFill rotWithShape="1">
              <a:gsLst>
                <a:gs pos="0">
                  <a:srgbClr val="90FFDA"/>
                </a:gs>
                <a:gs pos="35001">
                  <a:srgbClr val="B2FFE3"/>
                </a:gs>
                <a:gs pos="100000">
                  <a:srgbClr val="E0FFF4"/>
                </a:gs>
              </a:gsLst>
              <a:lin ang="16200000" scaled="1"/>
            </a:gradFill>
            <a:ln w="9525">
              <a:solidFill>
                <a:srgbClr val="00CC98"/>
              </a:solidFill>
              <a:miter lim="800000"/>
              <a:headEnd/>
              <a:tailEnd/>
            </a:ln>
            <a:effectLst>
              <a:outerShdw blurRad="40000" dist="20000" dir="5400000" rotWithShape="0">
                <a:srgbClr val="000000">
                  <a:alpha val="37999"/>
                </a:srgbClr>
              </a:outerShdw>
            </a:effectLst>
          </p:spPr>
          <p:txBody>
            <a:bodyPr lIns="0" tIns="0" rIns="0" bIns="0" anchor="ctr"/>
            <a:lstStyle/>
            <a:p>
              <a:pPr algn="ctr" eaLnBrk="0" hangingPunct="0">
                <a:defRPr/>
              </a:pPr>
              <a:endParaRPr lang="en-US" sz="1200" i="0" dirty="0">
                <a:solidFill>
                  <a:schemeClr val="dk1"/>
                </a:solidFill>
                <a:latin typeface="+mj-lt"/>
                <a:ea typeface="+mn-ea"/>
                <a:cs typeface="+mn-cs"/>
              </a:endParaRPr>
            </a:p>
            <a:p>
              <a:pPr algn="ctr" eaLnBrk="0" hangingPunct="0">
                <a:defRPr/>
              </a:pPr>
              <a:r>
                <a:rPr lang="en-US" sz="1600" dirty="0">
                  <a:solidFill>
                    <a:schemeClr val="dk1"/>
                  </a:solidFill>
                </a:rPr>
                <a:t>First Window </a:t>
              </a:r>
              <a:r>
                <a:rPr lang="en-US" sz="1600" dirty="0" err="1">
                  <a:solidFill>
                    <a:schemeClr val="dk1"/>
                  </a:solidFill>
                </a:rPr>
                <a:t>eller</a:t>
              </a:r>
              <a:r>
                <a:rPr lang="en-US" sz="1600" dirty="0">
                  <a:solidFill>
                    <a:schemeClr val="dk1"/>
                  </a:solidFill>
                </a:rPr>
                <a:t> </a:t>
              </a:r>
              <a:r>
                <a:rPr lang="en-US" sz="1600" dirty="0" err="1">
                  <a:solidFill>
                    <a:schemeClr val="dk1"/>
                  </a:solidFill>
                </a:rPr>
                <a:t>tidlig</a:t>
              </a:r>
              <a:r>
                <a:rPr lang="en-US" sz="1600" dirty="0">
                  <a:solidFill>
                    <a:schemeClr val="dk1"/>
                  </a:solidFill>
                </a:rPr>
                <a:t> </a:t>
              </a:r>
              <a:r>
                <a:rPr lang="en-US" sz="1600" dirty="0" err="1">
                  <a:solidFill>
                    <a:schemeClr val="dk1"/>
                  </a:solidFill>
                </a:rPr>
                <a:t>beskyttelse</a:t>
              </a:r>
              <a:endParaRPr lang="en-US" sz="1600" dirty="0">
                <a:solidFill>
                  <a:schemeClr val="dk1"/>
                </a:solidFill>
              </a:endParaRPr>
            </a:p>
            <a:p>
              <a:pPr algn="ctr" eaLnBrk="0" hangingPunct="0">
                <a:defRPr/>
              </a:pPr>
              <a:r>
                <a:rPr lang="en-US" sz="1200" dirty="0">
                  <a:solidFill>
                    <a:schemeClr val="dk1"/>
                  </a:solidFill>
                </a:rPr>
                <a:t>Potent </a:t>
              </a:r>
              <a:r>
                <a:rPr lang="en-US" sz="1200" dirty="0" err="1">
                  <a:solidFill>
                    <a:schemeClr val="dk1"/>
                  </a:solidFill>
                </a:rPr>
                <a:t>kardioprotektion</a:t>
              </a:r>
              <a:endParaRPr lang="en-US" sz="1200" dirty="0">
                <a:solidFill>
                  <a:schemeClr val="dk1"/>
                </a:solidFill>
              </a:endParaRPr>
            </a:p>
            <a:p>
              <a:pPr algn="ctr" eaLnBrk="0" hangingPunct="0">
                <a:defRPr/>
              </a:pPr>
              <a:r>
                <a:rPr lang="en-US" sz="1200" dirty="0" err="1">
                  <a:solidFill>
                    <a:schemeClr val="dk1"/>
                  </a:solidFill>
                </a:rPr>
                <a:t>Forbigående</a:t>
              </a:r>
              <a:endParaRPr lang="en-US" sz="1200" dirty="0">
                <a:solidFill>
                  <a:schemeClr val="dk1"/>
                </a:solidFill>
              </a:endParaRPr>
            </a:p>
            <a:p>
              <a:pPr algn="ctr" eaLnBrk="0" hangingPunct="0">
                <a:defRPr/>
              </a:pPr>
              <a:r>
                <a:rPr lang="en-US" sz="1200" dirty="0">
                  <a:solidFill>
                    <a:schemeClr val="dk1"/>
                  </a:solidFill>
                </a:rPr>
                <a:t>Post-translational </a:t>
              </a:r>
              <a:r>
                <a:rPr lang="en-US" sz="1200" dirty="0" err="1">
                  <a:solidFill>
                    <a:schemeClr val="dk1"/>
                  </a:solidFill>
                </a:rPr>
                <a:t>modifikationer</a:t>
              </a:r>
              <a:endParaRPr lang="en-US" sz="1200" dirty="0">
                <a:solidFill>
                  <a:schemeClr val="dk1"/>
                </a:solidFill>
              </a:endParaRPr>
            </a:p>
            <a:p>
              <a:pPr algn="ctr" eaLnBrk="0" hangingPunct="0">
                <a:defRPr/>
              </a:pPr>
              <a:endParaRPr lang="en-US" sz="1600" dirty="0">
                <a:solidFill>
                  <a:schemeClr val="dk1"/>
                </a:solidFill>
              </a:endParaRPr>
            </a:p>
          </p:txBody>
        </p:sp>
        <p:cxnSp>
          <p:nvCxnSpPr>
            <p:cNvPr id="44" name="Straight Arrow Connector 43"/>
            <p:cNvCxnSpPr>
              <a:stCxn id="42" idx="1"/>
              <a:endCxn id="40" idx="1"/>
            </p:cNvCxnSpPr>
            <p:nvPr/>
          </p:nvCxnSpPr>
          <p:spPr>
            <a:xfrm flipH="1">
              <a:off x="1797001" y="1982161"/>
              <a:ext cx="485848" cy="232915"/>
            </a:xfrm>
            <a:prstGeom prst="straightConnector1">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7193" name="Group 44"/>
          <p:cNvGrpSpPr>
            <a:grpSpLocks/>
          </p:cNvGrpSpPr>
          <p:nvPr/>
        </p:nvGrpSpPr>
        <p:grpSpPr bwMode="auto">
          <a:xfrm>
            <a:off x="2473326" y="1724026"/>
            <a:ext cx="6227763" cy="3895724"/>
            <a:chOff x="2472912" y="1734555"/>
            <a:chExt cx="6227573" cy="4037509"/>
          </a:xfrm>
        </p:grpSpPr>
        <p:sp>
          <p:nvSpPr>
            <p:cNvPr id="41" name="Freeform 40"/>
            <p:cNvSpPr/>
            <p:nvPr/>
          </p:nvSpPr>
          <p:spPr>
            <a:xfrm>
              <a:off x="2472912" y="3325867"/>
              <a:ext cx="6227573" cy="2446197"/>
            </a:xfrm>
            <a:custGeom>
              <a:avLst/>
              <a:gdLst>
                <a:gd name="connsiteX0" fmla="*/ 0 w 6280727"/>
                <a:gd name="connsiteY0" fmla="*/ 2353407 h 2364952"/>
                <a:gd name="connsiteX1" fmla="*/ 473363 w 6280727"/>
                <a:gd name="connsiteY1" fmla="*/ 402225 h 2364952"/>
                <a:gd name="connsiteX2" fmla="*/ 2112818 w 6280727"/>
                <a:gd name="connsiteY2" fmla="*/ 9680 h 2364952"/>
                <a:gd name="connsiteX3" fmla="*/ 5126182 w 6280727"/>
                <a:gd name="connsiteY3" fmla="*/ 332952 h 2364952"/>
                <a:gd name="connsiteX4" fmla="*/ 6280727 w 6280727"/>
                <a:gd name="connsiteY4" fmla="*/ 2364952 h 2364952"/>
                <a:gd name="connsiteX5" fmla="*/ 6280727 w 6280727"/>
                <a:gd name="connsiteY5" fmla="*/ 2364952 h 2364952"/>
                <a:gd name="connsiteX6" fmla="*/ 6280727 w 6280727"/>
                <a:gd name="connsiteY6" fmla="*/ 2364952 h 2364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0727" h="2364952">
                  <a:moveTo>
                    <a:pt x="0" y="2353407"/>
                  </a:moveTo>
                  <a:cubicBezTo>
                    <a:pt x="60613" y="1573126"/>
                    <a:pt x="121227" y="792846"/>
                    <a:pt x="473363" y="402225"/>
                  </a:cubicBezTo>
                  <a:cubicBezTo>
                    <a:pt x="825499" y="11604"/>
                    <a:pt x="1337348" y="21225"/>
                    <a:pt x="2112818" y="9680"/>
                  </a:cubicBezTo>
                  <a:cubicBezTo>
                    <a:pt x="2888288" y="-1865"/>
                    <a:pt x="4431531" y="-59593"/>
                    <a:pt x="5126182" y="332952"/>
                  </a:cubicBezTo>
                  <a:cubicBezTo>
                    <a:pt x="5820833" y="725497"/>
                    <a:pt x="6280727" y="2364952"/>
                    <a:pt x="6280727" y="2364952"/>
                  </a:cubicBezTo>
                  <a:lnTo>
                    <a:pt x="6280727" y="2364952"/>
                  </a:lnTo>
                  <a:lnTo>
                    <a:pt x="6280727" y="2364952"/>
                  </a:lnTo>
                </a:path>
              </a:pathLst>
            </a:custGeom>
            <a:ln w="38100"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50" name="TextBox 49"/>
            <p:cNvSpPr txBox="1">
              <a:spLocks noChangeArrowheads="1"/>
            </p:cNvSpPr>
            <p:nvPr/>
          </p:nvSpPr>
          <p:spPr bwMode="auto">
            <a:xfrm>
              <a:off x="5671627" y="1734555"/>
              <a:ext cx="2527223" cy="1423493"/>
            </a:xfrm>
            <a:prstGeom prst="rect">
              <a:avLst/>
            </a:prstGeom>
            <a:gradFill rotWithShape="1">
              <a:gsLst>
                <a:gs pos="0">
                  <a:srgbClr val="9595FF"/>
                </a:gs>
                <a:gs pos="35001">
                  <a:srgbClr val="B6B6FF"/>
                </a:gs>
                <a:gs pos="100000">
                  <a:srgbClr val="E1E1FF"/>
                </a:gs>
              </a:gsLst>
              <a:lin ang="16200000" scaled="1"/>
            </a:gradFill>
            <a:ln w="9525">
              <a:solidFill>
                <a:srgbClr val="2E2ECB"/>
              </a:solidFill>
              <a:miter lim="800000"/>
              <a:headEnd/>
              <a:tailEnd/>
            </a:ln>
            <a:effectLst>
              <a:outerShdw blurRad="40000" dist="20000" dir="5400000" rotWithShape="0">
                <a:srgbClr val="000000">
                  <a:alpha val="37999"/>
                </a:srgbClr>
              </a:outerShdw>
            </a:effectLst>
          </p:spPr>
          <p:txBody>
            <a:bodyPr lIns="0" tIns="0" rIns="0" bIns="0" anchor="ctr"/>
            <a:lstStyle/>
            <a:p>
              <a:pPr algn="ctr" eaLnBrk="0" hangingPunct="0">
                <a:defRPr/>
              </a:pPr>
              <a:r>
                <a:rPr lang="en-US" sz="1600" dirty="0">
                  <a:solidFill>
                    <a:schemeClr val="dk1"/>
                  </a:solidFill>
                </a:rPr>
                <a:t>Second Window </a:t>
              </a:r>
              <a:r>
                <a:rPr lang="en-US" sz="1600" dirty="0" err="1">
                  <a:solidFill>
                    <a:schemeClr val="dk1"/>
                  </a:solidFill>
                </a:rPr>
                <a:t>eller</a:t>
              </a:r>
              <a:endParaRPr lang="en-US" sz="1600" dirty="0">
                <a:solidFill>
                  <a:schemeClr val="dk1"/>
                </a:solidFill>
              </a:endParaRPr>
            </a:p>
            <a:p>
              <a:pPr algn="ctr" eaLnBrk="0" hangingPunct="0">
                <a:defRPr/>
              </a:pPr>
              <a:r>
                <a:rPr lang="en-US" sz="1600" dirty="0" err="1">
                  <a:solidFill>
                    <a:schemeClr val="dk1"/>
                  </a:solidFill>
                </a:rPr>
                <a:t>forsinket</a:t>
              </a:r>
              <a:r>
                <a:rPr lang="en-US" sz="1600" dirty="0">
                  <a:solidFill>
                    <a:schemeClr val="dk1"/>
                  </a:solidFill>
                </a:rPr>
                <a:t> </a:t>
              </a:r>
              <a:r>
                <a:rPr lang="en-US" sz="1600" dirty="0" err="1">
                  <a:solidFill>
                    <a:schemeClr val="dk1"/>
                  </a:solidFill>
                </a:rPr>
                <a:t>beskyttelse</a:t>
              </a:r>
              <a:endParaRPr lang="en-US" sz="1600" dirty="0">
                <a:solidFill>
                  <a:schemeClr val="dk1"/>
                </a:solidFill>
              </a:endParaRPr>
            </a:p>
            <a:p>
              <a:pPr algn="ctr" eaLnBrk="0" hangingPunct="0">
                <a:defRPr/>
              </a:pPr>
              <a:r>
                <a:rPr lang="en-US" sz="1200" dirty="0" err="1">
                  <a:solidFill>
                    <a:schemeClr val="dk1"/>
                  </a:solidFill>
                </a:rPr>
                <a:t>Mindre</a:t>
              </a:r>
              <a:r>
                <a:rPr lang="en-US" sz="1200" dirty="0">
                  <a:solidFill>
                    <a:schemeClr val="dk1"/>
                  </a:solidFill>
                </a:rPr>
                <a:t> robust </a:t>
              </a:r>
              <a:r>
                <a:rPr lang="en-US" sz="1200" dirty="0" err="1">
                  <a:solidFill>
                    <a:schemeClr val="dk1"/>
                  </a:solidFill>
                </a:rPr>
                <a:t>kardioprotektion</a:t>
              </a:r>
              <a:endParaRPr lang="en-US" sz="1200" dirty="0">
                <a:solidFill>
                  <a:schemeClr val="dk1"/>
                </a:solidFill>
              </a:endParaRPr>
            </a:p>
            <a:p>
              <a:pPr algn="ctr" eaLnBrk="0" hangingPunct="0">
                <a:defRPr/>
              </a:pPr>
              <a:r>
                <a:rPr lang="en-US" sz="1200" dirty="0" err="1">
                  <a:solidFill>
                    <a:schemeClr val="dk1"/>
                  </a:solidFill>
                </a:rPr>
                <a:t>Længerevarende</a:t>
              </a:r>
              <a:endParaRPr lang="en-US" sz="1200" dirty="0">
                <a:solidFill>
                  <a:schemeClr val="dk1"/>
                </a:solidFill>
              </a:endParaRPr>
            </a:p>
            <a:p>
              <a:pPr algn="ctr" eaLnBrk="0" hangingPunct="0">
                <a:defRPr/>
              </a:pPr>
              <a:r>
                <a:rPr lang="en-US" sz="1200" dirty="0">
                  <a:solidFill>
                    <a:schemeClr val="dk1"/>
                  </a:solidFill>
                </a:rPr>
                <a:t>De novo protein </a:t>
              </a:r>
              <a:r>
                <a:rPr lang="en-US" sz="1200" dirty="0" err="1">
                  <a:solidFill>
                    <a:schemeClr val="dk1"/>
                  </a:solidFill>
                </a:rPr>
                <a:t>synthese</a:t>
              </a:r>
              <a:endParaRPr lang="en-US" sz="1200" dirty="0">
                <a:solidFill>
                  <a:schemeClr val="dk1"/>
                </a:solidFill>
              </a:endParaRPr>
            </a:p>
          </p:txBody>
        </p:sp>
        <p:cxnSp>
          <p:nvCxnSpPr>
            <p:cNvPr id="51" name="Straight Arrow Connector 50"/>
            <p:cNvCxnSpPr>
              <a:stCxn id="50" idx="1"/>
            </p:cNvCxnSpPr>
            <p:nvPr/>
          </p:nvCxnSpPr>
          <p:spPr>
            <a:xfrm flipH="1">
              <a:off x="5116019" y="2445315"/>
              <a:ext cx="555608" cy="880552"/>
            </a:xfrm>
            <a:prstGeom prst="straightConnector1">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46" name="Right Arrow 45"/>
          <p:cNvSpPr>
            <a:spLocks noChangeArrowheads="1"/>
          </p:cNvSpPr>
          <p:nvPr/>
        </p:nvSpPr>
        <p:spPr bwMode="auto">
          <a:xfrm>
            <a:off x="3419475" y="3602356"/>
            <a:ext cx="5545138" cy="1986914"/>
          </a:xfrm>
          <a:prstGeom prst="rightArrow">
            <a:avLst>
              <a:gd name="adj1" fmla="val 50000"/>
              <a:gd name="adj2" fmla="val 50018"/>
            </a:avLst>
          </a:prstGeom>
          <a:gradFill rotWithShape="0">
            <a:gsLst>
              <a:gs pos="0">
                <a:srgbClr val="1C1C1C">
                  <a:alpha val="32999"/>
                </a:srgbClr>
              </a:gs>
              <a:gs pos="100000">
                <a:srgbClr val="3B3B3B"/>
              </a:gs>
            </a:gsLst>
            <a:lin ang="8100000" scaled="1"/>
          </a:gradFill>
          <a:ln w="9525">
            <a:solidFill>
              <a:schemeClr val="tx1"/>
            </a:solidFill>
            <a:round/>
            <a:headEnd/>
            <a:tailEnd/>
          </a:ln>
        </p:spPr>
        <p:txBody>
          <a:bodyPr/>
          <a:lstStyle/>
          <a:p>
            <a:pPr eaLnBrk="0" hangingPunct="0"/>
            <a:r>
              <a:rPr lang="en-US" sz="1600" dirty="0"/>
              <a:t>                                                     </a:t>
            </a:r>
          </a:p>
          <a:p>
            <a:pPr eaLnBrk="0" hangingPunct="0"/>
            <a:r>
              <a:rPr lang="en-US" sz="1600" dirty="0"/>
              <a:t>      </a:t>
            </a:r>
            <a:r>
              <a:rPr lang="en-US" sz="2400" i="0" dirty="0" err="1" smtClean="0"/>
              <a:t>Kronisk</a:t>
            </a:r>
            <a:r>
              <a:rPr lang="en-US" sz="2400" i="0" dirty="0" smtClean="0"/>
              <a:t> </a:t>
            </a:r>
            <a:r>
              <a:rPr lang="en-US" sz="2400" i="0" dirty="0"/>
              <a:t>RIC?</a:t>
            </a:r>
            <a:r>
              <a:rPr lang="en-US" sz="1200" i="0" dirty="0"/>
              <a:t> Neutrophil/monocyte/inflammation</a:t>
            </a:r>
            <a:endParaRPr lang="en-US" sz="2400" i="0" dirty="0"/>
          </a:p>
        </p:txBody>
      </p:sp>
      <p:cxnSp>
        <p:nvCxnSpPr>
          <p:cNvPr id="38" name="Lige forbindelse 37"/>
          <p:cNvCxnSpPr/>
          <p:nvPr/>
        </p:nvCxnSpPr>
        <p:spPr>
          <a:xfrm flipV="1">
            <a:off x="583358" y="1282174"/>
            <a:ext cx="8163850" cy="25400"/>
          </a:xfrm>
          <a:prstGeom prst="line">
            <a:avLst/>
          </a:prstGeom>
        </p:spPr>
        <p:style>
          <a:lnRef idx="2">
            <a:schemeClr val="accent1"/>
          </a:lnRef>
          <a:fillRef idx="0">
            <a:schemeClr val="accent1"/>
          </a:fillRef>
          <a:effectRef idx="1">
            <a:schemeClr val="accent1"/>
          </a:effectRef>
          <a:fontRef idx="minor">
            <a:schemeClr val="tx1"/>
          </a:fontRef>
        </p:style>
      </p:cxnSp>
      <p:pic>
        <p:nvPicPr>
          <p:cNvPr id="39" name="Billede 38"/>
          <p:cNvPicPr>
            <a:picLocks noChangeAspect="1"/>
          </p:cNvPicPr>
          <p:nvPr/>
        </p:nvPicPr>
        <p:blipFill>
          <a:blip r:embed="rId3"/>
          <a:srcRect/>
          <a:stretch>
            <a:fillRect/>
          </a:stretch>
        </p:blipFill>
        <p:spPr bwMode="auto">
          <a:xfrm>
            <a:off x="300566" y="374040"/>
            <a:ext cx="1404938" cy="630237"/>
          </a:xfrm>
          <a:prstGeom prst="rect">
            <a:avLst/>
          </a:prstGeom>
          <a:noFill/>
          <a:ln w="9525">
            <a:noFill/>
            <a:miter lim="800000"/>
            <a:headEnd/>
            <a:tailEnd/>
          </a:ln>
        </p:spPr>
      </p:pic>
    </p:spTree>
    <p:extLst>
      <p:ext uri="{BB962C8B-B14F-4D97-AF65-F5344CB8AC3E}">
        <p14:creationId xmlns:p14="http://schemas.microsoft.com/office/powerpoint/2010/main" val="22405044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4"/>
          <p:cNvSpPr>
            <a:spLocks noGrp="1" noChangeArrowheads="1"/>
          </p:cNvSpPr>
          <p:nvPr>
            <p:ph type="title"/>
          </p:nvPr>
        </p:nvSpPr>
        <p:spPr>
          <a:xfrm>
            <a:off x="1964266" y="0"/>
            <a:ext cx="7179733" cy="1273175"/>
          </a:xfrm>
          <a:solidFill>
            <a:srgbClr val="FFFFFF"/>
          </a:solidFill>
        </p:spPr>
        <p:txBody>
          <a:bodyPr>
            <a:normAutofit fontScale="90000"/>
          </a:bodyPr>
          <a:lstStyle/>
          <a:p>
            <a:r>
              <a:rPr lang="da-DK" b="1" dirty="0" smtClean="0">
                <a:solidFill>
                  <a:srgbClr val="000090"/>
                </a:solidFill>
                <a:latin typeface="Arial" charset="0"/>
              </a:rPr>
              <a:t>Effekt </a:t>
            </a:r>
            <a:r>
              <a:rPr lang="da-DK" b="1" dirty="0">
                <a:solidFill>
                  <a:srgbClr val="000090"/>
                </a:solidFill>
                <a:latin typeface="Arial" charset="0"/>
              </a:rPr>
              <a:t>a</a:t>
            </a:r>
            <a:r>
              <a:rPr lang="da-DK" b="1" dirty="0" smtClean="0">
                <a:solidFill>
                  <a:srgbClr val="000090"/>
                </a:solidFill>
                <a:latin typeface="Arial" charset="0"/>
              </a:rPr>
              <a:t>f forlængede konditionerings perioder</a:t>
            </a:r>
            <a:endParaRPr lang="da-DK" b="1" dirty="0">
              <a:solidFill>
                <a:srgbClr val="000090"/>
              </a:solidFill>
              <a:latin typeface="Arial" charset="0"/>
            </a:endParaRPr>
          </a:p>
        </p:txBody>
      </p:sp>
      <p:sp>
        <p:nvSpPr>
          <p:cNvPr id="79876" name="Tekstboks 11"/>
          <p:cNvSpPr txBox="1">
            <a:spLocks noChangeArrowheads="1"/>
          </p:cNvSpPr>
          <p:nvPr/>
        </p:nvSpPr>
        <p:spPr bwMode="auto">
          <a:xfrm>
            <a:off x="2651125" y="6305550"/>
            <a:ext cx="4030663" cy="400050"/>
          </a:xfrm>
          <a:prstGeom prst="rect">
            <a:avLst/>
          </a:prstGeom>
          <a:noFill/>
          <a:ln w="9525">
            <a:noFill/>
            <a:miter lim="800000"/>
            <a:headEnd/>
            <a:tailEnd/>
          </a:ln>
        </p:spPr>
        <p:txBody>
          <a:bodyPr>
            <a:prstTxWarp prst="textNoShape">
              <a:avLst/>
            </a:prstTxWarp>
            <a:spAutoFit/>
          </a:bodyPr>
          <a:lstStyle/>
          <a:p>
            <a:r>
              <a:rPr lang="da-DK" sz="2000">
                <a:solidFill>
                  <a:srgbClr val="000000"/>
                </a:solidFill>
              </a:rPr>
              <a:t>Wei et al. </a:t>
            </a:r>
            <a:r>
              <a:rPr lang="da-DK" sz="2000" i="1">
                <a:solidFill>
                  <a:srgbClr val="000000"/>
                </a:solidFill>
              </a:rPr>
              <a:t>Circ Res.</a:t>
            </a:r>
            <a:r>
              <a:rPr lang="da-DK" sz="2000">
                <a:solidFill>
                  <a:srgbClr val="000000"/>
                </a:solidFill>
              </a:rPr>
              <a:t> 2011;108:1220-5. </a:t>
            </a:r>
          </a:p>
        </p:txBody>
      </p:sp>
      <p:graphicFrame>
        <p:nvGraphicFramePr>
          <p:cNvPr id="79874" name="Object 2"/>
          <p:cNvGraphicFramePr>
            <a:graphicFrameLocks noChangeAspect="1"/>
          </p:cNvGraphicFramePr>
          <p:nvPr/>
        </p:nvGraphicFramePr>
        <p:xfrm>
          <a:off x="2493963" y="1273175"/>
          <a:ext cx="5848350" cy="4800600"/>
        </p:xfrm>
        <a:graphic>
          <a:graphicData uri="http://schemas.openxmlformats.org/presentationml/2006/ole">
            <mc:AlternateContent xmlns:mc="http://schemas.openxmlformats.org/markup-compatibility/2006">
              <mc:Choice xmlns:v="urn:schemas-microsoft-com:vml" Requires="v">
                <p:oleObj spid="_x0000_s3160" name="Dokument" r:id="rId4" imgW="6108700" imgH="6553200" progId="Word.Document.12">
                  <p:link updateAutomatic="1"/>
                </p:oleObj>
              </mc:Choice>
              <mc:Fallback>
                <p:oleObj name="Dokument" r:id="rId4" imgW="6108700" imgH="6553200"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3963" y="1273175"/>
                        <a:ext cx="584835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79877" name="Billede 4"/>
          <p:cNvPicPr>
            <a:picLocks noChangeAspect="1"/>
          </p:cNvPicPr>
          <p:nvPr/>
        </p:nvPicPr>
        <p:blipFill>
          <a:blip r:embed="rId6"/>
          <a:srcRect/>
          <a:stretch>
            <a:fillRect/>
          </a:stretch>
        </p:blipFill>
        <p:spPr bwMode="auto">
          <a:xfrm>
            <a:off x="2503488" y="1277938"/>
            <a:ext cx="5838825" cy="2674937"/>
          </a:xfrm>
          <a:prstGeom prst="rect">
            <a:avLst/>
          </a:prstGeom>
          <a:noFill/>
          <a:ln w="9525">
            <a:noFill/>
            <a:miter lim="800000"/>
            <a:headEnd/>
            <a:tailEnd/>
          </a:ln>
        </p:spPr>
      </p:pic>
      <p:sp>
        <p:nvSpPr>
          <p:cNvPr id="79878" name="Tekstboks 7"/>
          <p:cNvSpPr txBox="1">
            <a:spLocks noChangeArrowheads="1"/>
          </p:cNvSpPr>
          <p:nvPr/>
        </p:nvSpPr>
        <p:spPr bwMode="auto">
          <a:xfrm>
            <a:off x="3065463" y="1284288"/>
            <a:ext cx="2235200" cy="368300"/>
          </a:xfrm>
          <a:prstGeom prst="rect">
            <a:avLst/>
          </a:prstGeom>
          <a:solidFill>
            <a:schemeClr val="bg1"/>
          </a:solidFill>
          <a:ln w="9525">
            <a:noFill/>
            <a:miter lim="800000"/>
            <a:headEnd/>
            <a:tailEnd/>
          </a:ln>
        </p:spPr>
        <p:txBody>
          <a:bodyPr>
            <a:prstTxWarp prst="textNoShape">
              <a:avLst/>
            </a:prstTxWarp>
            <a:spAutoFit/>
          </a:bodyPr>
          <a:lstStyle/>
          <a:p>
            <a:r>
              <a:rPr lang="da-DK">
                <a:solidFill>
                  <a:srgbClr val="000000"/>
                </a:solidFill>
              </a:rPr>
              <a:t>        </a:t>
            </a:r>
          </a:p>
        </p:txBody>
      </p:sp>
      <p:sp>
        <p:nvSpPr>
          <p:cNvPr id="79879" name="Tekstboks 8"/>
          <p:cNvSpPr txBox="1">
            <a:spLocks noChangeArrowheads="1"/>
          </p:cNvSpPr>
          <p:nvPr/>
        </p:nvSpPr>
        <p:spPr bwMode="auto">
          <a:xfrm>
            <a:off x="404813" y="1836738"/>
            <a:ext cx="1949450" cy="4062412"/>
          </a:xfrm>
          <a:prstGeom prst="rect">
            <a:avLst/>
          </a:prstGeom>
          <a:noFill/>
          <a:ln w="9525">
            <a:noFill/>
            <a:miter lim="800000"/>
            <a:headEnd/>
            <a:tailEnd/>
          </a:ln>
        </p:spPr>
        <p:txBody>
          <a:bodyPr>
            <a:prstTxWarp prst="textNoShape">
              <a:avLst/>
            </a:prstTxWarp>
            <a:spAutoFit/>
          </a:bodyPr>
          <a:lstStyle/>
          <a:p>
            <a:r>
              <a:rPr lang="da-DK" sz="2000">
                <a:solidFill>
                  <a:srgbClr val="000000"/>
                </a:solidFill>
              </a:rPr>
              <a:t>Repeated rIPostC improves survival in a rat model of myocardial infarction despite absence of further reduction of infarct size compared to rIPerC alone</a:t>
            </a:r>
          </a:p>
          <a:p>
            <a:endParaRPr lang="da-DK">
              <a:solidFill>
                <a:srgbClr val="000000"/>
              </a:solidFill>
            </a:endParaRPr>
          </a:p>
        </p:txBody>
      </p:sp>
      <p:cxnSp>
        <p:nvCxnSpPr>
          <p:cNvPr id="8" name="Lige forbindelse 7"/>
          <p:cNvCxnSpPr/>
          <p:nvPr/>
        </p:nvCxnSpPr>
        <p:spPr>
          <a:xfrm>
            <a:off x="510653" y="1225761"/>
            <a:ext cx="7967648"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10" name="Billede 9"/>
          <p:cNvPicPr>
            <a:picLocks noChangeAspect="1"/>
          </p:cNvPicPr>
          <p:nvPr/>
        </p:nvPicPr>
        <p:blipFill>
          <a:blip r:embed="rId7"/>
          <a:srcRect/>
          <a:stretch>
            <a:fillRect/>
          </a:stretch>
        </p:blipFill>
        <p:spPr bwMode="auto">
          <a:xfrm>
            <a:off x="266700" y="374040"/>
            <a:ext cx="1404938" cy="630237"/>
          </a:xfrm>
          <a:prstGeom prst="rect">
            <a:avLst/>
          </a:prstGeom>
          <a:noFill/>
          <a:ln w="9525">
            <a:noFill/>
            <a:miter lim="800000"/>
            <a:headEnd/>
            <a:tailEnd/>
          </a:ln>
        </p:spPr>
      </p:pic>
    </p:spTree>
    <p:extLst>
      <p:ext uri="{BB962C8B-B14F-4D97-AF65-F5344CB8AC3E}">
        <p14:creationId xmlns:p14="http://schemas.microsoft.com/office/powerpoint/2010/main" val="219939381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52412" y="274638"/>
            <a:ext cx="8191588" cy="1143000"/>
          </a:xfrm>
        </p:spPr>
        <p:txBody>
          <a:bodyPr>
            <a:normAutofit fontScale="90000"/>
          </a:bodyPr>
          <a:lstStyle/>
          <a:p>
            <a:r>
              <a:rPr lang="da-DK" b="1" dirty="0" smtClean="0">
                <a:solidFill>
                  <a:srgbClr val="000090"/>
                </a:solidFill>
              </a:rPr>
              <a:t>CONDI-HF</a:t>
            </a:r>
            <a:br>
              <a:rPr lang="da-DK" b="1" dirty="0" smtClean="0">
                <a:solidFill>
                  <a:srgbClr val="000090"/>
                </a:solidFill>
              </a:rPr>
            </a:br>
            <a:r>
              <a:rPr lang="da-DK" b="1" dirty="0" smtClean="0">
                <a:solidFill>
                  <a:srgbClr val="000090"/>
                </a:solidFill>
              </a:rPr>
              <a:t>Effekt af RIC ved kronisk hjertesvigt</a:t>
            </a:r>
            <a:endParaRPr lang="da-DK" b="1" dirty="0">
              <a:solidFill>
                <a:srgbClr val="000090"/>
              </a:solidFill>
            </a:endParaRPr>
          </a:p>
        </p:txBody>
      </p:sp>
      <p:graphicFrame>
        <p:nvGraphicFramePr>
          <p:cNvPr id="3" name="Tabel 2"/>
          <p:cNvGraphicFramePr>
            <a:graphicFrameLocks noGrp="1"/>
          </p:cNvGraphicFramePr>
          <p:nvPr>
            <p:extLst>
              <p:ext uri="{D42A27DB-BD31-4B8C-83A1-F6EECF244321}">
                <p14:modId xmlns:p14="http://schemas.microsoft.com/office/powerpoint/2010/main" val="2305192073"/>
              </p:ext>
            </p:extLst>
          </p:nvPr>
        </p:nvGraphicFramePr>
        <p:xfrm>
          <a:off x="751905" y="2055519"/>
          <a:ext cx="7502341" cy="3855886"/>
        </p:xfrm>
        <a:graphic>
          <a:graphicData uri="http://schemas.openxmlformats.org/drawingml/2006/table">
            <a:tbl>
              <a:tblPr firstRow="1" bandRow="1">
                <a:tableStyleId>{0660B408-B3CF-4A94-85FC-2B1E0A45F4A2}</a:tableStyleId>
              </a:tblPr>
              <a:tblGrid>
                <a:gridCol w="2928313"/>
                <a:gridCol w="1036623"/>
                <a:gridCol w="1241605"/>
                <a:gridCol w="1335311"/>
                <a:gridCol w="960489"/>
              </a:tblGrid>
              <a:tr h="174179">
                <a:tc>
                  <a:txBody>
                    <a:bodyPr/>
                    <a:lstStyle/>
                    <a:p>
                      <a:pPr algn="l" fontAlgn="b"/>
                      <a:endParaRPr lang="da-DK" sz="10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l" fontAlgn="b"/>
                      <a:r>
                        <a:rPr lang="da-DK" sz="1000" u="none" strike="noStrike">
                          <a:effectLst/>
                          <a:latin typeface="Century Gothic" panose="020B0502020202020204" pitchFamily="34" charset="0"/>
                        </a:rPr>
                        <a:t>Baseline</a:t>
                      </a:r>
                      <a:endParaRPr lang="da-DK" sz="1000" b="0" i="0" u="none" strike="noStrike">
                        <a:solidFill>
                          <a:srgbClr val="000000"/>
                        </a:solidFill>
                        <a:effectLst/>
                        <a:latin typeface="Century Gothic" panose="020B0502020202020204" pitchFamily="34" charset="0"/>
                      </a:endParaRPr>
                    </a:p>
                  </a:txBody>
                  <a:tcPr marL="9525" marR="9525" marT="9525" marB="0" anchor="b"/>
                </a:tc>
                <a:tc>
                  <a:txBody>
                    <a:bodyPr/>
                    <a:lstStyle/>
                    <a:p>
                      <a:pPr algn="l" fontAlgn="b"/>
                      <a:r>
                        <a:rPr lang="da-DK" sz="1000" u="none" strike="noStrike">
                          <a:effectLst/>
                          <a:latin typeface="Century Gothic" panose="020B0502020202020204" pitchFamily="34" charset="0"/>
                        </a:rPr>
                        <a:t>Follow-up</a:t>
                      </a:r>
                      <a:endParaRPr lang="da-DK" sz="1000" b="0" i="0" u="none" strike="noStrike">
                        <a:solidFill>
                          <a:srgbClr val="000000"/>
                        </a:solidFill>
                        <a:effectLst/>
                        <a:latin typeface="Century Gothic" panose="020B0502020202020204" pitchFamily="34" charset="0"/>
                      </a:endParaRPr>
                    </a:p>
                  </a:txBody>
                  <a:tcPr marL="9525" marR="9525" marT="9525" marB="0" anchor="b"/>
                </a:tc>
                <a:tc>
                  <a:txBody>
                    <a:bodyPr/>
                    <a:lstStyle/>
                    <a:p>
                      <a:pPr algn="l" fontAlgn="b"/>
                      <a:r>
                        <a:rPr lang="da-DK" sz="1000" u="none" strike="noStrike">
                          <a:effectLst/>
                          <a:latin typeface="Century Gothic" panose="020B0502020202020204" pitchFamily="34" charset="0"/>
                        </a:rPr>
                        <a:t>CI</a:t>
                      </a:r>
                      <a:endParaRPr lang="da-DK" sz="1000" b="0" i="0" u="none" strike="noStrike">
                        <a:solidFill>
                          <a:srgbClr val="000000"/>
                        </a:solidFill>
                        <a:effectLst/>
                        <a:latin typeface="Century Gothic" panose="020B0502020202020204" pitchFamily="34" charset="0"/>
                      </a:endParaRPr>
                    </a:p>
                  </a:txBody>
                  <a:tcPr marL="9525" marR="9525" marT="9525" marB="0" anchor="b"/>
                </a:tc>
                <a:tc>
                  <a:txBody>
                    <a:bodyPr/>
                    <a:lstStyle/>
                    <a:p>
                      <a:pPr algn="l" fontAlgn="b"/>
                      <a:r>
                        <a:rPr lang="da-DK" sz="1000" u="none" strike="noStrike">
                          <a:effectLst/>
                          <a:latin typeface="Century Gothic" panose="020B0502020202020204" pitchFamily="34" charset="0"/>
                        </a:rPr>
                        <a:t>p-value</a:t>
                      </a:r>
                      <a:endParaRPr lang="da-DK" sz="1000" b="0" i="0" u="none" strike="noStrike">
                        <a:solidFill>
                          <a:srgbClr val="000000"/>
                        </a:solidFill>
                        <a:effectLst/>
                        <a:latin typeface="Century Gothic" panose="020B0502020202020204" pitchFamily="34" charset="0"/>
                      </a:endParaRPr>
                    </a:p>
                  </a:txBody>
                  <a:tcPr marL="9525" marR="9525" marT="9525" marB="0" anchor="b"/>
                </a:tc>
              </a:tr>
              <a:tr h="193884">
                <a:tc>
                  <a:txBody>
                    <a:bodyPr/>
                    <a:lstStyle/>
                    <a:p>
                      <a:pPr algn="l" fontAlgn="ctr"/>
                      <a:r>
                        <a:rPr lang="da-DK" sz="1000" u="none" strike="noStrike" dirty="0">
                          <a:solidFill>
                            <a:schemeClr val="bg1"/>
                          </a:solidFill>
                          <a:effectLst/>
                          <a:latin typeface="Century Gothic" panose="020B0502020202020204" pitchFamily="34" charset="0"/>
                        </a:rPr>
                        <a:t>Patients with </a:t>
                      </a:r>
                      <a:r>
                        <a:rPr lang="da-DK" sz="1000" u="none" strike="noStrike" dirty="0" smtClean="0">
                          <a:solidFill>
                            <a:schemeClr val="bg1"/>
                          </a:solidFill>
                          <a:effectLst/>
                          <a:latin typeface="Century Gothic" panose="020B0502020202020204" pitchFamily="34" charset="0"/>
                        </a:rPr>
                        <a:t>CHF  (n=22)</a:t>
                      </a:r>
                      <a:endParaRPr lang="da-DK" sz="1000" b="1" i="0" u="none" strike="noStrike" dirty="0">
                        <a:solidFill>
                          <a:schemeClr val="bg1"/>
                        </a:solidFill>
                        <a:effectLst/>
                        <a:latin typeface="Century Gothic" panose="020B0502020202020204" pitchFamily="34" charset="0"/>
                      </a:endParaRPr>
                    </a:p>
                  </a:txBody>
                  <a:tcPr marL="9525" marR="9525" marT="9525" marB="0" anchor="ctr">
                    <a:solidFill>
                      <a:schemeClr val="accent2"/>
                    </a:solidFill>
                  </a:tcPr>
                </a:tc>
                <a:tc>
                  <a:txBody>
                    <a:bodyPr/>
                    <a:lstStyle/>
                    <a:p>
                      <a:pPr algn="l" fontAlgn="b"/>
                      <a:endParaRPr lang="da-DK" sz="1000" b="0" i="0" u="none" strike="noStrike">
                        <a:solidFill>
                          <a:schemeClr val="bg1"/>
                        </a:solidFill>
                        <a:effectLst/>
                        <a:latin typeface="Century Gothic" panose="020B0502020202020204" pitchFamily="34" charset="0"/>
                      </a:endParaRPr>
                    </a:p>
                  </a:txBody>
                  <a:tcPr marL="9525" marR="9525" marT="9525" marB="0" anchor="b">
                    <a:solidFill>
                      <a:schemeClr val="accent2"/>
                    </a:solidFill>
                  </a:tcPr>
                </a:tc>
                <a:tc>
                  <a:txBody>
                    <a:bodyPr/>
                    <a:lstStyle/>
                    <a:p>
                      <a:pPr algn="l" fontAlgn="b"/>
                      <a:endParaRPr lang="da-DK" sz="1000" b="0" i="0" u="none" strike="noStrike">
                        <a:solidFill>
                          <a:schemeClr val="bg1"/>
                        </a:solidFill>
                        <a:effectLst/>
                        <a:latin typeface="Century Gothic" panose="020B0502020202020204" pitchFamily="34" charset="0"/>
                      </a:endParaRPr>
                    </a:p>
                  </a:txBody>
                  <a:tcPr marL="9525" marR="9525" marT="9525" marB="0" anchor="b">
                    <a:solidFill>
                      <a:schemeClr val="accent2"/>
                    </a:solidFill>
                  </a:tcPr>
                </a:tc>
                <a:tc>
                  <a:txBody>
                    <a:bodyPr/>
                    <a:lstStyle/>
                    <a:p>
                      <a:pPr algn="l" fontAlgn="b"/>
                      <a:endParaRPr lang="da-DK" sz="1000" b="0" i="0" u="none" strike="noStrike">
                        <a:solidFill>
                          <a:schemeClr val="bg1"/>
                        </a:solidFill>
                        <a:effectLst/>
                        <a:latin typeface="Century Gothic" panose="020B0502020202020204" pitchFamily="34" charset="0"/>
                      </a:endParaRPr>
                    </a:p>
                  </a:txBody>
                  <a:tcPr marL="9525" marR="9525" marT="9525" marB="0" anchor="b">
                    <a:solidFill>
                      <a:schemeClr val="accent2"/>
                    </a:solidFill>
                  </a:tcPr>
                </a:tc>
                <a:tc>
                  <a:txBody>
                    <a:bodyPr/>
                    <a:lstStyle/>
                    <a:p>
                      <a:pPr algn="l" fontAlgn="b"/>
                      <a:endParaRPr lang="da-DK" sz="1000" b="0" i="0" u="none" strike="noStrike" dirty="0">
                        <a:solidFill>
                          <a:schemeClr val="bg1"/>
                        </a:solidFill>
                        <a:effectLst/>
                        <a:latin typeface="Century Gothic" panose="020B0502020202020204" pitchFamily="34" charset="0"/>
                      </a:endParaRPr>
                    </a:p>
                  </a:txBody>
                  <a:tcPr marL="9525" marR="9525" marT="9525" marB="0" anchor="b">
                    <a:solidFill>
                      <a:schemeClr val="accent2"/>
                    </a:solidFill>
                  </a:tcPr>
                </a:tc>
              </a:tr>
              <a:tr h="319909">
                <a:tc>
                  <a:txBody>
                    <a:bodyPr/>
                    <a:lstStyle/>
                    <a:p>
                      <a:pPr algn="l" fontAlgn="ctr"/>
                      <a:r>
                        <a:rPr lang="da-DK" sz="1000" u="none" strike="noStrike">
                          <a:effectLst/>
                          <a:latin typeface="Century Gothic" panose="020B0502020202020204" pitchFamily="34" charset="0"/>
                        </a:rPr>
                        <a:t>LV ejection fraction (%)</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44 ± 9.7</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44 ± 9.2</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-0.89 to 0.55</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p=0.63</a:t>
                      </a:r>
                      <a:endParaRPr lang="da-DK" sz="1000" b="0" i="0" u="none" strike="noStrike">
                        <a:solidFill>
                          <a:srgbClr val="000000"/>
                        </a:solidFill>
                        <a:effectLst/>
                        <a:latin typeface="Century Gothic" panose="020B0502020202020204" pitchFamily="34" charset="0"/>
                      </a:endParaRPr>
                    </a:p>
                  </a:txBody>
                  <a:tcPr marL="9525" marR="9525" marT="9525" marB="0" anchor="ctr"/>
                </a:tc>
              </a:tr>
              <a:tr h="319909">
                <a:tc>
                  <a:txBody>
                    <a:bodyPr/>
                    <a:lstStyle/>
                    <a:p>
                      <a:pPr algn="l" fontAlgn="ctr"/>
                      <a:r>
                        <a:rPr lang="da-DK" sz="1000" u="none" strike="noStrike">
                          <a:effectLst/>
                          <a:latin typeface="Century Gothic" panose="020B0502020202020204" pitchFamily="34" charset="0"/>
                        </a:rPr>
                        <a:t>LV end-diastolic volume (ml)</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223 ± 61.1</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220 ± 63.4</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-10.01 to 4.09</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p=0.39</a:t>
                      </a:r>
                      <a:endParaRPr lang="da-DK" sz="1000" b="0" i="0" u="none" strike="noStrike">
                        <a:solidFill>
                          <a:srgbClr val="000000"/>
                        </a:solidFill>
                        <a:effectLst/>
                        <a:latin typeface="Century Gothic" panose="020B0502020202020204" pitchFamily="34" charset="0"/>
                      </a:endParaRPr>
                    </a:p>
                  </a:txBody>
                  <a:tcPr marL="9525" marR="9525" marT="9525" marB="0" anchor="ctr"/>
                </a:tc>
              </a:tr>
              <a:tr h="319909">
                <a:tc>
                  <a:txBody>
                    <a:bodyPr/>
                    <a:lstStyle/>
                    <a:p>
                      <a:pPr algn="l" fontAlgn="ctr"/>
                      <a:r>
                        <a:rPr lang="da-DK" sz="1000" u="none" strike="noStrike" dirty="0" err="1">
                          <a:effectLst/>
                          <a:latin typeface="Century Gothic" panose="020B0502020202020204" pitchFamily="34" charset="0"/>
                        </a:rPr>
                        <a:t>Stroke</a:t>
                      </a:r>
                      <a:r>
                        <a:rPr lang="da-DK" sz="1000" u="none" strike="noStrike" dirty="0">
                          <a:effectLst/>
                          <a:latin typeface="Century Gothic" panose="020B0502020202020204" pitchFamily="34" charset="0"/>
                        </a:rPr>
                        <a:t> </a:t>
                      </a:r>
                      <a:r>
                        <a:rPr lang="da-DK" sz="1000" u="none" strike="noStrike" dirty="0" err="1">
                          <a:effectLst/>
                          <a:latin typeface="Century Gothic" panose="020B0502020202020204" pitchFamily="34" charset="0"/>
                        </a:rPr>
                        <a:t>volume</a:t>
                      </a:r>
                      <a:r>
                        <a:rPr lang="da-DK" sz="1000" u="none" strike="noStrike" dirty="0">
                          <a:effectLst/>
                          <a:latin typeface="Century Gothic" panose="020B0502020202020204" pitchFamily="34" charset="0"/>
                        </a:rPr>
                        <a:t> (ml)</a:t>
                      </a:r>
                      <a:endParaRPr lang="da-DK" sz="1000" b="0"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94 ± 22.8</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93 ± 21.7</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-5.39 to 1.96</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p=0.34</a:t>
                      </a:r>
                      <a:endParaRPr lang="da-DK" sz="1000" b="0" i="0" u="none" strike="noStrike">
                        <a:solidFill>
                          <a:srgbClr val="000000"/>
                        </a:solidFill>
                        <a:effectLst/>
                        <a:latin typeface="Century Gothic" panose="020B0502020202020204" pitchFamily="34" charset="0"/>
                      </a:endParaRPr>
                    </a:p>
                  </a:txBody>
                  <a:tcPr marL="9525" marR="9525" marT="9525" marB="0" anchor="ctr"/>
                </a:tc>
              </a:tr>
              <a:tr h="319909">
                <a:tc>
                  <a:txBody>
                    <a:bodyPr/>
                    <a:lstStyle/>
                    <a:p>
                      <a:pPr algn="l" fontAlgn="ctr"/>
                      <a:r>
                        <a:rPr lang="da-DK" sz="1000" u="none" strike="noStrike">
                          <a:effectLst/>
                          <a:latin typeface="Century Gothic" panose="020B0502020202020204" pitchFamily="34" charset="0"/>
                        </a:rPr>
                        <a:t>GLS - strain rate (%)</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-8.9 ± 2.2</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-9.5 ± 2.5</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-1.18 to 0.13</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dirty="0">
                          <a:effectLst/>
                          <a:latin typeface="Century Gothic" panose="020B0502020202020204" pitchFamily="34" charset="0"/>
                        </a:rPr>
                        <a:t>p=0.11</a:t>
                      </a:r>
                      <a:endParaRPr lang="da-DK" sz="1000" b="0" i="0" u="none" strike="noStrike" dirty="0">
                        <a:solidFill>
                          <a:srgbClr val="000000"/>
                        </a:solidFill>
                        <a:effectLst/>
                        <a:latin typeface="Century Gothic" panose="020B0502020202020204" pitchFamily="34" charset="0"/>
                      </a:endParaRPr>
                    </a:p>
                  </a:txBody>
                  <a:tcPr marL="9525" marR="9525" marT="9525" marB="0" anchor="ctr"/>
                </a:tc>
              </a:tr>
              <a:tr h="319909">
                <a:tc>
                  <a:txBody>
                    <a:bodyPr/>
                    <a:lstStyle/>
                    <a:p>
                      <a:pPr algn="l" fontAlgn="ctr"/>
                      <a:r>
                        <a:rPr lang="da-DK" sz="1000" b="0" i="0" u="none" strike="noStrike" dirty="0" err="1">
                          <a:solidFill>
                            <a:srgbClr val="000000"/>
                          </a:solidFill>
                          <a:effectLst/>
                          <a:latin typeface="Century Gothic" panose="020B0502020202020204" pitchFamily="34" charset="0"/>
                        </a:rPr>
                        <a:t>Systolic</a:t>
                      </a:r>
                      <a:r>
                        <a:rPr lang="da-DK" sz="1000" b="0" i="0" u="none" strike="noStrike" dirty="0">
                          <a:solidFill>
                            <a:srgbClr val="000000"/>
                          </a:solidFill>
                          <a:effectLst/>
                          <a:latin typeface="Century Gothic" panose="020B0502020202020204" pitchFamily="34" charset="0"/>
                        </a:rPr>
                        <a:t> </a:t>
                      </a:r>
                      <a:r>
                        <a:rPr lang="da-DK" sz="1000" b="0" i="0" u="none" strike="noStrike" dirty="0" err="1">
                          <a:solidFill>
                            <a:srgbClr val="000000"/>
                          </a:solidFill>
                          <a:effectLst/>
                          <a:latin typeface="Century Gothic" panose="020B0502020202020204" pitchFamily="34" charset="0"/>
                        </a:rPr>
                        <a:t>blood</a:t>
                      </a:r>
                      <a:r>
                        <a:rPr lang="da-DK" sz="1000" b="0" i="0" u="none" strike="noStrike" dirty="0">
                          <a:solidFill>
                            <a:srgbClr val="000000"/>
                          </a:solidFill>
                          <a:effectLst/>
                          <a:latin typeface="Century Gothic" panose="020B0502020202020204" pitchFamily="34" charset="0"/>
                        </a:rPr>
                        <a:t> </a:t>
                      </a:r>
                      <a:r>
                        <a:rPr lang="da-DK" sz="1000" b="0" i="0" u="none" strike="noStrike" dirty="0" err="1">
                          <a:solidFill>
                            <a:srgbClr val="000000"/>
                          </a:solidFill>
                          <a:effectLst/>
                          <a:latin typeface="Century Gothic" panose="020B0502020202020204" pitchFamily="34" charset="0"/>
                        </a:rPr>
                        <a:t>pressure</a:t>
                      </a:r>
                      <a:r>
                        <a:rPr lang="da-DK" sz="1000" b="0" i="0" u="none" strike="noStrike" dirty="0">
                          <a:solidFill>
                            <a:srgbClr val="000000"/>
                          </a:solidFill>
                          <a:effectLst/>
                          <a:latin typeface="Century Gothic" panose="020B0502020202020204" pitchFamily="34" charset="0"/>
                        </a:rPr>
                        <a:t> (</a:t>
                      </a:r>
                      <a:r>
                        <a:rPr lang="da-DK" sz="1000" b="0" i="0" u="none" strike="noStrike" dirty="0" err="1">
                          <a:solidFill>
                            <a:srgbClr val="000000"/>
                          </a:solidFill>
                          <a:effectLst/>
                          <a:latin typeface="Century Gothic" panose="020B0502020202020204" pitchFamily="34" charset="0"/>
                        </a:rPr>
                        <a:t>mmHg</a:t>
                      </a:r>
                      <a:r>
                        <a:rPr lang="da-DK" sz="1000" b="0" i="0" u="none" strike="noStrike" dirty="0">
                          <a:solidFill>
                            <a:srgbClr val="000000"/>
                          </a:solidFill>
                          <a:effectLst/>
                          <a:latin typeface="Century Gothic" panose="020B0502020202020204" pitchFamily="34" charset="0"/>
                        </a:rPr>
                        <a:t>)</a:t>
                      </a:r>
                    </a:p>
                  </a:txBody>
                  <a:tcPr marL="9525" marR="9525" marT="9525" marB="0" anchor="ctr"/>
                </a:tc>
                <a:tc>
                  <a:txBody>
                    <a:bodyPr/>
                    <a:lstStyle/>
                    <a:p>
                      <a:pPr algn="l" fontAlgn="ctr"/>
                      <a:r>
                        <a:rPr lang="da-DK" sz="1000" b="0" i="0" u="none" strike="noStrike">
                          <a:solidFill>
                            <a:srgbClr val="000000"/>
                          </a:solidFill>
                          <a:effectLst/>
                          <a:latin typeface="Century Gothic" panose="020B0502020202020204" pitchFamily="34" charset="0"/>
                        </a:rPr>
                        <a:t>130 ± 14.2 </a:t>
                      </a:r>
                    </a:p>
                  </a:txBody>
                  <a:tcPr marL="9525" marR="9525" marT="9525" marB="0" anchor="ctr"/>
                </a:tc>
                <a:tc>
                  <a:txBody>
                    <a:bodyPr/>
                    <a:lstStyle/>
                    <a:p>
                      <a:pPr algn="l" fontAlgn="ctr"/>
                      <a:r>
                        <a:rPr lang="da-DK" sz="1000" b="0" i="0" u="none" strike="noStrike" dirty="0">
                          <a:solidFill>
                            <a:srgbClr val="000000"/>
                          </a:solidFill>
                          <a:effectLst/>
                          <a:latin typeface="Century Gothic" panose="020B0502020202020204" pitchFamily="34" charset="0"/>
                        </a:rPr>
                        <a:t>124 ± 16.8</a:t>
                      </a:r>
                    </a:p>
                  </a:txBody>
                  <a:tcPr marL="9525" marR="9525" marT="9525" marB="0" anchor="ctr"/>
                </a:tc>
                <a:tc>
                  <a:txBody>
                    <a:bodyPr/>
                    <a:lstStyle/>
                    <a:p>
                      <a:pPr algn="l" fontAlgn="ctr"/>
                      <a:r>
                        <a:rPr lang="da-DK" sz="1000" b="0" i="0" u="none" strike="noStrike" dirty="0">
                          <a:solidFill>
                            <a:srgbClr val="000000"/>
                          </a:solidFill>
                          <a:effectLst/>
                          <a:latin typeface="Century Gothic" panose="020B0502020202020204" pitchFamily="34" charset="0"/>
                        </a:rPr>
                        <a:t>-10.03 to -2.67 </a:t>
                      </a:r>
                    </a:p>
                  </a:txBody>
                  <a:tcPr marL="9525" marR="9525" marT="9525" marB="0" anchor="ctr"/>
                </a:tc>
                <a:tc>
                  <a:txBody>
                    <a:bodyPr/>
                    <a:lstStyle/>
                    <a:p>
                      <a:pPr algn="l" fontAlgn="ctr"/>
                      <a:r>
                        <a:rPr lang="da-DK" sz="1000" b="0" i="0" u="none" strike="noStrike" dirty="0">
                          <a:solidFill>
                            <a:srgbClr val="000000"/>
                          </a:solidFill>
                          <a:effectLst/>
                          <a:latin typeface="Century Gothic" panose="020B0502020202020204" pitchFamily="34" charset="0"/>
                        </a:rPr>
                        <a:t>p=0.0018</a:t>
                      </a:r>
                    </a:p>
                  </a:txBody>
                  <a:tcPr marL="9525" marR="9525" marT="9525" marB="0" anchor="ctr"/>
                </a:tc>
              </a:tr>
              <a:tr h="288733">
                <a:tc>
                  <a:txBody>
                    <a:bodyPr/>
                    <a:lstStyle/>
                    <a:p>
                      <a:pPr algn="l" fontAlgn="ctr"/>
                      <a:r>
                        <a:rPr lang="da-DK" sz="1000" u="none" strike="noStrike" dirty="0">
                          <a:solidFill>
                            <a:schemeClr val="bg1"/>
                          </a:solidFill>
                          <a:effectLst/>
                          <a:latin typeface="Century Gothic" panose="020B0502020202020204" pitchFamily="34" charset="0"/>
                        </a:rPr>
                        <a:t>Control </a:t>
                      </a:r>
                      <a:r>
                        <a:rPr lang="da-DK" sz="1000" u="none" strike="noStrike" dirty="0" err="1">
                          <a:solidFill>
                            <a:schemeClr val="bg1"/>
                          </a:solidFill>
                          <a:effectLst/>
                          <a:latin typeface="Century Gothic" panose="020B0502020202020204" pitchFamily="34" charset="0"/>
                        </a:rPr>
                        <a:t>subjects</a:t>
                      </a:r>
                      <a:r>
                        <a:rPr lang="da-DK" sz="1000" u="none" strike="noStrike" dirty="0">
                          <a:solidFill>
                            <a:schemeClr val="bg1"/>
                          </a:solidFill>
                          <a:effectLst/>
                          <a:latin typeface="Century Gothic" panose="020B0502020202020204" pitchFamily="34" charset="0"/>
                        </a:rPr>
                        <a:t> </a:t>
                      </a:r>
                      <a:r>
                        <a:rPr lang="da-DK" sz="1000" u="none" strike="noStrike" dirty="0" smtClean="0">
                          <a:solidFill>
                            <a:schemeClr val="bg1"/>
                          </a:solidFill>
                          <a:effectLst/>
                          <a:latin typeface="Century Gothic" panose="020B0502020202020204" pitchFamily="34" charset="0"/>
                        </a:rPr>
                        <a:t> (n=21)</a:t>
                      </a:r>
                      <a:endParaRPr lang="da-DK" sz="1000" b="1" i="0" u="none" strike="noStrike" dirty="0">
                        <a:solidFill>
                          <a:schemeClr val="bg1"/>
                        </a:solidFill>
                        <a:effectLst/>
                        <a:latin typeface="Century Gothic" panose="020B0502020202020204" pitchFamily="34" charset="0"/>
                      </a:endParaRPr>
                    </a:p>
                  </a:txBody>
                  <a:tcPr marL="9525" marR="9525" marT="9525" marB="0" anchor="ctr">
                    <a:solidFill>
                      <a:schemeClr val="accent2"/>
                    </a:solidFill>
                  </a:tcPr>
                </a:tc>
                <a:tc>
                  <a:txBody>
                    <a:bodyPr/>
                    <a:lstStyle/>
                    <a:p>
                      <a:pPr algn="l" fontAlgn="b"/>
                      <a:endParaRPr lang="da-DK" sz="1000" b="0" i="0" u="none" strike="noStrike">
                        <a:solidFill>
                          <a:schemeClr val="bg1"/>
                        </a:solidFill>
                        <a:effectLst/>
                        <a:latin typeface="Century Gothic" panose="020B0502020202020204" pitchFamily="34" charset="0"/>
                      </a:endParaRPr>
                    </a:p>
                  </a:txBody>
                  <a:tcPr marL="9525" marR="9525" marT="9525" marB="0" anchor="b">
                    <a:solidFill>
                      <a:schemeClr val="accent2"/>
                    </a:solidFill>
                  </a:tcPr>
                </a:tc>
                <a:tc>
                  <a:txBody>
                    <a:bodyPr/>
                    <a:lstStyle/>
                    <a:p>
                      <a:pPr algn="l" fontAlgn="b"/>
                      <a:endParaRPr lang="da-DK" sz="1000" b="0" i="0" u="none" strike="noStrike">
                        <a:solidFill>
                          <a:schemeClr val="bg1"/>
                        </a:solidFill>
                        <a:effectLst/>
                        <a:latin typeface="Century Gothic" panose="020B0502020202020204" pitchFamily="34" charset="0"/>
                      </a:endParaRPr>
                    </a:p>
                  </a:txBody>
                  <a:tcPr marL="9525" marR="9525" marT="9525" marB="0" anchor="b">
                    <a:solidFill>
                      <a:schemeClr val="accent2"/>
                    </a:solidFill>
                  </a:tcPr>
                </a:tc>
                <a:tc>
                  <a:txBody>
                    <a:bodyPr/>
                    <a:lstStyle/>
                    <a:p>
                      <a:pPr algn="l" fontAlgn="b"/>
                      <a:endParaRPr lang="da-DK" sz="1000" b="0" i="0" u="none" strike="noStrike">
                        <a:solidFill>
                          <a:schemeClr val="bg1"/>
                        </a:solidFill>
                        <a:effectLst/>
                        <a:latin typeface="Century Gothic" panose="020B0502020202020204" pitchFamily="34" charset="0"/>
                      </a:endParaRPr>
                    </a:p>
                  </a:txBody>
                  <a:tcPr marL="9525" marR="9525" marT="9525" marB="0" anchor="b">
                    <a:solidFill>
                      <a:schemeClr val="accent2"/>
                    </a:solidFill>
                  </a:tcPr>
                </a:tc>
                <a:tc>
                  <a:txBody>
                    <a:bodyPr/>
                    <a:lstStyle/>
                    <a:p>
                      <a:pPr algn="l" fontAlgn="b"/>
                      <a:endParaRPr lang="da-DK" sz="1000" b="0" i="0" u="none" strike="noStrike" dirty="0">
                        <a:solidFill>
                          <a:schemeClr val="bg1"/>
                        </a:solidFill>
                        <a:effectLst/>
                        <a:latin typeface="Century Gothic" panose="020B0502020202020204" pitchFamily="34" charset="0"/>
                      </a:endParaRPr>
                    </a:p>
                  </a:txBody>
                  <a:tcPr marL="9525" marR="9525" marT="9525" marB="0" anchor="b">
                    <a:solidFill>
                      <a:schemeClr val="accent2"/>
                    </a:solidFill>
                  </a:tcPr>
                </a:tc>
              </a:tr>
              <a:tr h="319909">
                <a:tc>
                  <a:txBody>
                    <a:bodyPr/>
                    <a:lstStyle/>
                    <a:p>
                      <a:pPr algn="l" fontAlgn="ctr"/>
                      <a:r>
                        <a:rPr lang="da-DK" sz="1000" u="none" strike="noStrike">
                          <a:effectLst/>
                          <a:latin typeface="Century Gothic" panose="020B0502020202020204" pitchFamily="34" charset="0"/>
                        </a:rPr>
                        <a:t>LV ejection fraction (%)</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71 ± 5.2</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71 ± 5.3</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-0.15 to 0.44</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dirty="0">
                          <a:effectLst/>
                          <a:latin typeface="Century Gothic" panose="020B0502020202020204" pitchFamily="34" charset="0"/>
                        </a:rPr>
                        <a:t>p=0.32</a:t>
                      </a:r>
                      <a:endParaRPr lang="da-DK" sz="1000" b="0" i="0" u="none" strike="noStrike" dirty="0">
                        <a:solidFill>
                          <a:srgbClr val="000000"/>
                        </a:solidFill>
                        <a:effectLst/>
                        <a:latin typeface="Century Gothic" panose="020B0502020202020204" pitchFamily="34" charset="0"/>
                      </a:endParaRPr>
                    </a:p>
                  </a:txBody>
                  <a:tcPr marL="9525" marR="9525" marT="9525" marB="0" anchor="ctr"/>
                </a:tc>
              </a:tr>
              <a:tr h="319909">
                <a:tc>
                  <a:txBody>
                    <a:bodyPr/>
                    <a:lstStyle/>
                    <a:p>
                      <a:pPr algn="l" fontAlgn="ctr"/>
                      <a:r>
                        <a:rPr lang="da-DK" sz="1000" u="none" strike="noStrike">
                          <a:effectLst/>
                          <a:latin typeface="Century Gothic" panose="020B0502020202020204" pitchFamily="34" charset="0"/>
                        </a:rPr>
                        <a:t>LV end-diastolic volume (ml)</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148 ± 32.9</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147± 32.9</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-3.40 to 1.59</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p=0.46</a:t>
                      </a:r>
                      <a:endParaRPr lang="da-DK" sz="1000" b="0" i="0" u="none" strike="noStrike">
                        <a:solidFill>
                          <a:srgbClr val="000000"/>
                        </a:solidFill>
                        <a:effectLst/>
                        <a:latin typeface="Century Gothic" panose="020B0502020202020204" pitchFamily="34" charset="0"/>
                      </a:endParaRPr>
                    </a:p>
                  </a:txBody>
                  <a:tcPr marL="9525" marR="9525" marT="9525" marB="0" anchor="ctr"/>
                </a:tc>
              </a:tr>
              <a:tr h="319909">
                <a:tc>
                  <a:txBody>
                    <a:bodyPr/>
                    <a:lstStyle/>
                    <a:p>
                      <a:pPr algn="l" fontAlgn="ctr"/>
                      <a:r>
                        <a:rPr lang="da-DK" sz="1000" u="none" strike="noStrike">
                          <a:effectLst/>
                          <a:latin typeface="Century Gothic" panose="020B0502020202020204" pitchFamily="34" charset="0"/>
                        </a:rPr>
                        <a:t>Stroke volume (ml)</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104 ± 23.3</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104 ± 24.0</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-2.00 to 1.39</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p=0.71</a:t>
                      </a:r>
                      <a:endParaRPr lang="da-DK" sz="1000" b="0" i="0" u="none" strike="noStrike">
                        <a:solidFill>
                          <a:srgbClr val="000000"/>
                        </a:solidFill>
                        <a:effectLst/>
                        <a:latin typeface="Century Gothic" panose="020B0502020202020204" pitchFamily="34" charset="0"/>
                      </a:endParaRPr>
                    </a:p>
                  </a:txBody>
                  <a:tcPr marL="9525" marR="9525" marT="9525" marB="0" anchor="ctr"/>
                </a:tc>
              </a:tr>
              <a:tr h="319909">
                <a:tc>
                  <a:txBody>
                    <a:bodyPr/>
                    <a:lstStyle/>
                    <a:p>
                      <a:pPr algn="l" fontAlgn="ctr"/>
                      <a:r>
                        <a:rPr lang="da-DK" sz="1000" u="none" strike="noStrike">
                          <a:effectLst/>
                          <a:latin typeface="Century Gothic" panose="020B0502020202020204" pitchFamily="34" charset="0"/>
                        </a:rPr>
                        <a:t>GLS - strain rate (%)</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-14.1 ± 1.5</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-14.6 ± 1.4</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-1.07 to 0.24</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dirty="0">
                          <a:effectLst/>
                          <a:latin typeface="Century Gothic" panose="020B0502020202020204" pitchFamily="34" charset="0"/>
                        </a:rPr>
                        <a:t>p=0.20</a:t>
                      </a:r>
                      <a:endParaRPr lang="da-DK" sz="1000" b="0" i="0" u="none" strike="noStrike" dirty="0">
                        <a:solidFill>
                          <a:srgbClr val="000000"/>
                        </a:solidFill>
                        <a:effectLst/>
                        <a:latin typeface="Century Gothic" panose="020B0502020202020204" pitchFamily="34" charset="0"/>
                      </a:endParaRPr>
                    </a:p>
                  </a:txBody>
                  <a:tcPr marL="9525" marR="9525" marT="9525" marB="0" anchor="ctr"/>
                </a:tc>
              </a:tr>
              <a:tr h="319909">
                <a:tc>
                  <a:txBody>
                    <a:bodyPr/>
                    <a:lstStyle/>
                    <a:p>
                      <a:pPr algn="l" fontAlgn="ctr"/>
                      <a:r>
                        <a:rPr lang="da-DK" sz="1000" b="0" i="0" u="none" strike="noStrike" dirty="0" err="1">
                          <a:solidFill>
                            <a:srgbClr val="000000"/>
                          </a:solidFill>
                          <a:effectLst/>
                          <a:latin typeface="Century Gothic" panose="020B0502020202020204" pitchFamily="34" charset="0"/>
                        </a:rPr>
                        <a:t>Systolic</a:t>
                      </a:r>
                      <a:r>
                        <a:rPr lang="da-DK" sz="1000" b="0" i="0" u="none" strike="noStrike" dirty="0">
                          <a:solidFill>
                            <a:srgbClr val="000000"/>
                          </a:solidFill>
                          <a:effectLst/>
                          <a:latin typeface="Century Gothic" panose="020B0502020202020204" pitchFamily="34" charset="0"/>
                        </a:rPr>
                        <a:t> </a:t>
                      </a:r>
                      <a:r>
                        <a:rPr lang="da-DK" sz="1000" b="0" i="0" u="none" strike="noStrike" dirty="0" err="1">
                          <a:solidFill>
                            <a:srgbClr val="000000"/>
                          </a:solidFill>
                          <a:effectLst/>
                          <a:latin typeface="Century Gothic" panose="020B0502020202020204" pitchFamily="34" charset="0"/>
                        </a:rPr>
                        <a:t>blood</a:t>
                      </a:r>
                      <a:r>
                        <a:rPr lang="da-DK" sz="1000" b="0" i="0" u="none" strike="noStrike" dirty="0">
                          <a:solidFill>
                            <a:srgbClr val="000000"/>
                          </a:solidFill>
                          <a:effectLst/>
                          <a:latin typeface="Century Gothic" panose="020B0502020202020204" pitchFamily="34" charset="0"/>
                        </a:rPr>
                        <a:t> </a:t>
                      </a:r>
                      <a:r>
                        <a:rPr lang="da-DK" sz="1000" b="0" i="0" u="none" strike="noStrike" dirty="0" err="1">
                          <a:solidFill>
                            <a:srgbClr val="000000"/>
                          </a:solidFill>
                          <a:effectLst/>
                          <a:latin typeface="Century Gothic" panose="020B0502020202020204" pitchFamily="34" charset="0"/>
                        </a:rPr>
                        <a:t>pressure</a:t>
                      </a:r>
                      <a:r>
                        <a:rPr lang="da-DK" sz="1000" b="0" i="0" u="none" strike="noStrike" dirty="0">
                          <a:solidFill>
                            <a:srgbClr val="000000"/>
                          </a:solidFill>
                          <a:effectLst/>
                          <a:latin typeface="Century Gothic" panose="020B0502020202020204" pitchFamily="34" charset="0"/>
                        </a:rPr>
                        <a:t> (</a:t>
                      </a:r>
                      <a:r>
                        <a:rPr lang="da-DK" sz="1000" b="0" i="0" u="none" strike="noStrike" dirty="0" err="1">
                          <a:solidFill>
                            <a:srgbClr val="000000"/>
                          </a:solidFill>
                          <a:effectLst/>
                          <a:latin typeface="Century Gothic" panose="020B0502020202020204" pitchFamily="34" charset="0"/>
                        </a:rPr>
                        <a:t>mmHg</a:t>
                      </a:r>
                      <a:r>
                        <a:rPr lang="da-DK" sz="1000" b="0" i="0" u="none" strike="noStrike" dirty="0">
                          <a:solidFill>
                            <a:srgbClr val="000000"/>
                          </a:solidFill>
                          <a:effectLst/>
                          <a:latin typeface="Century Gothic" panose="020B0502020202020204" pitchFamily="34" charset="0"/>
                        </a:rPr>
                        <a:t>)</a:t>
                      </a:r>
                    </a:p>
                  </a:txBody>
                  <a:tcPr marL="9525" marR="9525" marT="9525" marB="0" anchor="ctr"/>
                </a:tc>
                <a:tc>
                  <a:txBody>
                    <a:bodyPr/>
                    <a:lstStyle/>
                    <a:p>
                      <a:pPr algn="l" fontAlgn="ctr"/>
                      <a:r>
                        <a:rPr lang="da-DK" sz="1000" b="0" i="0" u="none" strike="noStrike">
                          <a:solidFill>
                            <a:srgbClr val="000000"/>
                          </a:solidFill>
                          <a:effectLst/>
                          <a:latin typeface="Century Gothic" panose="020B0502020202020204" pitchFamily="34" charset="0"/>
                        </a:rPr>
                        <a:t>145 ± 15.2 </a:t>
                      </a:r>
                    </a:p>
                  </a:txBody>
                  <a:tcPr marL="9525" marR="9525" marT="9525" marB="0" anchor="ctr"/>
                </a:tc>
                <a:tc>
                  <a:txBody>
                    <a:bodyPr/>
                    <a:lstStyle/>
                    <a:p>
                      <a:pPr algn="l" fontAlgn="ctr"/>
                      <a:r>
                        <a:rPr lang="da-DK" sz="1000" b="0" i="0" u="none" strike="noStrike">
                          <a:solidFill>
                            <a:srgbClr val="000000"/>
                          </a:solidFill>
                          <a:effectLst/>
                          <a:latin typeface="Century Gothic" panose="020B0502020202020204" pitchFamily="34" charset="0"/>
                        </a:rPr>
                        <a:t>140 ± 13.7 </a:t>
                      </a:r>
                    </a:p>
                  </a:txBody>
                  <a:tcPr marL="9525" marR="9525" marT="9525" marB="0" anchor="ctr"/>
                </a:tc>
                <a:tc>
                  <a:txBody>
                    <a:bodyPr/>
                    <a:lstStyle/>
                    <a:p>
                      <a:pPr algn="l" fontAlgn="ctr"/>
                      <a:r>
                        <a:rPr lang="da-DK" sz="1000" b="0" i="0" u="none" strike="noStrike">
                          <a:solidFill>
                            <a:srgbClr val="000000"/>
                          </a:solidFill>
                          <a:effectLst/>
                          <a:latin typeface="Century Gothic" panose="020B0502020202020204" pitchFamily="34" charset="0"/>
                        </a:rPr>
                        <a:t>-9.30 to 0.73</a:t>
                      </a:r>
                    </a:p>
                  </a:txBody>
                  <a:tcPr marL="9525" marR="9525" marT="9525" marB="0" anchor="ctr"/>
                </a:tc>
                <a:tc>
                  <a:txBody>
                    <a:bodyPr/>
                    <a:lstStyle/>
                    <a:p>
                      <a:pPr algn="l" fontAlgn="ctr"/>
                      <a:r>
                        <a:rPr lang="da-DK" sz="1000" b="0" i="0" u="none" strike="noStrike" dirty="0">
                          <a:solidFill>
                            <a:srgbClr val="000000"/>
                          </a:solidFill>
                          <a:effectLst/>
                          <a:latin typeface="Century Gothic" panose="020B0502020202020204" pitchFamily="34" charset="0"/>
                        </a:rPr>
                        <a:t>p=0.09</a:t>
                      </a:r>
                    </a:p>
                  </a:txBody>
                  <a:tcPr marL="9525" marR="9525" marT="9525" marB="0" anchor="ctr"/>
                </a:tc>
              </a:tr>
            </a:tbl>
          </a:graphicData>
        </a:graphic>
      </p:graphicFrame>
      <p:sp>
        <p:nvSpPr>
          <p:cNvPr id="4" name="Rektangel 3"/>
          <p:cNvSpPr/>
          <p:nvPr/>
        </p:nvSpPr>
        <p:spPr>
          <a:xfrm>
            <a:off x="1375125" y="5966168"/>
            <a:ext cx="5117150" cy="646331"/>
          </a:xfrm>
          <a:prstGeom prst="rect">
            <a:avLst/>
          </a:prstGeom>
        </p:spPr>
        <p:txBody>
          <a:bodyPr wrap="square">
            <a:spAutoFit/>
          </a:bodyPr>
          <a:lstStyle/>
          <a:p>
            <a:r>
              <a:rPr lang="da-DK" altLang="en-US" dirty="0" smtClean="0">
                <a:solidFill>
                  <a:srgbClr val="03428E"/>
                </a:solidFill>
                <a:latin typeface="Century Gothic" panose="020B0502020202020204" pitchFamily="34" charset="0"/>
              </a:rPr>
              <a:t>No </a:t>
            </a:r>
            <a:r>
              <a:rPr lang="da-DK" altLang="en-US" dirty="0" err="1" smtClean="0">
                <a:solidFill>
                  <a:srgbClr val="03428E"/>
                </a:solidFill>
                <a:latin typeface="Century Gothic" panose="020B0502020202020204" pitchFamily="34" charset="0"/>
              </a:rPr>
              <a:t>effect</a:t>
            </a:r>
            <a:r>
              <a:rPr lang="da-DK" altLang="en-US" dirty="0" smtClean="0">
                <a:solidFill>
                  <a:srgbClr val="03428E"/>
                </a:solidFill>
                <a:latin typeface="Century Gothic" panose="020B0502020202020204" pitchFamily="34" charset="0"/>
              </a:rPr>
              <a:t> of RIC on LV-EF (</a:t>
            </a:r>
            <a:r>
              <a:rPr lang="da-DK" altLang="en-US" dirty="0" err="1" smtClean="0">
                <a:solidFill>
                  <a:srgbClr val="03428E"/>
                </a:solidFill>
                <a:latin typeface="Century Gothic" panose="020B0502020202020204" pitchFamily="34" charset="0"/>
              </a:rPr>
              <a:t>primary</a:t>
            </a:r>
            <a:r>
              <a:rPr lang="da-DK" altLang="en-US" dirty="0" smtClean="0">
                <a:solidFill>
                  <a:srgbClr val="03428E"/>
                </a:solidFill>
                <a:latin typeface="Century Gothic" panose="020B0502020202020204" pitchFamily="34" charset="0"/>
              </a:rPr>
              <a:t> </a:t>
            </a:r>
            <a:r>
              <a:rPr lang="da-DK" altLang="en-US" dirty="0" err="1" smtClean="0">
                <a:solidFill>
                  <a:srgbClr val="03428E"/>
                </a:solidFill>
                <a:latin typeface="Century Gothic" panose="020B0502020202020204" pitchFamily="34" charset="0"/>
              </a:rPr>
              <a:t>endpoint</a:t>
            </a:r>
            <a:r>
              <a:rPr lang="da-DK" altLang="en-US" dirty="0" smtClean="0">
                <a:solidFill>
                  <a:srgbClr val="03428E"/>
                </a:solidFill>
                <a:latin typeface="Century Gothic" panose="020B0502020202020204" pitchFamily="34" charset="0"/>
              </a:rPr>
              <a:t>) Blood pressure </a:t>
            </a:r>
            <a:r>
              <a:rPr lang="da-DK" altLang="en-US" dirty="0" err="1" smtClean="0">
                <a:solidFill>
                  <a:srgbClr val="03428E"/>
                </a:solidFill>
                <a:latin typeface="Century Gothic" panose="020B0502020202020204" pitchFamily="34" charset="0"/>
              </a:rPr>
              <a:t>reduced</a:t>
            </a:r>
            <a:endParaRPr lang="da-DK" altLang="en-US" dirty="0">
              <a:solidFill>
                <a:srgbClr val="03428E"/>
              </a:solidFill>
              <a:latin typeface="Century Gothic" panose="020B0502020202020204" pitchFamily="34" charset="0"/>
            </a:endParaRPr>
          </a:p>
        </p:txBody>
      </p:sp>
      <p:sp>
        <p:nvSpPr>
          <p:cNvPr id="9" name="Rektangel 8"/>
          <p:cNvSpPr/>
          <p:nvPr/>
        </p:nvSpPr>
        <p:spPr>
          <a:xfrm>
            <a:off x="2966769" y="1524684"/>
            <a:ext cx="3115307" cy="461665"/>
          </a:xfrm>
          <a:prstGeom prst="rect">
            <a:avLst/>
          </a:prstGeom>
          <a:ln>
            <a:solidFill>
              <a:srgbClr val="000090"/>
            </a:solidFill>
          </a:ln>
        </p:spPr>
        <p:txBody>
          <a:bodyPr wrap="square">
            <a:spAutoFit/>
          </a:bodyPr>
          <a:lstStyle/>
          <a:p>
            <a:r>
              <a:rPr lang="da-DK" altLang="en-US" sz="2400" b="1" dirty="0" smtClean="0">
                <a:solidFill>
                  <a:srgbClr val="03428E"/>
                </a:solidFill>
                <a:latin typeface="Century Gothic" panose="020B0502020202020204" pitchFamily="34" charset="0"/>
              </a:rPr>
              <a:t>28 </a:t>
            </a:r>
            <a:r>
              <a:rPr lang="da-DK" altLang="en-US" sz="2400" b="1" dirty="0" err="1" smtClean="0">
                <a:solidFill>
                  <a:srgbClr val="03428E"/>
                </a:solidFill>
                <a:latin typeface="Century Gothic" panose="020B0502020202020204" pitchFamily="34" charset="0"/>
              </a:rPr>
              <a:t>days</a:t>
            </a:r>
            <a:r>
              <a:rPr lang="da-DK" altLang="en-US" sz="2400" b="1" dirty="0" smtClean="0">
                <a:solidFill>
                  <a:srgbClr val="03428E"/>
                </a:solidFill>
                <a:latin typeface="Century Gothic" panose="020B0502020202020204" pitchFamily="34" charset="0"/>
              </a:rPr>
              <a:t> of </a:t>
            </a:r>
            <a:r>
              <a:rPr lang="da-DK" altLang="en-US" sz="2400" b="1" dirty="0" err="1" smtClean="0">
                <a:solidFill>
                  <a:srgbClr val="03428E"/>
                </a:solidFill>
                <a:latin typeface="Century Gothic" panose="020B0502020202020204" pitchFamily="34" charset="0"/>
              </a:rPr>
              <a:t>daily</a:t>
            </a:r>
            <a:r>
              <a:rPr lang="da-DK" altLang="en-US" sz="2400" b="1" dirty="0" smtClean="0">
                <a:solidFill>
                  <a:srgbClr val="03428E"/>
                </a:solidFill>
                <a:latin typeface="Century Gothic" panose="020B0502020202020204" pitchFamily="34" charset="0"/>
              </a:rPr>
              <a:t> RIC</a:t>
            </a:r>
            <a:endParaRPr lang="da-DK" altLang="en-US" sz="2400" b="1" dirty="0">
              <a:solidFill>
                <a:srgbClr val="03428E"/>
              </a:solidFill>
              <a:latin typeface="Century Gothic" panose="020B0502020202020204" pitchFamily="34" charset="0"/>
            </a:endParaRPr>
          </a:p>
        </p:txBody>
      </p:sp>
      <p:pic>
        <p:nvPicPr>
          <p:cNvPr id="10" name="Billede 9"/>
          <p:cNvPicPr>
            <a:picLocks noChangeAspect="1"/>
          </p:cNvPicPr>
          <p:nvPr/>
        </p:nvPicPr>
        <p:blipFill>
          <a:blip r:embed="rId3"/>
          <a:srcRect/>
          <a:stretch>
            <a:fillRect/>
          </a:stretch>
        </p:blipFill>
        <p:spPr bwMode="auto">
          <a:xfrm>
            <a:off x="183799" y="286966"/>
            <a:ext cx="1404938" cy="630237"/>
          </a:xfrm>
          <a:prstGeom prst="rect">
            <a:avLst/>
          </a:prstGeom>
          <a:noFill/>
          <a:ln w="9525">
            <a:noFill/>
            <a:miter lim="800000"/>
            <a:headEnd/>
            <a:tailEnd/>
          </a:ln>
        </p:spPr>
      </p:pic>
      <p:cxnSp>
        <p:nvCxnSpPr>
          <p:cNvPr id="11" name="Lige forbindelse 10"/>
          <p:cNvCxnSpPr/>
          <p:nvPr/>
        </p:nvCxnSpPr>
        <p:spPr>
          <a:xfrm flipV="1">
            <a:off x="803487" y="1417638"/>
            <a:ext cx="8163850" cy="25400"/>
          </a:xfrm>
          <a:prstGeom prst="line">
            <a:avLst/>
          </a:prstGeom>
        </p:spPr>
        <p:style>
          <a:lnRef idx="2">
            <a:schemeClr val="accent1"/>
          </a:lnRef>
          <a:fillRef idx="0">
            <a:schemeClr val="accent1"/>
          </a:fillRef>
          <a:effectRef idx="1">
            <a:schemeClr val="accent1"/>
          </a:effectRef>
          <a:fontRef idx="minor">
            <a:schemeClr val="tx1"/>
          </a:fontRef>
        </p:style>
      </p:cxnSp>
      <p:sp>
        <p:nvSpPr>
          <p:cNvPr id="8" name="Tekstfelt 7"/>
          <p:cNvSpPr txBox="1"/>
          <p:nvPr/>
        </p:nvSpPr>
        <p:spPr>
          <a:xfrm>
            <a:off x="4678679" y="6321184"/>
            <a:ext cx="4202818" cy="369332"/>
          </a:xfrm>
          <a:prstGeom prst="rect">
            <a:avLst/>
          </a:prstGeom>
          <a:noFill/>
        </p:spPr>
        <p:txBody>
          <a:bodyPr wrap="none" rtlCol="0">
            <a:spAutoFit/>
          </a:bodyPr>
          <a:lstStyle/>
          <a:p>
            <a:r>
              <a:rPr lang="da-DK" dirty="0" smtClean="0"/>
              <a:t>Pryds et al. </a:t>
            </a:r>
            <a:r>
              <a:rPr lang="en-US" dirty="0"/>
              <a:t>Basic Res </a:t>
            </a:r>
            <a:r>
              <a:rPr lang="en-US" dirty="0" err="1"/>
              <a:t>Cardiol</a:t>
            </a:r>
            <a:r>
              <a:rPr lang="en-US" dirty="0"/>
              <a:t>. </a:t>
            </a:r>
            <a:r>
              <a:rPr lang="en-US" dirty="0" smtClean="0"/>
              <a:t>2017;112:</a:t>
            </a:r>
            <a:r>
              <a:rPr lang="en-US" dirty="0"/>
              <a:t>67</a:t>
            </a:r>
            <a:endParaRPr lang="da-DK" dirty="0"/>
          </a:p>
        </p:txBody>
      </p:sp>
    </p:spTree>
    <p:extLst>
      <p:ext uri="{BB962C8B-B14F-4D97-AF65-F5344CB8AC3E}">
        <p14:creationId xmlns:p14="http://schemas.microsoft.com/office/powerpoint/2010/main" val="278895608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88736" y="191078"/>
            <a:ext cx="7098063" cy="1143000"/>
          </a:xfrm>
        </p:spPr>
        <p:txBody>
          <a:bodyPr>
            <a:normAutofit fontScale="90000"/>
          </a:bodyPr>
          <a:lstStyle/>
          <a:p>
            <a:r>
              <a:rPr lang="da-DK" b="1" dirty="0" smtClean="0">
                <a:solidFill>
                  <a:srgbClr val="000090"/>
                </a:solidFill>
              </a:rPr>
              <a:t>Arbejdskapacitet og muskelstyrke</a:t>
            </a:r>
            <a:endParaRPr lang="da-DK" b="1" dirty="0">
              <a:solidFill>
                <a:srgbClr val="000090"/>
              </a:solidFill>
            </a:endParaRPr>
          </a:p>
        </p:txBody>
      </p:sp>
      <p:graphicFrame>
        <p:nvGraphicFramePr>
          <p:cNvPr id="3" name="Tabel 2"/>
          <p:cNvGraphicFramePr>
            <a:graphicFrameLocks noGrp="1"/>
          </p:cNvGraphicFramePr>
          <p:nvPr>
            <p:extLst>
              <p:ext uri="{D42A27DB-BD31-4B8C-83A1-F6EECF244321}">
                <p14:modId xmlns:p14="http://schemas.microsoft.com/office/powerpoint/2010/main" val="1692081009"/>
              </p:ext>
            </p:extLst>
          </p:nvPr>
        </p:nvGraphicFramePr>
        <p:xfrm>
          <a:off x="803486" y="1621023"/>
          <a:ext cx="7883313" cy="4152043"/>
        </p:xfrm>
        <a:graphic>
          <a:graphicData uri="http://schemas.openxmlformats.org/drawingml/2006/table">
            <a:tbl>
              <a:tblPr firstRow="1" bandRow="1">
                <a:tableStyleId>{0660B408-B3CF-4A94-85FC-2B1E0A45F4A2}</a:tableStyleId>
              </a:tblPr>
              <a:tblGrid>
                <a:gridCol w="980308"/>
                <a:gridCol w="2818388"/>
                <a:gridCol w="980308"/>
                <a:gridCol w="980308"/>
                <a:gridCol w="1143693"/>
                <a:gridCol w="980308"/>
              </a:tblGrid>
              <a:tr h="263130">
                <a:tc gridSpan="2">
                  <a:txBody>
                    <a:bodyPr/>
                    <a:lstStyle/>
                    <a:p>
                      <a:pPr algn="l" fontAlgn="ctr"/>
                      <a:endParaRPr lang="da-DK" sz="1000" b="1" i="0" u="none" strike="noStrike" dirty="0">
                        <a:solidFill>
                          <a:srgbClr val="000000"/>
                        </a:solidFill>
                        <a:effectLst/>
                        <a:latin typeface="Century Gothic" panose="020B0502020202020204" pitchFamily="34" charset="0"/>
                      </a:endParaRPr>
                    </a:p>
                  </a:txBody>
                  <a:tcPr marL="9525" marR="9525" marT="9525" marB="0" anchor="ctr"/>
                </a:tc>
                <a:tc hMerge="1">
                  <a:txBody>
                    <a:bodyPr/>
                    <a:lstStyle/>
                    <a:p>
                      <a:endParaRPr lang="da-DK"/>
                    </a:p>
                  </a:txBody>
                  <a:tcPr/>
                </a:tc>
                <a:tc>
                  <a:txBody>
                    <a:bodyPr/>
                    <a:lstStyle/>
                    <a:p>
                      <a:pPr algn="l" fontAlgn="b"/>
                      <a:r>
                        <a:rPr lang="da-DK" sz="1000" b="1" i="0" u="none" strike="noStrike" dirty="0" smtClean="0">
                          <a:solidFill>
                            <a:schemeClr val="bg1"/>
                          </a:solidFill>
                          <a:effectLst/>
                          <a:latin typeface="Century Gothic" panose="020B0502020202020204" pitchFamily="34" charset="0"/>
                        </a:rPr>
                        <a:t>BASELINE</a:t>
                      </a:r>
                      <a:endParaRPr lang="da-DK" sz="1000" b="1" i="0" u="none" strike="noStrike" dirty="0">
                        <a:solidFill>
                          <a:schemeClr val="bg1"/>
                        </a:solidFill>
                        <a:effectLst/>
                        <a:latin typeface="Century Gothic" panose="020B0502020202020204" pitchFamily="34" charset="0"/>
                      </a:endParaRPr>
                    </a:p>
                  </a:txBody>
                  <a:tcPr marL="9525" marR="9525" marT="9525" marB="0" anchor="b"/>
                </a:tc>
                <a:tc>
                  <a:txBody>
                    <a:bodyPr/>
                    <a:lstStyle/>
                    <a:p>
                      <a:pPr algn="l" fontAlgn="b"/>
                      <a:r>
                        <a:rPr lang="da-DK" sz="1000" b="1" i="0" u="none" strike="noStrike" dirty="0" err="1" smtClean="0">
                          <a:solidFill>
                            <a:schemeClr val="bg1"/>
                          </a:solidFill>
                          <a:effectLst/>
                          <a:latin typeface="Century Gothic" panose="020B0502020202020204" pitchFamily="34" charset="0"/>
                        </a:rPr>
                        <a:t>Follow-up</a:t>
                      </a:r>
                      <a:endParaRPr lang="da-DK" sz="1000" b="1" i="0" u="none" strike="noStrike" dirty="0">
                        <a:solidFill>
                          <a:schemeClr val="bg1"/>
                        </a:solidFill>
                        <a:effectLst/>
                        <a:latin typeface="Century Gothic" panose="020B0502020202020204" pitchFamily="34" charset="0"/>
                      </a:endParaRPr>
                    </a:p>
                  </a:txBody>
                  <a:tcPr marL="9525" marR="9525" marT="9525" marB="0" anchor="b"/>
                </a:tc>
                <a:tc>
                  <a:txBody>
                    <a:bodyPr/>
                    <a:lstStyle/>
                    <a:p>
                      <a:pPr algn="l" fontAlgn="b"/>
                      <a:r>
                        <a:rPr lang="da-DK" sz="1000" b="1" i="0" u="none" strike="noStrike" dirty="0" smtClean="0">
                          <a:solidFill>
                            <a:schemeClr val="bg1"/>
                          </a:solidFill>
                          <a:effectLst/>
                          <a:latin typeface="Century Gothic" panose="020B0502020202020204" pitchFamily="34" charset="0"/>
                        </a:rPr>
                        <a:t>CI</a:t>
                      </a:r>
                      <a:endParaRPr lang="da-DK" sz="1000" b="1" i="0" u="none" strike="noStrike" dirty="0">
                        <a:solidFill>
                          <a:schemeClr val="bg1"/>
                        </a:solidFill>
                        <a:effectLst/>
                        <a:latin typeface="Century Gothic" panose="020B0502020202020204" pitchFamily="34" charset="0"/>
                      </a:endParaRPr>
                    </a:p>
                  </a:txBody>
                  <a:tcPr marL="9525" marR="9525" marT="9525" marB="0" anchor="b"/>
                </a:tc>
                <a:tc>
                  <a:txBody>
                    <a:bodyPr/>
                    <a:lstStyle/>
                    <a:p>
                      <a:pPr algn="l" fontAlgn="b"/>
                      <a:r>
                        <a:rPr lang="da-DK" sz="1000" b="1" i="0" u="none" strike="noStrike" dirty="0" smtClean="0">
                          <a:solidFill>
                            <a:schemeClr val="bg1"/>
                          </a:solidFill>
                          <a:effectLst/>
                          <a:latin typeface="Century Gothic" panose="020B0502020202020204" pitchFamily="34" charset="0"/>
                        </a:rPr>
                        <a:t>P-</a:t>
                      </a:r>
                      <a:r>
                        <a:rPr lang="da-DK" sz="1000" b="1" i="0" u="none" strike="noStrike" dirty="0" err="1" smtClean="0">
                          <a:solidFill>
                            <a:schemeClr val="bg1"/>
                          </a:solidFill>
                          <a:effectLst/>
                          <a:latin typeface="Century Gothic" panose="020B0502020202020204" pitchFamily="34" charset="0"/>
                        </a:rPr>
                        <a:t>value</a:t>
                      </a:r>
                      <a:endParaRPr lang="da-DK" sz="1000" b="1" i="0" u="none" strike="noStrike" dirty="0">
                        <a:solidFill>
                          <a:schemeClr val="bg1"/>
                        </a:solidFill>
                        <a:effectLst/>
                        <a:latin typeface="Century Gothic" panose="020B0502020202020204" pitchFamily="34" charset="0"/>
                      </a:endParaRPr>
                    </a:p>
                  </a:txBody>
                  <a:tcPr marL="9525" marR="9525" marT="9525" marB="0" anchor="b"/>
                </a:tc>
              </a:tr>
              <a:tr h="405199">
                <a:tc gridSpan="2">
                  <a:txBody>
                    <a:bodyPr/>
                    <a:lstStyle/>
                    <a:p>
                      <a:pPr algn="l" fontAlgn="ctr"/>
                      <a:r>
                        <a:rPr lang="da-DK" sz="1000" b="1" i="0" u="none" strike="noStrike" dirty="0" smtClean="0">
                          <a:solidFill>
                            <a:schemeClr val="bg1"/>
                          </a:solidFill>
                          <a:effectLst/>
                          <a:latin typeface="Century Gothic" panose="020B0502020202020204" pitchFamily="34" charset="0"/>
                        </a:rPr>
                        <a:t>Patients</a:t>
                      </a:r>
                      <a:r>
                        <a:rPr lang="da-DK" sz="1000" b="1" i="0" u="none" strike="noStrike" baseline="0" dirty="0" smtClean="0">
                          <a:solidFill>
                            <a:schemeClr val="bg1"/>
                          </a:solidFill>
                          <a:effectLst/>
                          <a:latin typeface="Century Gothic" panose="020B0502020202020204" pitchFamily="34" charset="0"/>
                        </a:rPr>
                        <a:t> with CIHF</a:t>
                      </a:r>
                      <a:endParaRPr lang="da-DK" sz="1000" b="1" i="0" u="none" strike="noStrike" dirty="0">
                        <a:solidFill>
                          <a:schemeClr val="bg1"/>
                        </a:solidFill>
                        <a:effectLst/>
                        <a:latin typeface="Century Gothic" panose="020B0502020202020204" pitchFamily="34" charset="0"/>
                      </a:endParaRPr>
                    </a:p>
                  </a:txBody>
                  <a:tcPr marL="9525" marR="9525" marT="9525" marB="0" anchor="ctr">
                    <a:solidFill>
                      <a:schemeClr val="accent2"/>
                    </a:solidFill>
                  </a:tcPr>
                </a:tc>
                <a:tc hMerge="1">
                  <a:txBody>
                    <a:bodyPr/>
                    <a:lstStyle/>
                    <a:p>
                      <a:endParaRPr lang="da-DK"/>
                    </a:p>
                  </a:txBody>
                  <a:tcPr/>
                </a:tc>
                <a:tc>
                  <a:txBody>
                    <a:bodyPr/>
                    <a:lstStyle/>
                    <a:p>
                      <a:pPr algn="l" fontAlgn="b"/>
                      <a:endParaRPr lang="da-DK" sz="1000" b="0" i="0" u="none" strike="noStrike">
                        <a:solidFill>
                          <a:srgbClr val="000000"/>
                        </a:solidFill>
                        <a:effectLst/>
                        <a:latin typeface="Century Gothic" panose="020B0502020202020204" pitchFamily="34" charset="0"/>
                      </a:endParaRPr>
                    </a:p>
                  </a:txBody>
                  <a:tcPr marL="9525" marR="9525" marT="9525" marB="0" anchor="b">
                    <a:solidFill>
                      <a:schemeClr val="accent2"/>
                    </a:solidFill>
                  </a:tcPr>
                </a:tc>
                <a:tc>
                  <a:txBody>
                    <a:bodyPr/>
                    <a:lstStyle/>
                    <a:p>
                      <a:pPr algn="l" fontAlgn="b"/>
                      <a:endParaRPr lang="da-DK" sz="1000" b="0" i="0" u="none" strike="noStrike">
                        <a:solidFill>
                          <a:srgbClr val="000000"/>
                        </a:solidFill>
                        <a:effectLst/>
                        <a:latin typeface="Century Gothic" panose="020B0502020202020204" pitchFamily="34" charset="0"/>
                      </a:endParaRPr>
                    </a:p>
                  </a:txBody>
                  <a:tcPr marL="9525" marR="9525" marT="9525" marB="0" anchor="b">
                    <a:solidFill>
                      <a:schemeClr val="accent2"/>
                    </a:solidFill>
                  </a:tcPr>
                </a:tc>
                <a:tc>
                  <a:txBody>
                    <a:bodyPr/>
                    <a:lstStyle/>
                    <a:p>
                      <a:pPr algn="l" fontAlgn="b"/>
                      <a:endParaRPr lang="da-DK" sz="1000" b="0" i="0" u="none" strike="noStrike">
                        <a:solidFill>
                          <a:srgbClr val="000000"/>
                        </a:solidFill>
                        <a:effectLst/>
                        <a:latin typeface="Century Gothic" panose="020B0502020202020204" pitchFamily="34" charset="0"/>
                      </a:endParaRPr>
                    </a:p>
                  </a:txBody>
                  <a:tcPr marL="9525" marR="9525" marT="9525" marB="0" anchor="b">
                    <a:solidFill>
                      <a:schemeClr val="accent2"/>
                    </a:solidFill>
                  </a:tcPr>
                </a:tc>
                <a:tc>
                  <a:txBody>
                    <a:bodyPr/>
                    <a:lstStyle/>
                    <a:p>
                      <a:pPr algn="l" fontAlgn="b"/>
                      <a:endParaRPr lang="da-DK" sz="1000" b="0" i="0" u="none" strike="noStrike" dirty="0">
                        <a:solidFill>
                          <a:srgbClr val="000000"/>
                        </a:solidFill>
                        <a:effectLst/>
                        <a:latin typeface="Century Gothic" panose="020B0502020202020204" pitchFamily="34" charset="0"/>
                      </a:endParaRPr>
                    </a:p>
                  </a:txBody>
                  <a:tcPr marL="9525" marR="9525" marT="9525" marB="0" anchor="b">
                    <a:solidFill>
                      <a:schemeClr val="accent2"/>
                    </a:solidFill>
                  </a:tcPr>
                </a:tc>
              </a:tr>
              <a:tr h="405199">
                <a:tc gridSpan="2">
                  <a:txBody>
                    <a:bodyPr/>
                    <a:lstStyle/>
                    <a:p>
                      <a:pPr algn="l" fontAlgn="ctr"/>
                      <a:r>
                        <a:rPr lang="da-DK" sz="1000" u="none" strike="noStrike" dirty="0">
                          <a:effectLst/>
                          <a:latin typeface="Century Gothic" panose="020B0502020202020204" pitchFamily="34" charset="0"/>
                        </a:rPr>
                        <a:t>Peak </a:t>
                      </a:r>
                      <a:r>
                        <a:rPr lang="da-DK" sz="1000" u="none" strike="noStrike" dirty="0" err="1">
                          <a:effectLst/>
                          <a:latin typeface="Century Gothic" panose="020B0502020202020204" pitchFamily="34" charset="0"/>
                        </a:rPr>
                        <a:t>cardiopulmonary</a:t>
                      </a:r>
                      <a:r>
                        <a:rPr lang="da-DK" sz="1000" u="none" strike="noStrike" dirty="0">
                          <a:effectLst/>
                          <a:latin typeface="Century Gothic" panose="020B0502020202020204" pitchFamily="34" charset="0"/>
                        </a:rPr>
                        <a:t> </a:t>
                      </a:r>
                      <a:r>
                        <a:rPr lang="da-DK" sz="1000" u="none" strike="noStrike" dirty="0" err="1">
                          <a:effectLst/>
                          <a:latin typeface="Century Gothic" panose="020B0502020202020204" pitchFamily="34" charset="0"/>
                        </a:rPr>
                        <a:t>exercise</a:t>
                      </a:r>
                      <a:r>
                        <a:rPr lang="da-DK" sz="1000" u="none" strike="noStrike" dirty="0">
                          <a:effectLst/>
                          <a:latin typeface="Century Gothic" panose="020B0502020202020204" pitchFamily="34" charset="0"/>
                        </a:rPr>
                        <a:t> </a:t>
                      </a:r>
                      <a:r>
                        <a:rPr lang="da-DK" sz="1000" u="none" strike="noStrike" dirty="0" err="1">
                          <a:effectLst/>
                          <a:latin typeface="Century Gothic" panose="020B0502020202020204" pitchFamily="34" charset="0"/>
                        </a:rPr>
                        <a:t>capacity</a:t>
                      </a:r>
                      <a:r>
                        <a:rPr lang="da-DK" sz="1000" u="none" strike="noStrike" dirty="0">
                          <a:effectLst/>
                          <a:latin typeface="Century Gothic" panose="020B0502020202020204" pitchFamily="34" charset="0"/>
                        </a:rPr>
                        <a:t>:</a:t>
                      </a:r>
                      <a:endParaRPr lang="da-DK" sz="1000" b="0" i="0" u="none" strike="noStrike" dirty="0">
                        <a:solidFill>
                          <a:srgbClr val="000000"/>
                        </a:solidFill>
                        <a:effectLst/>
                        <a:latin typeface="Century Gothic" panose="020B0502020202020204" pitchFamily="34" charset="0"/>
                      </a:endParaRPr>
                    </a:p>
                  </a:txBody>
                  <a:tcPr marL="9525" marR="9525" marT="9525" marB="0" anchor="ctr"/>
                </a:tc>
                <a:tc hMerge="1">
                  <a:txBody>
                    <a:bodyPr/>
                    <a:lstStyle/>
                    <a:p>
                      <a:endParaRPr lang="da-DK"/>
                    </a:p>
                  </a:txBody>
                  <a:tcPr/>
                </a:tc>
                <a:tc>
                  <a:txBody>
                    <a:bodyPr/>
                    <a:lstStyle/>
                    <a:p>
                      <a:pPr algn="l" fontAlgn="b"/>
                      <a:endParaRPr lang="da-DK" sz="1000" b="0" i="0" u="none" strike="noStrike">
                        <a:solidFill>
                          <a:srgbClr val="000000"/>
                        </a:solidFill>
                        <a:effectLst/>
                        <a:latin typeface="Century Gothic" panose="020B0502020202020204" pitchFamily="34" charset="0"/>
                      </a:endParaRPr>
                    </a:p>
                  </a:txBody>
                  <a:tcPr marL="9525" marR="9525" marT="9525" marB="0" anchor="b"/>
                </a:tc>
                <a:tc>
                  <a:txBody>
                    <a:bodyPr/>
                    <a:lstStyle/>
                    <a:p>
                      <a:pPr algn="l" fontAlgn="b"/>
                      <a:endParaRPr lang="da-DK" sz="1000" b="0" i="0" u="none" strike="noStrike">
                        <a:solidFill>
                          <a:srgbClr val="000000"/>
                        </a:solidFill>
                        <a:effectLst/>
                        <a:latin typeface="Century Gothic" panose="020B0502020202020204" pitchFamily="34" charset="0"/>
                      </a:endParaRPr>
                    </a:p>
                  </a:txBody>
                  <a:tcPr marL="9525" marR="9525" marT="9525" marB="0" anchor="b"/>
                </a:tc>
                <a:tc>
                  <a:txBody>
                    <a:bodyPr/>
                    <a:lstStyle/>
                    <a:p>
                      <a:pPr algn="l" fontAlgn="b"/>
                      <a:endParaRPr lang="da-DK" sz="1000" b="0" i="0" u="none" strike="noStrike">
                        <a:solidFill>
                          <a:srgbClr val="000000"/>
                        </a:solidFill>
                        <a:effectLst/>
                        <a:latin typeface="Century Gothic" panose="020B0502020202020204" pitchFamily="34" charset="0"/>
                      </a:endParaRPr>
                    </a:p>
                  </a:txBody>
                  <a:tcPr marL="9525" marR="9525" marT="9525" marB="0" anchor="b"/>
                </a:tc>
                <a:tc>
                  <a:txBody>
                    <a:bodyPr/>
                    <a:lstStyle/>
                    <a:p>
                      <a:pPr algn="l" fontAlgn="b"/>
                      <a:endParaRPr lang="da-DK" sz="1000" b="0" i="0" u="none" strike="noStrike" dirty="0">
                        <a:solidFill>
                          <a:srgbClr val="000000"/>
                        </a:solidFill>
                        <a:effectLst/>
                        <a:latin typeface="Century Gothic" panose="020B0502020202020204" pitchFamily="34" charset="0"/>
                      </a:endParaRPr>
                    </a:p>
                  </a:txBody>
                  <a:tcPr marL="9525" marR="9525" marT="9525" marB="0" anchor="b"/>
                </a:tc>
              </a:tr>
              <a:tr h="405199">
                <a:tc gridSpan="2">
                  <a:txBody>
                    <a:bodyPr/>
                    <a:lstStyle/>
                    <a:p>
                      <a:pPr algn="l" fontAlgn="ctr"/>
                      <a:r>
                        <a:rPr lang="da-DK" sz="1000" u="none" strike="noStrike">
                          <a:effectLst/>
                          <a:latin typeface="Century Gothic" panose="020B0502020202020204" pitchFamily="34" charset="0"/>
                        </a:rPr>
                        <a:t>-         Workload (W/kg)</a:t>
                      </a:r>
                      <a:endParaRPr lang="da-DK" sz="1000" b="0" i="0" u="none" strike="noStrike">
                        <a:solidFill>
                          <a:srgbClr val="000000"/>
                        </a:solidFill>
                        <a:effectLst/>
                        <a:latin typeface="Century Gothic" panose="020B0502020202020204" pitchFamily="34" charset="0"/>
                      </a:endParaRPr>
                    </a:p>
                  </a:txBody>
                  <a:tcPr marL="428625" marR="9525" marT="9525" marB="0" anchor="ctr"/>
                </a:tc>
                <a:tc hMerge="1">
                  <a:txBody>
                    <a:bodyPr/>
                    <a:lstStyle/>
                    <a:p>
                      <a:endParaRPr lang="da-DK"/>
                    </a:p>
                  </a:txBody>
                  <a:tcPr/>
                </a:tc>
                <a:tc>
                  <a:txBody>
                    <a:bodyPr/>
                    <a:lstStyle/>
                    <a:p>
                      <a:pPr algn="l" fontAlgn="ctr"/>
                      <a:r>
                        <a:rPr lang="da-DK" sz="1000" u="none" strike="noStrike">
                          <a:effectLst/>
                          <a:latin typeface="Century Gothic" panose="020B0502020202020204" pitchFamily="34" charset="0"/>
                        </a:rPr>
                        <a:t>1.6 ± 0.31           </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1.6 ± 0.33</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-0.02 to 0.08</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p=0.26</a:t>
                      </a:r>
                      <a:endParaRPr lang="da-DK" sz="1000" b="0" i="0" u="none" strike="noStrike">
                        <a:solidFill>
                          <a:srgbClr val="000000"/>
                        </a:solidFill>
                        <a:effectLst/>
                        <a:latin typeface="Century Gothic" panose="020B0502020202020204" pitchFamily="34" charset="0"/>
                      </a:endParaRPr>
                    </a:p>
                  </a:txBody>
                  <a:tcPr marL="9525" marR="9525" marT="9525" marB="0" anchor="ctr"/>
                </a:tc>
              </a:tr>
              <a:tr h="405199">
                <a:tc gridSpan="2">
                  <a:txBody>
                    <a:bodyPr/>
                    <a:lstStyle/>
                    <a:p>
                      <a:pPr algn="l" fontAlgn="ctr"/>
                      <a:r>
                        <a:rPr lang="da-DK" sz="1000" u="none" strike="noStrike" dirty="0">
                          <a:effectLst/>
                          <a:latin typeface="Century Gothic" panose="020B0502020202020204" pitchFamily="34" charset="0"/>
                        </a:rPr>
                        <a:t>-         Oxygen </a:t>
                      </a:r>
                      <a:r>
                        <a:rPr lang="da-DK" sz="1000" u="none" strike="noStrike" dirty="0" err="1">
                          <a:effectLst/>
                          <a:latin typeface="Century Gothic" panose="020B0502020202020204" pitchFamily="34" charset="0"/>
                        </a:rPr>
                        <a:t>uptake</a:t>
                      </a:r>
                      <a:r>
                        <a:rPr lang="da-DK" sz="1000" u="none" strike="noStrike" dirty="0">
                          <a:effectLst/>
                          <a:latin typeface="Century Gothic" panose="020B0502020202020204" pitchFamily="34" charset="0"/>
                        </a:rPr>
                        <a:t> (ml/kg/min)</a:t>
                      </a:r>
                      <a:endParaRPr lang="da-DK" sz="1000" b="0" i="0" u="none" strike="noStrike" dirty="0">
                        <a:solidFill>
                          <a:srgbClr val="000000"/>
                        </a:solidFill>
                        <a:effectLst/>
                        <a:latin typeface="Century Gothic" panose="020B0502020202020204" pitchFamily="34" charset="0"/>
                      </a:endParaRPr>
                    </a:p>
                  </a:txBody>
                  <a:tcPr marL="428625" marR="9525" marT="9525" marB="0" anchor="ctr"/>
                </a:tc>
                <a:tc hMerge="1">
                  <a:txBody>
                    <a:bodyPr/>
                    <a:lstStyle/>
                    <a:p>
                      <a:endParaRPr lang="da-DK"/>
                    </a:p>
                  </a:txBody>
                  <a:tcPr/>
                </a:tc>
                <a:tc>
                  <a:txBody>
                    <a:bodyPr/>
                    <a:lstStyle/>
                    <a:p>
                      <a:pPr algn="l" fontAlgn="ctr"/>
                      <a:r>
                        <a:rPr lang="da-DK" sz="1000" u="none" strike="noStrike">
                          <a:effectLst/>
                          <a:latin typeface="Century Gothic" panose="020B0502020202020204" pitchFamily="34" charset="0"/>
                        </a:rPr>
                        <a:t>19.9 </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dirty="0">
                          <a:effectLst/>
                          <a:latin typeface="Century Gothic" panose="020B0502020202020204" pitchFamily="34" charset="0"/>
                        </a:rPr>
                        <a:t>20.1 </a:t>
                      </a:r>
                      <a:endParaRPr lang="da-DK" sz="1000" b="0"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l" fontAlgn="b"/>
                      <a:endParaRPr lang="da-DK" sz="1000" b="0" i="0" u="none" strike="noStrike">
                        <a:solidFill>
                          <a:srgbClr val="000000"/>
                        </a:solidFill>
                        <a:effectLst/>
                        <a:latin typeface="Century Gothic" panose="020B0502020202020204" pitchFamily="34" charset="0"/>
                      </a:endParaRPr>
                    </a:p>
                  </a:txBody>
                  <a:tcPr marL="9525" marR="9525" marT="9525" marB="0" anchor="b"/>
                </a:tc>
                <a:tc>
                  <a:txBody>
                    <a:bodyPr/>
                    <a:lstStyle/>
                    <a:p>
                      <a:pPr algn="l" fontAlgn="ctr"/>
                      <a:r>
                        <a:rPr lang="da-DK" sz="1000" u="none" strike="noStrike">
                          <a:effectLst/>
                          <a:latin typeface="Century Gothic" panose="020B0502020202020204" pitchFamily="34" charset="0"/>
                        </a:rPr>
                        <a:t>p=0.59</a:t>
                      </a:r>
                      <a:endParaRPr lang="da-DK" sz="1000" b="0" i="0" u="none" strike="noStrike">
                        <a:solidFill>
                          <a:srgbClr val="000000"/>
                        </a:solidFill>
                        <a:effectLst/>
                        <a:latin typeface="Century Gothic" panose="020B0502020202020204" pitchFamily="34" charset="0"/>
                      </a:endParaRPr>
                    </a:p>
                  </a:txBody>
                  <a:tcPr marL="9525" marR="9525" marT="9525" marB="0" anchor="ctr"/>
                </a:tc>
              </a:tr>
              <a:tr h="263130">
                <a:tc gridSpan="2">
                  <a:txBody>
                    <a:bodyPr/>
                    <a:lstStyle/>
                    <a:p>
                      <a:pPr algn="l" fontAlgn="ctr"/>
                      <a:r>
                        <a:rPr lang="da-DK" sz="1000" u="none" strike="noStrike">
                          <a:effectLst/>
                          <a:latin typeface="Century Gothic" panose="020B0502020202020204" pitchFamily="34" charset="0"/>
                        </a:rPr>
                        <a:t>Leg Extensor Power Rig (W/kg)</a:t>
                      </a:r>
                      <a:endParaRPr lang="da-DK" sz="1000" b="0" i="0" u="none" strike="noStrike">
                        <a:solidFill>
                          <a:srgbClr val="000000"/>
                        </a:solidFill>
                        <a:effectLst/>
                        <a:latin typeface="Century Gothic" panose="020B0502020202020204" pitchFamily="34" charset="0"/>
                      </a:endParaRPr>
                    </a:p>
                  </a:txBody>
                  <a:tcPr marL="9525" marR="9525" marT="9525" marB="0" anchor="ctr"/>
                </a:tc>
                <a:tc hMerge="1">
                  <a:txBody>
                    <a:bodyPr/>
                    <a:lstStyle/>
                    <a:p>
                      <a:endParaRPr lang="da-DK"/>
                    </a:p>
                  </a:txBody>
                  <a:tcPr/>
                </a:tc>
                <a:tc>
                  <a:txBody>
                    <a:bodyPr/>
                    <a:lstStyle/>
                    <a:p>
                      <a:pPr algn="l" fontAlgn="ctr"/>
                      <a:r>
                        <a:rPr lang="da-DK" sz="1000" u="none" strike="noStrike">
                          <a:effectLst/>
                          <a:latin typeface="Century Gothic" panose="020B0502020202020204" pitchFamily="34" charset="0"/>
                        </a:rPr>
                        <a:t>2.3 ± 0.8</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2.5 ± 0.8</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0.02 to 0.21</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p=0.02</a:t>
                      </a:r>
                      <a:endParaRPr lang="da-DK" sz="1000" b="0" i="0" u="none" strike="noStrike">
                        <a:solidFill>
                          <a:srgbClr val="000000"/>
                        </a:solidFill>
                        <a:effectLst/>
                        <a:latin typeface="Century Gothic" panose="020B0502020202020204" pitchFamily="34" charset="0"/>
                      </a:endParaRPr>
                    </a:p>
                  </a:txBody>
                  <a:tcPr marL="9525" marR="9525" marT="9525" marB="0" anchor="ctr"/>
                </a:tc>
              </a:tr>
              <a:tr h="263130">
                <a:tc>
                  <a:txBody>
                    <a:bodyPr/>
                    <a:lstStyle/>
                    <a:p>
                      <a:pPr algn="l" fontAlgn="ct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b"/>
                      <a:endParaRPr lang="da-DK" sz="1000" b="0" i="0" u="none" strike="noStrike">
                        <a:solidFill>
                          <a:srgbClr val="000000"/>
                        </a:solidFill>
                        <a:effectLst/>
                        <a:latin typeface="Century Gothic" panose="020B0502020202020204" pitchFamily="34" charset="0"/>
                      </a:endParaRPr>
                    </a:p>
                  </a:txBody>
                  <a:tcPr marL="9525" marR="9525" marT="9525" marB="0" anchor="b"/>
                </a:tc>
                <a:tc>
                  <a:txBody>
                    <a:bodyPr/>
                    <a:lstStyle/>
                    <a:p>
                      <a:pPr algn="l" fontAlgn="ct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b"/>
                      <a:endParaRPr lang="da-DK" sz="1000" b="0" i="0" u="none" strike="noStrike">
                        <a:solidFill>
                          <a:srgbClr val="000000"/>
                        </a:solidFill>
                        <a:effectLst/>
                        <a:latin typeface="Century Gothic" panose="020B0502020202020204" pitchFamily="34" charset="0"/>
                      </a:endParaRPr>
                    </a:p>
                  </a:txBody>
                  <a:tcPr marL="9525" marR="9525" marT="9525" marB="0" anchor="b"/>
                </a:tc>
                <a:tc>
                  <a:txBody>
                    <a:bodyPr/>
                    <a:lstStyle/>
                    <a:p>
                      <a:pPr algn="l" fontAlgn="ct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b"/>
                      <a:endParaRPr lang="da-DK" sz="1000" b="0" i="0" u="none" strike="noStrike">
                        <a:solidFill>
                          <a:srgbClr val="000000"/>
                        </a:solidFill>
                        <a:effectLst/>
                        <a:latin typeface="Century Gothic" panose="020B0502020202020204" pitchFamily="34" charset="0"/>
                      </a:endParaRPr>
                    </a:p>
                  </a:txBody>
                  <a:tcPr marL="9525" marR="9525" marT="9525" marB="0" anchor="b"/>
                </a:tc>
              </a:tr>
              <a:tr h="263130">
                <a:tc gridSpan="2">
                  <a:txBody>
                    <a:bodyPr/>
                    <a:lstStyle/>
                    <a:p>
                      <a:pPr algn="l" fontAlgn="ctr"/>
                      <a:r>
                        <a:rPr lang="da-DK" sz="1000" b="1" u="none" strike="noStrike" dirty="0">
                          <a:solidFill>
                            <a:schemeClr val="bg1"/>
                          </a:solidFill>
                          <a:effectLst/>
                          <a:latin typeface="Century Gothic" panose="020B0502020202020204" pitchFamily="34" charset="0"/>
                        </a:rPr>
                        <a:t>Control </a:t>
                      </a:r>
                      <a:r>
                        <a:rPr lang="da-DK" sz="1000" b="1" u="none" strike="noStrike" dirty="0" err="1">
                          <a:solidFill>
                            <a:schemeClr val="bg1"/>
                          </a:solidFill>
                          <a:effectLst/>
                          <a:latin typeface="Century Gothic" panose="020B0502020202020204" pitchFamily="34" charset="0"/>
                        </a:rPr>
                        <a:t>subjects</a:t>
                      </a:r>
                      <a:endParaRPr lang="da-DK" sz="1000" b="1" i="0" u="none" strike="noStrike" dirty="0">
                        <a:solidFill>
                          <a:schemeClr val="bg1"/>
                        </a:solidFill>
                        <a:effectLst/>
                        <a:latin typeface="Century Gothic" panose="020B0502020202020204" pitchFamily="34" charset="0"/>
                      </a:endParaRPr>
                    </a:p>
                  </a:txBody>
                  <a:tcPr marL="9525" marR="9525" marT="9525" marB="0" anchor="ctr">
                    <a:solidFill>
                      <a:schemeClr val="accent2"/>
                    </a:solidFill>
                  </a:tcPr>
                </a:tc>
                <a:tc hMerge="1">
                  <a:txBody>
                    <a:bodyPr/>
                    <a:lstStyle/>
                    <a:p>
                      <a:endParaRPr lang="da-DK"/>
                    </a:p>
                  </a:txBody>
                  <a:tcPr/>
                </a:tc>
                <a:tc>
                  <a:txBody>
                    <a:bodyPr/>
                    <a:lstStyle/>
                    <a:p>
                      <a:pPr algn="l" fontAlgn="b"/>
                      <a:endParaRPr lang="da-DK" sz="1000" b="0" i="0" u="none" strike="noStrike">
                        <a:solidFill>
                          <a:srgbClr val="000000"/>
                        </a:solidFill>
                        <a:effectLst/>
                        <a:latin typeface="Century Gothic" panose="020B0502020202020204" pitchFamily="34" charset="0"/>
                      </a:endParaRPr>
                    </a:p>
                  </a:txBody>
                  <a:tcPr marL="9525" marR="9525" marT="9525" marB="0" anchor="b">
                    <a:solidFill>
                      <a:schemeClr val="accent2"/>
                    </a:solidFill>
                  </a:tcPr>
                </a:tc>
                <a:tc>
                  <a:txBody>
                    <a:bodyPr/>
                    <a:lstStyle/>
                    <a:p>
                      <a:pPr algn="l" fontAlgn="b"/>
                      <a:endParaRPr lang="da-DK" sz="1000" b="0" i="0" u="none" strike="noStrike">
                        <a:solidFill>
                          <a:srgbClr val="000000"/>
                        </a:solidFill>
                        <a:effectLst/>
                        <a:latin typeface="Century Gothic" panose="020B0502020202020204" pitchFamily="34" charset="0"/>
                      </a:endParaRPr>
                    </a:p>
                  </a:txBody>
                  <a:tcPr marL="9525" marR="9525" marT="9525" marB="0" anchor="b">
                    <a:solidFill>
                      <a:schemeClr val="accent2"/>
                    </a:solidFill>
                  </a:tcPr>
                </a:tc>
                <a:tc>
                  <a:txBody>
                    <a:bodyPr/>
                    <a:lstStyle/>
                    <a:p>
                      <a:pPr algn="l" fontAlgn="b"/>
                      <a:endParaRPr lang="da-DK" sz="1000" b="0" i="0" u="none" strike="noStrike">
                        <a:solidFill>
                          <a:srgbClr val="000000"/>
                        </a:solidFill>
                        <a:effectLst/>
                        <a:latin typeface="Century Gothic" panose="020B0502020202020204" pitchFamily="34" charset="0"/>
                      </a:endParaRPr>
                    </a:p>
                  </a:txBody>
                  <a:tcPr marL="9525" marR="9525" marT="9525" marB="0" anchor="b">
                    <a:solidFill>
                      <a:schemeClr val="accent2"/>
                    </a:solidFill>
                  </a:tcPr>
                </a:tc>
                <a:tc>
                  <a:txBody>
                    <a:bodyPr/>
                    <a:lstStyle/>
                    <a:p>
                      <a:pPr algn="l" fontAlgn="b"/>
                      <a:endParaRPr lang="da-DK" sz="1000" b="0" i="0" u="none" strike="noStrike" dirty="0">
                        <a:solidFill>
                          <a:srgbClr val="000000"/>
                        </a:solidFill>
                        <a:effectLst/>
                        <a:latin typeface="Century Gothic" panose="020B0502020202020204" pitchFamily="34" charset="0"/>
                      </a:endParaRPr>
                    </a:p>
                  </a:txBody>
                  <a:tcPr marL="9525" marR="9525" marT="9525" marB="0" anchor="b">
                    <a:solidFill>
                      <a:schemeClr val="accent2"/>
                    </a:solidFill>
                  </a:tcPr>
                </a:tc>
              </a:tr>
              <a:tr h="405199">
                <a:tc gridSpan="2">
                  <a:txBody>
                    <a:bodyPr/>
                    <a:lstStyle/>
                    <a:p>
                      <a:pPr algn="l" fontAlgn="ctr"/>
                      <a:r>
                        <a:rPr lang="da-DK" sz="1000" u="none" strike="noStrike">
                          <a:effectLst/>
                          <a:latin typeface="Century Gothic" panose="020B0502020202020204" pitchFamily="34" charset="0"/>
                        </a:rPr>
                        <a:t>Peak cardiopulmonary exercise capacity:</a:t>
                      </a:r>
                      <a:endParaRPr lang="da-DK" sz="1000" b="0" i="0" u="none" strike="noStrike">
                        <a:solidFill>
                          <a:srgbClr val="000000"/>
                        </a:solidFill>
                        <a:effectLst/>
                        <a:latin typeface="Century Gothic" panose="020B0502020202020204" pitchFamily="34" charset="0"/>
                      </a:endParaRPr>
                    </a:p>
                  </a:txBody>
                  <a:tcPr marL="9525" marR="9525" marT="9525" marB="0" anchor="ctr"/>
                </a:tc>
                <a:tc hMerge="1">
                  <a:txBody>
                    <a:bodyPr/>
                    <a:lstStyle/>
                    <a:p>
                      <a:endParaRPr lang="da-DK"/>
                    </a:p>
                  </a:txBody>
                  <a:tcPr/>
                </a:tc>
                <a:tc>
                  <a:txBody>
                    <a:bodyPr/>
                    <a:lstStyle/>
                    <a:p>
                      <a:pPr algn="l" fontAlgn="b"/>
                      <a:endParaRPr lang="da-DK" sz="1000" b="0" i="0" u="none" strike="noStrike">
                        <a:solidFill>
                          <a:srgbClr val="000000"/>
                        </a:solidFill>
                        <a:effectLst/>
                        <a:latin typeface="Century Gothic" panose="020B0502020202020204" pitchFamily="34" charset="0"/>
                      </a:endParaRPr>
                    </a:p>
                  </a:txBody>
                  <a:tcPr marL="9525" marR="9525" marT="9525" marB="0" anchor="b"/>
                </a:tc>
                <a:tc>
                  <a:txBody>
                    <a:bodyPr/>
                    <a:lstStyle/>
                    <a:p>
                      <a:pPr algn="l" fontAlgn="b"/>
                      <a:endParaRPr lang="da-DK" sz="1000" b="0" i="0" u="none" strike="noStrike">
                        <a:solidFill>
                          <a:srgbClr val="000000"/>
                        </a:solidFill>
                        <a:effectLst/>
                        <a:latin typeface="Century Gothic" panose="020B0502020202020204" pitchFamily="34" charset="0"/>
                      </a:endParaRPr>
                    </a:p>
                  </a:txBody>
                  <a:tcPr marL="9525" marR="9525" marT="9525" marB="0" anchor="b"/>
                </a:tc>
                <a:tc>
                  <a:txBody>
                    <a:bodyPr/>
                    <a:lstStyle/>
                    <a:p>
                      <a:pPr algn="l" fontAlgn="b"/>
                      <a:endParaRPr lang="da-DK" sz="1000" b="0" i="0" u="none" strike="noStrike">
                        <a:solidFill>
                          <a:srgbClr val="000000"/>
                        </a:solidFill>
                        <a:effectLst/>
                        <a:latin typeface="Century Gothic" panose="020B0502020202020204" pitchFamily="34" charset="0"/>
                      </a:endParaRPr>
                    </a:p>
                  </a:txBody>
                  <a:tcPr marL="9525" marR="9525" marT="9525" marB="0" anchor="b"/>
                </a:tc>
                <a:tc>
                  <a:txBody>
                    <a:bodyPr/>
                    <a:lstStyle/>
                    <a:p>
                      <a:pPr algn="l" fontAlgn="b"/>
                      <a:endParaRPr lang="da-DK" sz="1000" b="0" i="0" u="none" strike="noStrike">
                        <a:solidFill>
                          <a:srgbClr val="000000"/>
                        </a:solidFill>
                        <a:effectLst/>
                        <a:latin typeface="Century Gothic" panose="020B0502020202020204" pitchFamily="34" charset="0"/>
                      </a:endParaRPr>
                    </a:p>
                  </a:txBody>
                  <a:tcPr marL="9525" marR="9525" marT="9525" marB="0" anchor="b"/>
                </a:tc>
              </a:tr>
              <a:tr h="405199">
                <a:tc gridSpan="2">
                  <a:txBody>
                    <a:bodyPr/>
                    <a:lstStyle/>
                    <a:p>
                      <a:pPr algn="l" fontAlgn="ctr"/>
                      <a:r>
                        <a:rPr lang="da-DK" sz="1000" u="none" strike="noStrike">
                          <a:effectLst/>
                          <a:latin typeface="Century Gothic" panose="020B0502020202020204" pitchFamily="34" charset="0"/>
                        </a:rPr>
                        <a:t>-         Workload (W/kg)</a:t>
                      </a:r>
                      <a:endParaRPr lang="da-DK" sz="1000" b="0" i="0" u="none" strike="noStrike">
                        <a:solidFill>
                          <a:srgbClr val="000000"/>
                        </a:solidFill>
                        <a:effectLst/>
                        <a:latin typeface="Century Gothic" panose="020B0502020202020204" pitchFamily="34" charset="0"/>
                      </a:endParaRPr>
                    </a:p>
                  </a:txBody>
                  <a:tcPr marL="428625" marR="9525" marT="9525" marB="0" anchor="ctr"/>
                </a:tc>
                <a:tc hMerge="1">
                  <a:txBody>
                    <a:bodyPr/>
                    <a:lstStyle/>
                    <a:p>
                      <a:endParaRPr lang="da-DK"/>
                    </a:p>
                  </a:txBody>
                  <a:tcPr/>
                </a:tc>
                <a:tc>
                  <a:txBody>
                    <a:bodyPr/>
                    <a:lstStyle/>
                    <a:p>
                      <a:pPr algn="l" fontAlgn="ctr"/>
                      <a:r>
                        <a:rPr lang="da-DK" sz="1000" u="none" strike="noStrike">
                          <a:effectLst/>
                          <a:latin typeface="Century Gothic" panose="020B0502020202020204" pitchFamily="34" charset="0"/>
                        </a:rPr>
                        <a:t>2.3 ± 0.5       </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2.2 ± 0.5</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- 0.07 to 0.04</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p=0.61</a:t>
                      </a:r>
                      <a:endParaRPr lang="da-DK" sz="1000" b="0" i="0" u="none" strike="noStrike">
                        <a:solidFill>
                          <a:srgbClr val="000000"/>
                        </a:solidFill>
                        <a:effectLst/>
                        <a:latin typeface="Century Gothic" panose="020B0502020202020204" pitchFamily="34" charset="0"/>
                      </a:endParaRPr>
                    </a:p>
                  </a:txBody>
                  <a:tcPr marL="9525" marR="9525" marT="9525" marB="0" anchor="ctr"/>
                </a:tc>
              </a:tr>
              <a:tr h="405199">
                <a:tc gridSpan="2">
                  <a:txBody>
                    <a:bodyPr/>
                    <a:lstStyle/>
                    <a:p>
                      <a:pPr algn="l" fontAlgn="ctr"/>
                      <a:r>
                        <a:rPr lang="da-DK" sz="1000" u="none" strike="noStrike" dirty="0">
                          <a:effectLst/>
                          <a:latin typeface="Century Gothic" panose="020B0502020202020204" pitchFamily="34" charset="0"/>
                        </a:rPr>
                        <a:t>-         Oxygen </a:t>
                      </a:r>
                      <a:r>
                        <a:rPr lang="da-DK" sz="1000" u="none" strike="noStrike" dirty="0" err="1">
                          <a:effectLst/>
                          <a:latin typeface="Century Gothic" panose="020B0502020202020204" pitchFamily="34" charset="0"/>
                        </a:rPr>
                        <a:t>uptake</a:t>
                      </a:r>
                      <a:r>
                        <a:rPr lang="da-DK" sz="1000" u="none" strike="noStrike" dirty="0">
                          <a:effectLst/>
                          <a:latin typeface="Century Gothic" panose="020B0502020202020204" pitchFamily="34" charset="0"/>
                        </a:rPr>
                        <a:t> (ml/kg/min)</a:t>
                      </a:r>
                      <a:endParaRPr lang="da-DK" sz="1000" b="0" i="0" u="none" strike="noStrike" dirty="0">
                        <a:solidFill>
                          <a:srgbClr val="000000"/>
                        </a:solidFill>
                        <a:effectLst/>
                        <a:latin typeface="Century Gothic" panose="020B0502020202020204" pitchFamily="34" charset="0"/>
                      </a:endParaRPr>
                    </a:p>
                  </a:txBody>
                  <a:tcPr marL="428625" marR="9525" marT="9525" marB="0" anchor="ctr"/>
                </a:tc>
                <a:tc hMerge="1">
                  <a:txBody>
                    <a:bodyPr/>
                    <a:lstStyle/>
                    <a:p>
                      <a:endParaRPr lang="da-DK"/>
                    </a:p>
                  </a:txBody>
                  <a:tcPr/>
                </a:tc>
                <a:tc>
                  <a:txBody>
                    <a:bodyPr/>
                    <a:lstStyle/>
                    <a:p>
                      <a:pPr algn="l" fontAlgn="ctr"/>
                      <a:r>
                        <a:rPr lang="da-DK" sz="1000" u="none" strike="noStrike">
                          <a:effectLst/>
                          <a:latin typeface="Century Gothic" panose="020B0502020202020204" pitchFamily="34" charset="0"/>
                        </a:rPr>
                        <a:t>28.2 ± 5.8</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27.1 ± 5.4</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-2.34 to 0.22</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P=0.10</a:t>
                      </a:r>
                      <a:endParaRPr lang="da-DK" sz="1000" b="0" i="0" u="none" strike="noStrike">
                        <a:solidFill>
                          <a:srgbClr val="000000"/>
                        </a:solidFill>
                        <a:effectLst/>
                        <a:latin typeface="Century Gothic" panose="020B0502020202020204" pitchFamily="34" charset="0"/>
                      </a:endParaRPr>
                    </a:p>
                  </a:txBody>
                  <a:tcPr marL="9525" marR="9525" marT="9525" marB="0" anchor="ctr"/>
                </a:tc>
              </a:tr>
              <a:tr h="263130">
                <a:tc gridSpan="2">
                  <a:txBody>
                    <a:bodyPr/>
                    <a:lstStyle/>
                    <a:p>
                      <a:pPr algn="l" fontAlgn="ctr"/>
                      <a:r>
                        <a:rPr lang="da-DK" sz="1000" u="none" strike="noStrike" dirty="0">
                          <a:effectLst/>
                          <a:latin typeface="Century Gothic" panose="020B0502020202020204" pitchFamily="34" charset="0"/>
                        </a:rPr>
                        <a:t>Leg </a:t>
                      </a:r>
                      <a:r>
                        <a:rPr lang="da-DK" sz="1000" u="none" strike="noStrike" dirty="0" err="1">
                          <a:effectLst/>
                          <a:latin typeface="Century Gothic" panose="020B0502020202020204" pitchFamily="34" charset="0"/>
                        </a:rPr>
                        <a:t>Extensor</a:t>
                      </a:r>
                      <a:r>
                        <a:rPr lang="da-DK" sz="1000" u="none" strike="noStrike" dirty="0">
                          <a:effectLst/>
                          <a:latin typeface="Century Gothic" panose="020B0502020202020204" pitchFamily="34" charset="0"/>
                        </a:rPr>
                        <a:t> Power Rig (W/kg)</a:t>
                      </a:r>
                      <a:endParaRPr lang="da-DK" sz="1000" b="0" i="0" u="none" strike="noStrike" dirty="0">
                        <a:solidFill>
                          <a:srgbClr val="000000"/>
                        </a:solidFill>
                        <a:effectLst/>
                        <a:latin typeface="Century Gothic" panose="020B0502020202020204" pitchFamily="34" charset="0"/>
                      </a:endParaRPr>
                    </a:p>
                  </a:txBody>
                  <a:tcPr marL="9525" marR="9525" marT="9525" marB="0" anchor="ctr"/>
                </a:tc>
                <a:tc hMerge="1">
                  <a:txBody>
                    <a:bodyPr/>
                    <a:lstStyle/>
                    <a:p>
                      <a:endParaRPr lang="da-DK"/>
                    </a:p>
                  </a:txBody>
                  <a:tcPr/>
                </a:tc>
                <a:tc>
                  <a:txBody>
                    <a:bodyPr/>
                    <a:lstStyle/>
                    <a:p>
                      <a:pPr algn="l" fontAlgn="ctr"/>
                      <a:r>
                        <a:rPr lang="da-DK" sz="1000" u="none" strike="noStrike">
                          <a:effectLst/>
                          <a:latin typeface="Century Gothic" panose="020B0502020202020204" pitchFamily="34" charset="0"/>
                        </a:rPr>
                        <a:t>2.4 ± 0.8</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2.6 ± 0.8</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a:effectLst/>
                          <a:latin typeface="Century Gothic" panose="020B0502020202020204" pitchFamily="34" charset="0"/>
                        </a:rPr>
                        <a:t>0.04 to 0.38</a:t>
                      </a:r>
                      <a:endParaRPr lang="da-DK" sz="1000" b="0" i="0" u="none" strike="noStrike">
                        <a:solidFill>
                          <a:srgbClr val="000000"/>
                        </a:solidFill>
                        <a:effectLst/>
                        <a:latin typeface="Century Gothic" panose="020B0502020202020204" pitchFamily="34" charset="0"/>
                      </a:endParaRPr>
                    </a:p>
                  </a:txBody>
                  <a:tcPr marL="9525" marR="9525" marT="9525" marB="0" anchor="ctr"/>
                </a:tc>
                <a:tc>
                  <a:txBody>
                    <a:bodyPr/>
                    <a:lstStyle/>
                    <a:p>
                      <a:pPr algn="l" fontAlgn="ctr"/>
                      <a:r>
                        <a:rPr lang="da-DK" sz="1000" u="none" strike="noStrike" dirty="0">
                          <a:effectLst/>
                          <a:latin typeface="Century Gothic" panose="020B0502020202020204" pitchFamily="34" charset="0"/>
                        </a:rPr>
                        <a:t>p=0.02</a:t>
                      </a:r>
                      <a:endParaRPr lang="da-DK" sz="1000" b="0" i="0" u="none" strike="noStrike" dirty="0">
                        <a:solidFill>
                          <a:srgbClr val="000000"/>
                        </a:solidFill>
                        <a:effectLst/>
                        <a:latin typeface="Century Gothic" panose="020B0502020202020204" pitchFamily="34" charset="0"/>
                      </a:endParaRPr>
                    </a:p>
                  </a:txBody>
                  <a:tcPr marL="9525" marR="9525" marT="9525" marB="0" anchor="ctr"/>
                </a:tc>
              </a:tr>
            </a:tbl>
          </a:graphicData>
        </a:graphic>
      </p:graphicFrame>
      <p:sp>
        <p:nvSpPr>
          <p:cNvPr id="4" name="Rektangel 3"/>
          <p:cNvSpPr/>
          <p:nvPr/>
        </p:nvSpPr>
        <p:spPr>
          <a:xfrm>
            <a:off x="1380933" y="5795685"/>
            <a:ext cx="4572000" cy="646331"/>
          </a:xfrm>
          <a:prstGeom prst="rect">
            <a:avLst/>
          </a:prstGeom>
        </p:spPr>
        <p:txBody>
          <a:bodyPr>
            <a:spAutoFit/>
          </a:bodyPr>
          <a:lstStyle/>
          <a:p>
            <a:r>
              <a:rPr lang="da-DK" altLang="en-US" dirty="0" smtClean="0">
                <a:solidFill>
                  <a:srgbClr val="03428E"/>
                </a:solidFill>
                <a:latin typeface="Century Gothic" panose="020B0502020202020204" pitchFamily="34" charset="0"/>
              </a:rPr>
              <a:t>No </a:t>
            </a:r>
            <a:r>
              <a:rPr lang="da-DK" altLang="en-US" dirty="0" err="1" smtClean="0">
                <a:solidFill>
                  <a:srgbClr val="03428E"/>
                </a:solidFill>
                <a:latin typeface="Century Gothic" panose="020B0502020202020204" pitchFamily="34" charset="0"/>
              </a:rPr>
              <a:t>effect</a:t>
            </a:r>
            <a:r>
              <a:rPr lang="da-DK" altLang="en-US" dirty="0" smtClean="0">
                <a:solidFill>
                  <a:srgbClr val="03428E"/>
                </a:solidFill>
                <a:latin typeface="Century Gothic" panose="020B0502020202020204" pitchFamily="34" charset="0"/>
              </a:rPr>
              <a:t> on CPX</a:t>
            </a:r>
          </a:p>
          <a:p>
            <a:r>
              <a:rPr lang="da-DK" altLang="en-US" dirty="0" smtClean="0">
                <a:solidFill>
                  <a:srgbClr val="03428E"/>
                </a:solidFill>
                <a:latin typeface="Century Gothic" panose="020B0502020202020204" pitchFamily="34" charset="0"/>
              </a:rPr>
              <a:t>Skeletal </a:t>
            </a:r>
            <a:r>
              <a:rPr lang="da-DK" altLang="en-US" dirty="0" err="1" smtClean="0">
                <a:solidFill>
                  <a:srgbClr val="03428E"/>
                </a:solidFill>
                <a:latin typeface="Century Gothic" panose="020B0502020202020204" pitchFamily="34" charset="0"/>
              </a:rPr>
              <a:t>muscle</a:t>
            </a:r>
            <a:r>
              <a:rPr lang="da-DK" altLang="en-US" dirty="0" smtClean="0">
                <a:solidFill>
                  <a:srgbClr val="03428E"/>
                </a:solidFill>
                <a:latin typeface="Century Gothic" panose="020B0502020202020204" pitchFamily="34" charset="0"/>
              </a:rPr>
              <a:t> </a:t>
            </a:r>
            <a:r>
              <a:rPr lang="da-DK" altLang="en-US" dirty="0" err="1" smtClean="0">
                <a:solidFill>
                  <a:srgbClr val="03428E"/>
                </a:solidFill>
                <a:latin typeface="Century Gothic" panose="020B0502020202020204" pitchFamily="34" charset="0"/>
              </a:rPr>
              <a:t>strength</a:t>
            </a:r>
            <a:r>
              <a:rPr lang="da-DK" altLang="en-US" dirty="0" smtClean="0">
                <a:solidFill>
                  <a:srgbClr val="03428E"/>
                </a:solidFill>
                <a:latin typeface="Century Gothic" panose="020B0502020202020204" pitchFamily="34" charset="0"/>
              </a:rPr>
              <a:t> </a:t>
            </a:r>
            <a:r>
              <a:rPr lang="da-DK" altLang="en-US" dirty="0" err="1" smtClean="0">
                <a:solidFill>
                  <a:srgbClr val="03428E"/>
                </a:solidFill>
                <a:latin typeface="Century Gothic" panose="020B0502020202020204" pitchFamily="34" charset="0"/>
              </a:rPr>
              <a:t>increased</a:t>
            </a:r>
            <a:endParaRPr lang="da-DK" altLang="en-US" dirty="0">
              <a:solidFill>
                <a:srgbClr val="03428E"/>
              </a:solidFill>
              <a:latin typeface="Century Gothic" panose="020B0502020202020204" pitchFamily="34" charset="0"/>
            </a:endParaRPr>
          </a:p>
        </p:txBody>
      </p:sp>
      <p:pic>
        <p:nvPicPr>
          <p:cNvPr id="6" name="Billede 5"/>
          <p:cNvPicPr>
            <a:picLocks noChangeAspect="1"/>
          </p:cNvPicPr>
          <p:nvPr/>
        </p:nvPicPr>
        <p:blipFill>
          <a:blip r:embed="rId3"/>
          <a:srcRect/>
          <a:stretch>
            <a:fillRect/>
          </a:stretch>
        </p:blipFill>
        <p:spPr bwMode="auto">
          <a:xfrm>
            <a:off x="183799" y="604494"/>
            <a:ext cx="1404938" cy="630237"/>
          </a:xfrm>
          <a:prstGeom prst="rect">
            <a:avLst/>
          </a:prstGeom>
          <a:noFill/>
          <a:ln w="9525">
            <a:noFill/>
            <a:miter lim="800000"/>
            <a:headEnd/>
            <a:tailEnd/>
          </a:ln>
        </p:spPr>
      </p:pic>
      <p:cxnSp>
        <p:nvCxnSpPr>
          <p:cNvPr id="7" name="Lige forbindelse 6"/>
          <p:cNvCxnSpPr/>
          <p:nvPr/>
        </p:nvCxnSpPr>
        <p:spPr>
          <a:xfrm flipV="1">
            <a:off x="803487" y="1417638"/>
            <a:ext cx="8163850" cy="25400"/>
          </a:xfrm>
          <a:prstGeom prst="line">
            <a:avLst/>
          </a:prstGeom>
        </p:spPr>
        <p:style>
          <a:lnRef idx="2">
            <a:schemeClr val="accent1"/>
          </a:lnRef>
          <a:fillRef idx="0">
            <a:schemeClr val="accent1"/>
          </a:fillRef>
          <a:effectRef idx="1">
            <a:schemeClr val="accent1"/>
          </a:effectRef>
          <a:fontRef idx="minor">
            <a:schemeClr val="tx1"/>
          </a:fontRef>
        </p:style>
      </p:cxnSp>
      <p:sp>
        <p:nvSpPr>
          <p:cNvPr id="8" name="Tekstfelt 7"/>
          <p:cNvSpPr txBox="1"/>
          <p:nvPr/>
        </p:nvSpPr>
        <p:spPr>
          <a:xfrm>
            <a:off x="4678679" y="6321184"/>
            <a:ext cx="4202818" cy="369332"/>
          </a:xfrm>
          <a:prstGeom prst="rect">
            <a:avLst/>
          </a:prstGeom>
          <a:noFill/>
        </p:spPr>
        <p:txBody>
          <a:bodyPr wrap="none" rtlCol="0">
            <a:spAutoFit/>
          </a:bodyPr>
          <a:lstStyle/>
          <a:p>
            <a:r>
              <a:rPr lang="da-DK" dirty="0" smtClean="0"/>
              <a:t>Pryds et al. </a:t>
            </a:r>
            <a:r>
              <a:rPr lang="en-US" dirty="0"/>
              <a:t>Basic Res </a:t>
            </a:r>
            <a:r>
              <a:rPr lang="en-US" dirty="0" err="1"/>
              <a:t>Cardiol</a:t>
            </a:r>
            <a:r>
              <a:rPr lang="en-US" dirty="0"/>
              <a:t>. </a:t>
            </a:r>
            <a:r>
              <a:rPr lang="en-US" dirty="0" smtClean="0"/>
              <a:t>2017;112:</a:t>
            </a:r>
            <a:r>
              <a:rPr lang="en-US" dirty="0"/>
              <a:t>67</a:t>
            </a:r>
            <a:endParaRPr lang="da-DK" dirty="0"/>
          </a:p>
        </p:txBody>
      </p:sp>
    </p:spTree>
    <p:extLst>
      <p:ext uri="{BB962C8B-B14F-4D97-AF65-F5344CB8AC3E}">
        <p14:creationId xmlns:p14="http://schemas.microsoft.com/office/powerpoint/2010/main" val="219187078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21639" y="71442"/>
            <a:ext cx="7249826" cy="1143000"/>
          </a:xfrm>
        </p:spPr>
        <p:txBody>
          <a:bodyPr>
            <a:normAutofit fontScale="90000"/>
          </a:bodyPr>
          <a:lstStyle/>
          <a:p>
            <a:r>
              <a:rPr lang="da-DK" b="1" dirty="0" smtClean="0">
                <a:solidFill>
                  <a:srgbClr val="000090"/>
                </a:solidFill>
              </a:rPr>
              <a:t>Humane eksperimentelle modeller</a:t>
            </a:r>
            <a:endParaRPr lang="da-DK" b="1" dirty="0">
              <a:solidFill>
                <a:srgbClr val="000090"/>
              </a:solidFill>
            </a:endParaRPr>
          </a:p>
        </p:txBody>
      </p:sp>
      <p:pic>
        <p:nvPicPr>
          <p:cNvPr id="4" name="Billede 3"/>
          <p:cNvPicPr>
            <a:picLocks noChangeAspect="1"/>
          </p:cNvPicPr>
          <p:nvPr/>
        </p:nvPicPr>
        <p:blipFill>
          <a:blip r:embed="rId2"/>
          <a:stretch>
            <a:fillRect/>
          </a:stretch>
        </p:blipFill>
        <p:spPr>
          <a:xfrm>
            <a:off x="457200" y="1417639"/>
            <a:ext cx="8229600" cy="5440361"/>
          </a:xfrm>
          <a:prstGeom prst="rect">
            <a:avLst/>
          </a:prstGeom>
        </p:spPr>
      </p:pic>
      <p:pic>
        <p:nvPicPr>
          <p:cNvPr id="5" name="Billede 4"/>
          <p:cNvPicPr>
            <a:picLocks noChangeAspect="1"/>
          </p:cNvPicPr>
          <p:nvPr/>
        </p:nvPicPr>
        <p:blipFill>
          <a:blip r:embed="rId3"/>
          <a:srcRect/>
          <a:stretch>
            <a:fillRect/>
          </a:stretch>
        </p:blipFill>
        <p:spPr bwMode="auto">
          <a:xfrm>
            <a:off x="107436" y="370557"/>
            <a:ext cx="1404938" cy="630237"/>
          </a:xfrm>
          <a:prstGeom prst="rect">
            <a:avLst/>
          </a:prstGeom>
          <a:noFill/>
          <a:ln w="9525">
            <a:noFill/>
            <a:miter lim="800000"/>
            <a:headEnd/>
            <a:tailEnd/>
          </a:ln>
        </p:spPr>
      </p:pic>
      <p:cxnSp>
        <p:nvCxnSpPr>
          <p:cNvPr id="6" name="Lige forbindelse 5"/>
          <p:cNvCxnSpPr/>
          <p:nvPr/>
        </p:nvCxnSpPr>
        <p:spPr>
          <a:xfrm>
            <a:off x="1844051" y="1241733"/>
            <a:ext cx="6511916" cy="1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50770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86846" y="274638"/>
            <a:ext cx="7757154" cy="1143000"/>
          </a:xfrm>
        </p:spPr>
        <p:txBody>
          <a:bodyPr>
            <a:normAutofit fontScale="90000"/>
          </a:bodyPr>
          <a:lstStyle/>
          <a:p>
            <a:r>
              <a:rPr lang="da-DK" b="1" dirty="0" smtClean="0">
                <a:solidFill>
                  <a:srgbClr val="000090"/>
                </a:solidFill>
              </a:rPr>
              <a:t>Effekt af træning og BFRE på </a:t>
            </a:r>
            <a:r>
              <a:rPr lang="da-DK" b="1" dirty="0" err="1" smtClean="0">
                <a:solidFill>
                  <a:srgbClr val="000090"/>
                </a:solidFill>
              </a:rPr>
              <a:t>mitokondriel</a:t>
            </a:r>
            <a:r>
              <a:rPr lang="da-DK" b="1" dirty="0" smtClean="0">
                <a:solidFill>
                  <a:srgbClr val="000090"/>
                </a:solidFill>
              </a:rPr>
              <a:t> respiration</a:t>
            </a:r>
            <a:endParaRPr lang="da-DK" b="1" dirty="0">
              <a:solidFill>
                <a:srgbClr val="000090"/>
              </a:solidFill>
            </a:endParaRPr>
          </a:p>
        </p:txBody>
      </p:sp>
      <p:graphicFrame>
        <p:nvGraphicFramePr>
          <p:cNvPr id="3" name="Object 1"/>
          <p:cNvGraphicFramePr>
            <a:graphicFrameLocks noChangeAspect="1"/>
          </p:cNvGraphicFramePr>
          <p:nvPr>
            <p:extLst>
              <p:ext uri="{D42A27DB-BD31-4B8C-83A1-F6EECF244321}">
                <p14:modId xmlns:p14="http://schemas.microsoft.com/office/powerpoint/2010/main" val="1776115755"/>
              </p:ext>
            </p:extLst>
          </p:nvPr>
        </p:nvGraphicFramePr>
        <p:xfrm>
          <a:off x="457200" y="1621020"/>
          <a:ext cx="8229600" cy="5013463"/>
        </p:xfrm>
        <a:graphic>
          <a:graphicData uri="http://schemas.openxmlformats.org/presentationml/2006/ole">
            <mc:AlternateContent xmlns:mc="http://schemas.openxmlformats.org/markup-compatibility/2006">
              <mc:Choice xmlns:v="urn:schemas-microsoft-com:vml" Requires="v">
                <p:oleObj spid="_x0000_s4184" name="Prism 6" r:id="rId3" imgW="3410207" imgH="2925768" progId="Prism6.Document">
                  <p:embed/>
                </p:oleObj>
              </mc:Choice>
              <mc:Fallback>
                <p:oleObj name="Prism 6" r:id="rId3" imgW="3410207" imgH="2925768" progId="Prism6.Document">
                  <p:embed/>
                  <p:pic>
                    <p:nvPicPr>
                      <p:cNvPr id="0" name=""/>
                      <p:cNvPicPr/>
                      <p:nvPr/>
                    </p:nvPicPr>
                    <p:blipFill>
                      <a:blip r:embed="rId4"/>
                      <a:stretch>
                        <a:fillRect/>
                      </a:stretch>
                    </p:blipFill>
                    <p:spPr>
                      <a:xfrm>
                        <a:off x="457200" y="1621020"/>
                        <a:ext cx="8229600" cy="5013463"/>
                      </a:xfrm>
                      <a:prstGeom prst="rect">
                        <a:avLst/>
                      </a:prstGeom>
                    </p:spPr>
                  </p:pic>
                </p:oleObj>
              </mc:Fallback>
            </mc:AlternateContent>
          </a:graphicData>
        </a:graphic>
      </p:graphicFrame>
      <p:pic>
        <p:nvPicPr>
          <p:cNvPr id="4" name="Billede 3"/>
          <p:cNvPicPr>
            <a:picLocks noChangeAspect="1"/>
          </p:cNvPicPr>
          <p:nvPr/>
        </p:nvPicPr>
        <p:blipFill>
          <a:blip r:embed="rId5"/>
          <a:srcRect/>
          <a:stretch>
            <a:fillRect/>
          </a:stretch>
        </p:blipFill>
        <p:spPr bwMode="auto">
          <a:xfrm>
            <a:off x="107436" y="370557"/>
            <a:ext cx="1404938" cy="630237"/>
          </a:xfrm>
          <a:prstGeom prst="rect">
            <a:avLst/>
          </a:prstGeom>
          <a:noFill/>
          <a:ln w="9525">
            <a:noFill/>
            <a:miter lim="800000"/>
            <a:headEnd/>
            <a:tailEnd/>
          </a:ln>
        </p:spPr>
      </p:pic>
      <p:cxnSp>
        <p:nvCxnSpPr>
          <p:cNvPr id="5" name="Lige forbindelse 4"/>
          <p:cNvCxnSpPr/>
          <p:nvPr/>
        </p:nvCxnSpPr>
        <p:spPr>
          <a:xfrm>
            <a:off x="1910887" y="1543654"/>
            <a:ext cx="6511916" cy="1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068663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22241"/>
            <a:ext cx="8229600" cy="1143000"/>
          </a:xfrm>
        </p:spPr>
        <p:txBody>
          <a:bodyPr/>
          <a:lstStyle/>
          <a:p>
            <a:r>
              <a:rPr lang="da-DK" b="1" dirty="0" smtClean="0">
                <a:solidFill>
                  <a:srgbClr val="000090"/>
                </a:solidFill>
              </a:rPr>
              <a:t>Konklusion</a:t>
            </a:r>
            <a:endParaRPr lang="da-DK" b="1" dirty="0">
              <a:solidFill>
                <a:srgbClr val="000090"/>
              </a:solidFill>
            </a:endParaRPr>
          </a:p>
        </p:txBody>
      </p:sp>
      <p:sp>
        <p:nvSpPr>
          <p:cNvPr id="3" name="Pladsholder til indhold 2"/>
          <p:cNvSpPr>
            <a:spLocks noGrp="1"/>
          </p:cNvSpPr>
          <p:nvPr>
            <p:ph idx="1"/>
          </p:nvPr>
        </p:nvSpPr>
        <p:spPr>
          <a:xfrm>
            <a:off x="287870" y="1263497"/>
            <a:ext cx="8686800" cy="5594503"/>
          </a:xfrm>
        </p:spPr>
        <p:txBody>
          <a:bodyPr>
            <a:normAutofit lnSpcReduction="10000"/>
          </a:bodyPr>
          <a:lstStyle/>
          <a:p>
            <a:pPr eaLnBrk="1" hangingPunct="1">
              <a:buFont typeface="Arial"/>
              <a:buChar char="•"/>
            </a:pPr>
            <a:r>
              <a:rPr lang="en-US" sz="3800" dirty="0" smtClean="0">
                <a:solidFill>
                  <a:srgbClr val="660066"/>
                </a:solidFill>
                <a:latin typeface="Arial" charset="0"/>
              </a:rPr>
              <a:t>RIC </a:t>
            </a:r>
            <a:r>
              <a:rPr lang="en-US" sz="3800" dirty="0" err="1" smtClean="0">
                <a:solidFill>
                  <a:srgbClr val="660066"/>
                </a:solidFill>
                <a:latin typeface="Arial" charset="0"/>
              </a:rPr>
              <a:t>yder</a:t>
            </a:r>
            <a:r>
              <a:rPr lang="en-US" sz="3800" dirty="0" smtClean="0">
                <a:solidFill>
                  <a:srgbClr val="660066"/>
                </a:solidFill>
                <a:latin typeface="Arial" charset="0"/>
              </a:rPr>
              <a:t> </a:t>
            </a:r>
            <a:r>
              <a:rPr lang="en-US" sz="3800" dirty="0" err="1" smtClean="0">
                <a:solidFill>
                  <a:srgbClr val="660066"/>
                </a:solidFill>
                <a:latin typeface="Arial" charset="0"/>
              </a:rPr>
              <a:t>hjertebeskyttelse</a:t>
            </a:r>
            <a:r>
              <a:rPr lang="en-US" sz="3800" dirty="0" smtClean="0">
                <a:solidFill>
                  <a:srgbClr val="660066"/>
                </a:solidFill>
                <a:latin typeface="Arial" charset="0"/>
              </a:rPr>
              <a:t> – den </a:t>
            </a:r>
            <a:r>
              <a:rPr lang="en-US" sz="3800" dirty="0" err="1" smtClean="0">
                <a:solidFill>
                  <a:srgbClr val="660066"/>
                </a:solidFill>
                <a:latin typeface="Arial" charset="0"/>
              </a:rPr>
              <a:t>kliniske</a:t>
            </a:r>
            <a:r>
              <a:rPr lang="en-US" sz="3800" dirty="0" smtClean="0">
                <a:solidFill>
                  <a:srgbClr val="660066"/>
                </a:solidFill>
                <a:latin typeface="Arial" charset="0"/>
              </a:rPr>
              <a:t> </a:t>
            </a:r>
            <a:r>
              <a:rPr lang="en-US" sz="3800" dirty="0" err="1" smtClean="0">
                <a:solidFill>
                  <a:srgbClr val="660066"/>
                </a:solidFill>
                <a:latin typeface="Arial" charset="0"/>
              </a:rPr>
              <a:t>betydning</a:t>
            </a:r>
            <a:r>
              <a:rPr lang="en-US" sz="3800" dirty="0" smtClean="0">
                <a:solidFill>
                  <a:srgbClr val="660066"/>
                </a:solidFill>
                <a:latin typeface="Arial" charset="0"/>
              </a:rPr>
              <a:t> </a:t>
            </a:r>
            <a:r>
              <a:rPr lang="en-US" sz="3800" dirty="0" err="1" smtClean="0">
                <a:solidFill>
                  <a:srgbClr val="660066"/>
                </a:solidFill>
                <a:latin typeface="Arial" charset="0"/>
              </a:rPr>
              <a:t>afventer</a:t>
            </a:r>
            <a:r>
              <a:rPr lang="en-US" sz="3800" dirty="0" smtClean="0">
                <a:solidFill>
                  <a:srgbClr val="660066"/>
                </a:solidFill>
                <a:latin typeface="Arial" charset="0"/>
              </a:rPr>
              <a:t> </a:t>
            </a:r>
            <a:r>
              <a:rPr lang="en-US" sz="3800" dirty="0" err="1" smtClean="0">
                <a:solidFill>
                  <a:srgbClr val="660066"/>
                </a:solidFill>
                <a:latin typeface="Arial" charset="0"/>
              </a:rPr>
              <a:t>afklaring</a:t>
            </a:r>
            <a:endParaRPr lang="en-US" sz="3800" dirty="0" smtClean="0">
              <a:solidFill>
                <a:srgbClr val="660066"/>
              </a:solidFill>
              <a:latin typeface="Arial" charset="0"/>
            </a:endParaRPr>
          </a:p>
          <a:p>
            <a:pPr marL="0" indent="0" eaLnBrk="1" hangingPunct="1">
              <a:buNone/>
            </a:pPr>
            <a:endParaRPr lang="en-US" sz="4000" dirty="0" smtClean="0">
              <a:solidFill>
                <a:srgbClr val="660066"/>
              </a:solidFill>
              <a:latin typeface="Arial" charset="0"/>
            </a:endParaRPr>
          </a:p>
          <a:p>
            <a:pPr eaLnBrk="1" hangingPunct="1">
              <a:buFont typeface="Arial"/>
              <a:buChar char="•"/>
            </a:pPr>
            <a:r>
              <a:rPr lang="en-US" sz="3800" dirty="0" smtClean="0">
                <a:solidFill>
                  <a:srgbClr val="660066"/>
                </a:solidFill>
                <a:latin typeface="Arial" charset="0"/>
              </a:rPr>
              <a:t>Den </a:t>
            </a:r>
            <a:r>
              <a:rPr lang="en-US" sz="3800" dirty="0" err="1" smtClean="0">
                <a:solidFill>
                  <a:srgbClr val="660066"/>
                </a:solidFill>
                <a:latin typeface="Arial" charset="0"/>
              </a:rPr>
              <a:t>potentielle</a:t>
            </a:r>
            <a:r>
              <a:rPr lang="en-US" sz="3800" dirty="0" smtClean="0">
                <a:solidFill>
                  <a:srgbClr val="660066"/>
                </a:solidFill>
                <a:latin typeface="Arial" charset="0"/>
              </a:rPr>
              <a:t> </a:t>
            </a:r>
            <a:r>
              <a:rPr lang="en-US" sz="3800" dirty="0" err="1" smtClean="0">
                <a:solidFill>
                  <a:srgbClr val="660066"/>
                </a:solidFill>
                <a:latin typeface="Arial" charset="0"/>
              </a:rPr>
              <a:t>effekt</a:t>
            </a:r>
            <a:r>
              <a:rPr lang="en-US" sz="3800" dirty="0" smtClean="0">
                <a:solidFill>
                  <a:srgbClr val="660066"/>
                </a:solidFill>
                <a:latin typeface="Arial" charset="0"/>
              </a:rPr>
              <a:t> </a:t>
            </a:r>
            <a:r>
              <a:rPr lang="en-US" sz="3800" dirty="0" err="1" smtClean="0">
                <a:solidFill>
                  <a:srgbClr val="660066"/>
                </a:solidFill>
                <a:latin typeface="Arial" charset="0"/>
              </a:rPr>
              <a:t>er</a:t>
            </a:r>
            <a:r>
              <a:rPr lang="en-US" sz="3800" dirty="0" smtClean="0">
                <a:solidFill>
                  <a:srgbClr val="660066"/>
                </a:solidFill>
                <a:latin typeface="Arial" charset="0"/>
              </a:rPr>
              <a:t> </a:t>
            </a:r>
            <a:r>
              <a:rPr lang="en-US" sz="3800" dirty="0" err="1" smtClean="0">
                <a:solidFill>
                  <a:srgbClr val="660066"/>
                </a:solidFill>
                <a:latin typeface="Arial" charset="0"/>
              </a:rPr>
              <a:t>størst</a:t>
            </a:r>
            <a:r>
              <a:rPr lang="en-US" sz="3800" dirty="0" smtClean="0">
                <a:solidFill>
                  <a:srgbClr val="660066"/>
                </a:solidFill>
                <a:latin typeface="Arial" charset="0"/>
              </a:rPr>
              <a:t> hos </a:t>
            </a:r>
            <a:r>
              <a:rPr lang="en-US" sz="3800" dirty="0" err="1" smtClean="0">
                <a:solidFill>
                  <a:srgbClr val="660066"/>
                </a:solidFill>
                <a:latin typeface="Arial" charset="0"/>
              </a:rPr>
              <a:t>højrisiko</a:t>
            </a:r>
            <a:r>
              <a:rPr lang="en-US" sz="3800" dirty="0" smtClean="0">
                <a:solidFill>
                  <a:srgbClr val="660066"/>
                </a:solidFill>
                <a:latin typeface="Arial" charset="0"/>
              </a:rPr>
              <a:t> </a:t>
            </a:r>
            <a:r>
              <a:rPr lang="en-US" sz="3800" dirty="0" err="1" smtClean="0">
                <a:solidFill>
                  <a:srgbClr val="660066"/>
                </a:solidFill>
                <a:latin typeface="Arial" charset="0"/>
              </a:rPr>
              <a:t>patienter</a:t>
            </a:r>
            <a:endParaRPr lang="en-US" sz="3800" dirty="0" smtClean="0">
              <a:solidFill>
                <a:srgbClr val="660066"/>
              </a:solidFill>
              <a:latin typeface="Arial" charset="0"/>
            </a:endParaRPr>
          </a:p>
          <a:p>
            <a:pPr lvl="1">
              <a:buFont typeface="Arial"/>
              <a:buChar char="•"/>
            </a:pPr>
            <a:r>
              <a:rPr lang="en-US" sz="3000" dirty="0" smtClean="0">
                <a:solidFill>
                  <a:srgbClr val="660066"/>
                </a:solidFill>
                <a:latin typeface="Arial" charset="0"/>
              </a:rPr>
              <a:t>Store </a:t>
            </a:r>
            <a:r>
              <a:rPr lang="en-US" sz="3000" dirty="0" err="1" smtClean="0">
                <a:solidFill>
                  <a:srgbClr val="660066"/>
                </a:solidFill>
                <a:latin typeface="Arial" charset="0"/>
              </a:rPr>
              <a:t>forvægsinfarkter</a:t>
            </a:r>
            <a:r>
              <a:rPr lang="en-US" sz="3000" dirty="0" smtClean="0">
                <a:solidFill>
                  <a:srgbClr val="660066"/>
                </a:solidFill>
                <a:latin typeface="Arial" charset="0"/>
              </a:rPr>
              <a:t>, </a:t>
            </a:r>
            <a:r>
              <a:rPr lang="en-US" sz="3000" dirty="0" err="1" smtClean="0">
                <a:solidFill>
                  <a:srgbClr val="660066"/>
                </a:solidFill>
                <a:latin typeface="Arial" charset="0"/>
              </a:rPr>
              <a:t>kardiogent</a:t>
            </a:r>
            <a:r>
              <a:rPr lang="en-US" sz="3000" dirty="0" smtClean="0">
                <a:solidFill>
                  <a:srgbClr val="660066"/>
                </a:solidFill>
                <a:latin typeface="Arial" charset="0"/>
              </a:rPr>
              <a:t> shock, </a:t>
            </a:r>
            <a:r>
              <a:rPr lang="en-US" sz="3000" dirty="0" err="1" smtClean="0">
                <a:solidFill>
                  <a:srgbClr val="660066"/>
                </a:solidFill>
                <a:latin typeface="Arial" charset="0"/>
              </a:rPr>
              <a:t>hjertestop</a:t>
            </a:r>
            <a:endParaRPr lang="en-US" sz="3000" dirty="0" smtClean="0">
              <a:solidFill>
                <a:srgbClr val="660066"/>
              </a:solidFill>
              <a:latin typeface="Arial" charset="0"/>
            </a:endParaRPr>
          </a:p>
          <a:p>
            <a:pPr marL="0" indent="0" eaLnBrk="1" hangingPunct="1">
              <a:buNone/>
            </a:pPr>
            <a:endParaRPr lang="en-US" sz="3800" dirty="0">
              <a:solidFill>
                <a:srgbClr val="660066"/>
              </a:solidFill>
              <a:latin typeface="Arial" charset="0"/>
            </a:endParaRPr>
          </a:p>
          <a:p>
            <a:pPr eaLnBrk="1" hangingPunct="1">
              <a:buFont typeface="Arial"/>
              <a:buChar char="•"/>
            </a:pPr>
            <a:r>
              <a:rPr lang="en-US" sz="3800" dirty="0" err="1" smtClean="0">
                <a:solidFill>
                  <a:srgbClr val="660066"/>
                </a:solidFill>
                <a:latin typeface="Arial" charset="0"/>
              </a:rPr>
              <a:t>Potentiale</a:t>
            </a:r>
            <a:r>
              <a:rPr lang="en-US" sz="3800" dirty="0" smtClean="0">
                <a:solidFill>
                  <a:srgbClr val="660066"/>
                </a:solidFill>
                <a:latin typeface="Arial" charset="0"/>
              </a:rPr>
              <a:t> for </a:t>
            </a:r>
            <a:r>
              <a:rPr lang="en-US" sz="3800" dirty="0" err="1" smtClean="0">
                <a:solidFill>
                  <a:srgbClr val="660066"/>
                </a:solidFill>
                <a:latin typeface="Arial" charset="0"/>
              </a:rPr>
              <a:t>kronisk</a:t>
            </a:r>
            <a:r>
              <a:rPr lang="en-US" sz="3800" dirty="0" smtClean="0">
                <a:solidFill>
                  <a:srgbClr val="660066"/>
                </a:solidFill>
                <a:latin typeface="Arial" charset="0"/>
              </a:rPr>
              <a:t> </a:t>
            </a:r>
            <a:r>
              <a:rPr lang="en-US" sz="3800" dirty="0" err="1" smtClean="0">
                <a:solidFill>
                  <a:srgbClr val="660066"/>
                </a:solidFill>
                <a:latin typeface="Arial" charset="0"/>
              </a:rPr>
              <a:t>anvendelse</a:t>
            </a:r>
            <a:r>
              <a:rPr lang="en-US" sz="3800" dirty="0" smtClean="0">
                <a:solidFill>
                  <a:srgbClr val="660066"/>
                </a:solidFill>
                <a:latin typeface="Arial" charset="0"/>
              </a:rPr>
              <a:t>?</a:t>
            </a:r>
          </a:p>
        </p:txBody>
      </p:sp>
      <p:cxnSp>
        <p:nvCxnSpPr>
          <p:cNvPr id="4" name="Lige forbindelse 3"/>
          <p:cNvCxnSpPr/>
          <p:nvPr/>
        </p:nvCxnSpPr>
        <p:spPr>
          <a:xfrm>
            <a:off x="389468" y="1204147"/>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txBox="1">
            <a:spLocks/>
          </p:cNvSpPr>
          <p:nvPr/>
        </p:nvSpPr>
        <p:spPr bwMode="auto">
          <a:xfrm>
            <a:off x="1371600" y="0"/>
            <a:ext cx="8001000" cy="11430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da-DK" sz="4400" b="1" kern="0" dirty="0" smtClean="0">
                <a:solidFill>
                  <a:srgbClr val="000090"/>
                </a:solidFill>
                <a:latin typeface="+mj-lt"/>
                <a:ea typeface="+mj-ea"/>
                <a:cs typeface="+mj-cs"/>
              </a:rPr>
              <a:t>Behandlingskæden</a:t>
            </a:r>
            <a:endParaRPr kumimoji="0" lang="da-DK" sz="4400" b="1" i="0" u="none" strike="noStrike" kern="0" cap="none" spc="0" normalizeH="0" baseline="0" noProof="0" dirty="0">
              <a:ln>
                <a:noFill/>
              </a:ln>
              <a:solidFill>
                <a:srgbClr val="000090"/>
              </a:solidFill>
              <a:effectLst/>
              <a:uLnTx/>
              <a:uFillTx/>
              <a:latin typeface="+mj-lt"/>
              <a:ea typeface="+mj-ea"/>
              <a:cs typeface="+mj-cs"/>
            </a:endParaRPr>
          </a:p>
        </p:txBody>
      </p:sp>
      <p:pic>
        <p:nvPicPr>
          <p:cNvPr id="5" name="Billede 5"/>
          <p:cNvPicPr>
            <a:picLocks noChangeAspect="1"/>
          </p:cNvPicPr>
          <p:nvPr/>
        </p:nvPicPr>
        <p:blipFill>
          <a:blip r:embed="rId3"/>
          <a:srcRect/>
          <a:stretch>
            <a:fillRect/>
          </a:stretch>
        </p:blipFill>
        <p:spPr bwMode="auto">
          <a:xfrm>
            <a:off x="457200" y="1316077"/>
            <a:ext cx="1050925" cy="911225"/>
          </a:xfrm>
          <a:prstGeom prst="rect">
            <a:avLst/>
          </a:prstGeom>
          <a:noFill/>
          <a:ln w="9525">
            <a:noFill/>
            <a:miter lim="800000"/>
            <a:headEnd/>
            <a:tailEnd/>
          </a:ln>
        </p:spPr>
      </p:pic>
      <p:pic>
        <p:nvPicPr>
          <p:cNvPr id="6" name="Billede 6"/>
          <p:cNvPicPr>
            <a:picLocks noChangeAspect="1"/>
          </p:cNvPicPr>
          <p:nvPr/>
        </p:nvPicPr>
        <p:blipFill>
          <a:blip r:embed="rId4"/>
          <a:srcRect/>
          <a:stretch>
            <a:fillRect/>
          </a:stretch>
        </p:blipFill>
        <p:spPr bwMode="auto">
          <a:xfrm>
            <a:off x="457200" y="3560802"/>
            <a:ext cx="1058863" cy="823913"/>
          </a:xfrm>
          <a:prstGeom prst="rect">
            <a:avLst/>
          </a:prstGeom>
          <a:noFill/>
          <a:ln w="9525">
            <a:noFill/>
            <a:miter lim="800000"/>
            <a:headEnd/>
            <a:tailEnd/>
          </a:ln>
        </p:spPr>
      </p:pic>
      <p:pic>
        <p:nvPicPr>
          <p:cNvPr id="7" name="Billede 7"/>
          <p:cNvPicPr>
            <a:picLocks noChangeAspect="1"/>
          </p:cNvPicPr>
          <p:nvPr/>
        </p:nvPicPr>
        <p:blipFill>
          <a:blip r:embed="rId5"/>
          <a:srcRect/>
          <a:stretch>
            <a:fillRect/>
          </a:stretch>
        </p:blipFill>
        <p:spPr bwMode="auto">
          <a:xfrm>
            <a:off x="457200" y="5291177"/>
            <a:ext cx="1050925" cy="682625"/>
          </a:xfrm>
          <a:prstGeom prst="rect">
            <a:avLst/>
          </a:prstGeom>
          <a:noFill/>
          <a:ln w="9525">
            <a:noFill/>
            <a:miter lim="800000"/>
            <a:headEnd/>
            <a:tailEnd/>
          </a:ln>
        </p:spPr>
      </p:pic>
      <p:sp>
        <p:nvSpPr>
          <p:cNvPr id="8" name="Tekstboks 8"/>
          <p:cNvSpPr txBox="1">
            <a:spLocks noChangeArrowheads="1"/>
          </p:cNvSpPr>
          <p:nvPr/>
        </p:nvSpPr>
        <p:spPr bwMode="auto">
          <a:xfrm>
            <a:off x="1527175" y="1316077"/>
            <a:ext cx="2298700" cy="5078413"/>
          </a:xfrm>
          <a:prstGeom prst="rect">
            <a:avLst/>
          </a:prstGeom>
          <a:noFill/>
          <a:ln w="9525">
            <a:noFill/>
            <a:miter lim="800000"/>
            <a:headEnd/>
            <a:tailEnd/>
          </a:ln>
        </p:spPr>
        <p:txBody>
          <a:bodyPr>
            <a:prstTxWarp prst="textNoShape">
              <a:avLst/>
            </a:prstTxWarp>
            <a:spAutoFit/>
          </a:bodyPr>
          <a:lstStyle/>
          <a:p>
            <a:pPr algn="ctr"/>
            <a:r>
              <a:rPr lang="da-DK" baseline="0" dirty="0" err="1">
                <a:solidFill>
                  <a:srgbClr val="000000"/>
                </a:solidFill>
              </a:rPr>
              <a:t>Myocardial</a:t>
            </a:r>
            <a:r>
              <a:rPr lang="da-DK" baseline="0" dirty="0">
                <a:solidFill>
                  <a:srgbClr val="000000"/>
                </a:solidFill>
              </a:rPr>
              <a:t> </a:t>
            </a:r>
            <a:r>
              <a:rPr lang="da-DK" baseline="0" dirty="0" err="1">
                <a:solidFill>
                  <a:srgbClr val="000000"/>
                </a:solidFill>
              </a:rPr>
              <a:t>infarction</a:t>
            </a:r>
            <a:r>
              <a:rPr lang="da-DK" baseline="0" dirty="0">
                <a:solidFill>
                  <a:srgbClr val="000000"/>
                </a:solidFill>
              </a:rPr>
              <a:t> </a:t>
            </a:r>
            <a:r>
              <a:rPr lang="da-DK" baseline="0" dirty="0" err="1">
                <a:solidFill>
                  <a:srgbClr val="000000"/>
                </a:solidFill>
              </a:rPr>
              <a:t>without</a:t>
            </a:r>
            <a:r>
              <a:rPr lang="da-DK" baseline="0" dirty="0">
                <a:solidFill>
                  <a:srgbClr val="000000"/>
                </a:solidFill>
              </a:rPr>
              <a:t> </a:t>
            </a:r>
            <a:r>
              <a:rPr lang="da-DK" baseline="0" dirty="0" err="1">
                <a:solidFill>
                  <a:srgbClr val="000000"/>
                </a:solidFill>
              </a:rPr>
              <a:t>reperfusion</a:t>
            </a:r>
            <a:endParaRPr lang="da-DK" baseline="0" dirty="0">
              <a:solidFill>
                <a:srgbClr val="000000"/>
              </a:solidFill>
            </a:endParaRPr>
          </a:p>
          <a:p>
            <a:pPr algn="ctr"/>
            <a:endParaRPr lang="da-DK" baseline="0" dirty="0">
              <a:solidFill>
                <a:srgbClr val="000000"/>
              </a:solidFill>
            </a:endParaRPr>
          </a:p>
          <a:p>
            <a:pPr algn="ctr"/>
            <a:endParaRPr lang="da-DK" baseline="0" dirty="0">
              <a:solidFill>
                <a:srgbClr val="000000"/>
              </a:solidFill>
            </a:endParaRPr>
          </a:p>
          <a:p>
            <a:pPr algn="ctr"/>
            <a:endParaRPr lang="da-DK" baseline="0" dirty="0">
              <a:solidFill>
                <a:srgbClr val="000000"/>
              </a:solidFill>
            </a:endParaRPr>
          </a:p>
          <a:p>
            <a:pPr algn="ctr"/>
            <a:endParaRPr lang="da-DK" baseline="0" dirty="0">
              <a:solidFill>
                <a:srgbClr val="000000"/>
              </a:solidFill>
            </a:endParaRPr>
          </a:p>
          <a:p>
            <a:pPr algn="ctr"/>
            <a:endParaRPr lang="da-DK" baseline="0" dirty="0">
              <a:solidFill>
                <a:srgbClr val="000000"/>
              </a:solidFill>
            </a:endParaRPr>
          </a:p>
          <a:p>
            <a:pPr algn="ctr"/>
            <a:endParaRPr lang="da-DK" baseline="0" dirty="0">
              <a:solidFill>
                <a:srgbClr val="000000"/>
              </a:solidFill>
            </a:endParaRPr>
          </a:p>
          <a:p>
            <a:pPr algn="ctr"/>
            <a:r>
              <a:rPr lang="da-DK" baseline="0" dirty="0" err="1">
                <a:solidFill>
                  <a:srgbClr val="000000"/>
                </a:solidFill>
              </a:rPr>
              <a:t>Myocardial</a:t>
            </a:r>
            <a:r>
              <a:rPr lang="da-DK" baseline="0" dirty="0">
                <a:solidFill>
                  <a:srgbClr val="000000"/>
                </a:solidFill>
              </a:rPr>
              <a:t> </a:t>
            </a:r>
            <a:r>
              <a:rPr lang="da-DK" baseline="0" dirty="0" err="1">
                <a:solidFill>
                  <a:srgbClr val="000000"/>
                </a:solidFill>
              </a:rPr>
              <a:t>infarction</a:t>
            </a:r>
            <a:r>
              <a:rPr lang="da-DK" baseline="0" dirty="0">
                <a:solidFill>
                  <a:srgbClr val="000000"/>
                </a:solidFill>
              </a:rPr>
              <a:t> </a:t>
            </a:r>
            <a:r>
              <a:rPr lang="da-DK" baseline="0" dirty="0" err="1">
                <a:solidFill>
                  <a:srgbClr val="000000"/>
                </a:solidFill>
              </a:rPr>
              <a:t>with</a:t>
            </a:r>
            <a:r>
              <a:rPr lang="da-DK" baseline="0" dirty="0">
                <a:solidFill>
                  <a:srgbClr val="000000"/>
                </a:solidFill>
              </a:rPr>
              <a:t> </a:t>
            </a:r>
            <a:r>
              <a:rPr lang="da-DK" baseline="0" dirty="0" err="1">
                <a:solidFill>
                  <a:srgbClr val="000000"/>
                </a:solidFill>
              </a:rPr>
              <a:t>reperfusion</a:t>
            </a:r>
            <a:endParaRPr lang="da-DK" baseline="0" dirty="0">
              <a:solidFill>
                <a:srgbClr val="000000"/>
              </a:solidFill>
            </a:endParaRPr>
          </a:p>
          <a:p>
            <a:pPr algn="ctr"/>
            <a:endParaRPr lang="da-DK" baseline="0" dirty="0">
              <a:solidFill>
                <a:srgbClr val="000000"/>
              </a:solidFill>
            </a:endParaRPr>
          </a:p>
          <a:p>
            <a:pPr algn="ctr"/>
            <a:endParaRPr lang="da-DK" baseline="0" dirty="0">
              <a:solidFill>
                <a:srgbClr val="000000"/>
              </a:solidFill>
            </a:endParaRPr>
          </a:p>
          <a:p>
            <a:pPr algn="ctr"/>
            <a:endParaRPr lang="da-DK" baseline="0" dirty="0">
              <a:solidFill>
                <a:srgbClr val="000000"/>
              </a:solidFill>
            </a:endParaRPr>
          </a:p>
          <a:p>
            <a:pPr algn="ctr"/>
            <a:endParaRPr lang="da-DK" baseline="0" dirty="0">
              <a:solidFill>
                <a:srgbClr val="000000"/>
              </a:solidFill>
            </a:endParaRPr>
          </a:p>
          <a:p>
            <a:pPr algn="ctr"/>
            <a:r>
              <a:rPr lang="da-DK" baseline="0" dirty="0" err="1">
                <a:solidFill>
                  <a:srgbClr val="000000"/>
                </a:solidFill>
              </a:rPr>
              <a:t>Myocardial</a:t>
            </a:r>
            <a:r>
              <a:rPr lang="da-DK" baseline="0" dirty="0">
                <a:solidFill>
                  <a:srgbClr val="000000"/>
                </a:solidFill>
              </a:rPr>
              <a:t> </a:t>
            </a:r>
            <a:r>
              <a:rPr lang="da-DK" baseline="0" dirty="0" err="1">
                <a:solidFill>
                  <a:srgbClr val="000000"/>
                </a:solidFill>
              </a:rPr>
              <a:t>infarction</a:t>
            </a:r>
            <a:r>
              <a:rPr lang="da-DK" baseline="0" dirty="0">
                <a:solidFill>
                  <a:srgbClr val="000000"/>
                </a:solidFill>
              </a:rPr>
              <a:t> </a:t>
            </a:r>
            <a:r>
              <a:rPr lang="da-DK" baseline="0" dirty="0" err="1">
                <a:solidFill>
                  <a:srgbClr val="000000"/>
                </a:solidFill>
              </a:rPr>
              <a:t>with</a:t>
            </a:r>
            <a:r>
              <a:rPr lang="da-DK" baseline="0" dirty="0">
                <a:solidFill>
                  <a:srgbClr val="000000"/>
                </a:solidFill>
              </a:rPr>
              <a:t> </a:t>
            </a:r>
            <a:r>
              <a:rPr lang="da-DK" baseline="0" dirty="0" err="1">
                <a:solidFill>
                  <a:srgbClr val="000000"/>
                </a:solidFill>
              </a:rPr>
              <a:t>reperfusion</a:t>
            </a:r>
            <a:r>
              <a:rPr lang="da-DK" baseline="0" dirty="0">
                <a:solidFill>
                  <a:srgbClr val="000000"/>
                </a:solidFill>
              </a:rPr>
              <a:t> and </a:t>
            </a:r>
            <a:r>
              <a:rPr lang="da-DK" baseline="0" dirty="0" err="1">
                <a:solidFill>
                  <a:srgbClr val="000000"/>
                </a:solidFill>
              </a:rPr>
              <a:t>cardioprotection</a:t>
            </a:r>
            <a:endParaRPr lang="da-DK" baseline="0" dirty="0">
              <a:solidFill>
                <a:srgbClr val="000000"/>
              </a:solidFill>
            </a:endParaRPr>
          </a:p>
          <a:p>
            <a:endParaRPr lang="da-DK" baseline="0" dirty="0"/>
          </a:p>
        </p:txBody>
      </p:sp>
      <p:sp>
        <p:nvSpPr>
          <p:cNvPr id="9" name="Rektangel 8"/>
          <p:cNvSpPr/>
          <p:nvPr/>
        </p:nvSpPr>
        <p:spPr>
          <a:xfrm>
            <a:off x="4008438" y="1316077"/>
            <a:ext cx="1071562" cy="224472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da-DK" sz="1400" baseline="0" dirty="0" err="1">
                <a:solidFill>
                  <a:schemeClr val="tx1">
                    <a:lumMod val="85000"/>
                    <a:lumOff val="15000"/>
                  </a:schemeClr>
                </a:solidFill>
                <a:effectLst>
                  <a:outerShdw blurRad="50800" dist="38100" dir="2700000" algn="tl" rotWithShape="0">
                    <a:srgbClr val="000000">
                      <a:alpha val="43000"/>
                    </a:srgbClr>
                  </a:outerShdw>
                </a:effectLst>
              </a:rPr>
              <a:t>Reducing</a:t>
            </a:r>
            <a:r>
              <a:rPr lang="da-DK" sz="1400" baseline="0" dirty="0">
                <a:solidFill>
                  <a:schemeClr val="tx1">
                    <a:lumMod val="85000"/>
                    <a:lumOff val="15000"/>
                  </a:schemeClr>
                </a:solidFill>
                <a:effectLst>
                  <a:outerShdw blurRad="50800" dist="38100" dir="2700000" algn="tl" rotWithShape="0">
                    <a:srgbClr val="000000">
                      <a:alpha val="43000"/>
                    </a:srgbClr>
                  </a:outerShdw>
                </a:effectLst>
              </a:rPr>
              <a:t> </a:t>
            </a:r>
            <a:r>
              <a:rPr lang="da-DK" sz="1400" baseline="0" dirty="0" err="1">
                <a:solidFill>
                  <a:schemeClr val="tx1">
                    <a:lumMod val="85000"/>
                    <a:lumOff val="15000"/>
                  </a:schemeClr>
                </a:solidFill>
                <a:effectLst>
                  <a:outerShdw blurRad="50800" dist="38100" dir="2700000" algn="tl" rotWithShape="0">
                    <a:srgbClr val="000000">
                      <a:alpha val="43000"/>
                    </a:srgbClr>
                  </a:outerShdw>
                </a:effectLst>
              </a:rPr>
              <a:t>referral</a:t>
            </a:r>
            <a:r>
              <a:rPr lang="da-DK" sz="1400" baseline="0" dirty="0">
                <a:solidFill>
                  <a:schemeClr val="tx1">
                    <a:lumMod val="85000"/>
                    <a:lumOff val="15000"/>
                  </a:schemeClr>
                </a:solidFill>
                <a:effectLst>
                  <a:outerShdw blurRad="50800" dist="38100" dir="2700000" algn="tl" rotWithShape="0">
                    <a:srgbClr val="000000">
                      <a:alpha val="43000"/>
                    </a:srgbClr>
                  </a:outerShdw>
                </a:effectLst>
              </a:rPr>
              <a:t> </a:t>
            </a:r>
            <a:r>
              <a:rPr lang="da-DK" sz="1400" baseline="0" dirty="0" err="1">
                <a:solidFill>
                  <a:schemeClr val="tx1">
                    <a:lumMod val="85000"/>
                    <a:lumOff val="15000"/>
                  </a:schemeClr>
                </a:solidFill>
                <a:effectLst>
                  <a:outerShdw blurRad="50800" dist="38100" dir="2700000" algn="tl" rotWithShape="0">
                    <a:srgbClr val="000000">
                      <a:alpha val="43000"/>
                    </a:srgbClr>
                  </a:outerShdw>
                </a:effectLst>
              </a:rPr>
              <a:t>delay</a:t>
            </a:r>
            <a:endParaRPr lang="da-DK" sz="1400" baseline="0" dirty="0">
              <a:solidFill>
                <a:schemeClr val="tx1">
                  <a:lumMod val="85000"/>
                  <a:lumOff val="15000"/>
                </a:schemeClr>
              </a:solidFill>
              <a:effectLst>
                <a:outerShdw blurRad="50800" dist="38100" dir="2700000" algn="tl" rotWithShape="0">
                  <a:srgbClr val="000000">
                    <a:alpha val="43000"/>
                  </a:srgbClr>
                </a:outerShdw>
              </a:effectLst>
            </a:endParaRPr>
          </a:p>
        </p:txBody>
      </p:sp>
      <p:sp>
        <p:nvSpPr>
          <p:cNvPr id="10" name="Rektangel 9"/>
          <p:cNvSpPr/>
          <p:nvPr/>
        </p:nvSpPr>
        <p:spPr>
          <a:xfrm>
            <a:off x="4008438" y="5091152"/>
            <a:ext cx="1071562" cy="138271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baseline="0"/>
          </a:p>
        </p:txBody>
      </p:sp>
      <p:sp>
        <p:nvSpPr>
          <p:cNvPr id="11" name="Tekstboks 14"/>
          <p:cNvSpPr txBox="1">
            <a:spLocks noChangeArrowheads="1"/>
          </p:cNvSpPr>
          <p:nvPr/>
        </p:nvSpPr>
        <p:spPr bwMode="auto">
          <a:xfrm>
            <a:off x="319088" y="2163802"/>
            <a:ext cx="1392237" cy="523875"/>
          </a:xfrm>
          <a:prstGeom prst="rect">
            <a:avLst/>
          </a:prstGeom>
          <a:noFill/>
          <a:ln w="9525">
            <a:noFill/>
            <a:miter lim="800000"/>
            <a:headEnd/>
            <a:tailEnd/>
          </a:ln>
        </p:spPr>
        <p:txBody>
          <a:bodyPr wrap="none">
            <a:prstTxWarp prst="textNoShape">
              <a:avLst/>
            </a:prstTxWarp>
            <a:spAutoFit/>
          </a:bodyPr>
          <a:lstStyle/>
          <a:p>
            <a:pPr algn="ctr"/>
            <a:r>
              <a:rPr lang="da-DK" sz="1400" baseline="0" dirty="0" err="1">
                <a:solidFill>
                  <a:srgbClr val="000000"/>
                </a:solidFill>
              </a:rPr>
              <a:t>Infarct</a:t>
            </a:r>
            <a:r>
              <a:rPr lang="da-DK" sz="1400" baseline="0" dirty="0">
                <a:solidFill>
                  <a:srgbClr val="000000"/>
                </a:solidFill>
              </a:rPr>
              <a:t> </a:t>
            </a:r>
            <a:r>
              <a:rPr lang="da-DK" sz="1400" baseline="0" dirty="0" err="1">
                <a:solidFill>
                  <a:srgbClr val="000000"/>
                </a:solidFill>
              </a:rPr>
              <a:t>size</a:t>
            </a:r>
            <a:r>
              <a:rPr lang="da-DK" sz="1400" baseline="0" dirty="0">
                <a:solidFill>
                  <a:srgbClr val="000000"/>
                </a:solidFill>
              </a:rPr>
              <a:t> (IS)</a:t>
            </a:r>
          </a:p>
          <a:p>
            <a:pPr algn="ctr"/>
            <a:r>
              <a:rPr lang="da-DK" sz="1400" baseline="0" dirty="0">
                <a:solidFill>
                  <a:srgbClr val="000000"/>
                </a:solidFill>
              </a:rPr>
              <a:t>70 %</a:t>
            </a:r>
          </a:p>
        </p:txBody>
      </p:sp>
      <p:sp>
        <p:nvSpPr>
          <p:cNvPr id="12" name="Tekstboks 15"/>
          <p:cNvSpPr txBox="1">
            <a:spLocks noChangeArrowheads="1"/>
          </p:cNvSpPr>
          <p:nvPr/>
        </p:nvSpPr>
        <p:spPr bwMode="auto">
          <a:xfrm>
            <a:off x="450850" y="4343440"/>
            <a:ext cx="1057275" cy="584200"/>
          </a:xfrm>
          <a:prstGeom prst="rect">
            <a:avLst/>
          </a:prstGeom>
          <a:noFill/>
          <a:ln w="9525">
            <a:noFill/>
            <a:miter lim="800000"/>
            <a:headEnd/>
            <a:tailEnd/>
          </a:ln>
        </p:spPr>
        <p:txBody>
          <a:bodyPr>
            <a:prstTxWarp prst="textNoShape">
              <a:avLst/>
            </a:prstTxWarp>
            <a:spAutoFit/>
          </a:bodyPr>
          <a:lstStyle/>
          <a:p>
            <a:pPr algn="ctr"/>
            <a:r>
              <a:rPr lang="da-DK" sz="1400" baseline="0" dirty="0">
                <a:solidFill>
                  <a:srgbClr val="000000"/>
                </a:solidFill>
              </a:rPr>
              <a:t>IS 30 %</a:t>
            </a:r>
          </a:p>
          <a:p>
            <a:endParaRPr lang="da-DK" baseline="0" dirty="0"/>
          </a:p>
        </p:txBody>
      </p:sp>
      <p:sp>
        <p:nvSpPr>
          <p:cNvPr id="13" name="Tekstboks 17"/>
          <p:cNvSpPr txBox="1">
            <a:spLocks noChangeArrowheads="1"/>
          </p:cNvSpPr>
          <p:nvPr/>
        </p:nvSpPr>
        <p:spPr bwMode="auto">
          <a:xfrm>
            <a:off x="658813" y="5910302"/>
            <a:ext cx="712787" cy="307975"/>
          </a:xfrm>
          <a:prstGeom prst="rect">
            <a:avLst/>
          </a:prstGeom>
          <a:noFill/>
          <a:ln w="9525">
            <a:noFill/>
            <a:miter lim="800000"/>
            <a:headEnd/>
            <a:tailEnd/>
          </a:ln>
        </p:spPr>
        <p:txBody>
          <a:bodyPr wrap="none">
            <a:prstTxWarp prst="textNoShape">
              <a:avLst/>
            </a:prstTxWarp>
            <a:spAutoFit/>
          </a:bodyPr>
          <a:lstStyle/>
          <a:p>
            <a:r>
              <a:rPr lang="da-DK" sz="1400" baseline="0" dirty="0">
                <a:solidFill>
                  <a:srgbClr val="000000"/>
                </a:solidFill>
              </a:rPr>
              <a:t>IS 5 %</a:t>
            </a:r>
          </a:p>
        </p:txBody>
      </p:sp>
      <p:sp>
        <p:nvSpPr>
          <p:cNvPr id="14" name="Tekstboks 19"/>
          <p:cNvSpPr txBox="1">
            <a:spLocks noChangeArrowheads="1"/>
          </p:cNvSpPr>
          <p:nvPr/>
        </p:nvSpPr>
        <p:spPr bwMode="auto">
          <a:xfrm>
            <a:off x="5919788" y="1647865"/>
            <a:ext cx="863600" cy="214312"/>
          </a:xfrm>
          <a:prstGeom prst="rect">
            <a:avLst/>
          </a:prstGeom>
          <a:noFill/>
          <a:ln w="9525">
            <a:noFill/>
            <a:miter lim="800000"/>
            <a:headEnd/>
            <a:tailEnd/>
          </a:ln>
        </p:spPr>
        <p:txBody>
          <a:bodyPr wrap="none">
            <a:prstTxWarp prst="textNoShape">
              <a:avLst/>
            </a:prstTxWarp>
            <a:spAutoFit/>
          </a:bodyPr>
          <a:lstStyle/>
          <a:p>
            <a:r>
              <a:rPr lang="da-DK" sz="800" i="1"/>
              <a:t>2011; 32: 430-6</a:t>
            </a:r>
          </a:p>
        </p:txBody>
      </p:sp>
      <p:sp>
        <p:nvSpPr>
          <p:cNvPr id="15" name="Rektangel 14"/>
          <p:cNvSpPr/>
          <p:nvPr/>
        </p:nvSpPr>
        <p:spPr>
          <a:xfrm>
            <a:off x="4008438" y="3560802"/>
            <a:ext cx="1071562" cy="1530350"/>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da-DK" sz="1400" baseline="0" dirty="0">
              <a:solidFill>
                <a:srgbClr val="FFFFFF"/>
              </a:solidFill>
            </a:endParaRPr>
          </a:p>
          <a:p>
            <a:pPr algn="ctr">
              <a:defRPr/>
            </a:pPr>
            <a:endParaRPr lang="da-DK" sz="1400" baseline="0" dirty="0">
              <a:solidFill>
                <a:srgbClr val="FFFFFF"/>
              </a:solidFill>
            </a:endParaRPr>
          </a:p>
          <a:p>
            <a:pPr algn="ctr">
              <a:defRPr/>
            </a:pPr>
            <a:endParaRPr lang="da-DK" sz="1400" baseline="0" dirty="0">
              <a:solidFill>
                <a:srgbClr val="FFFFFF"/>
              </a:solidFill>
            </a:endParaRPr>
          </a:p>
          <a:p>
            <a:pPr algn="ctr">
              <a:defRPr/>
            </a:pPr>
            <a:endParaRPr lang="da-DK" sz="1400" baseline="0" dirty="0">
              <a:solidFill>
                <a:srgbClr val="FFFFFF"/>
              </a:solidFill>
            </a:endParaRPr>
          </a:p>
          <a:p>
            <a:pPr algn="ctr">
              <a:defRPr/>
            </a:pPr>
            <a:endParaRPr lang="da-DK" sz="1400" baseline="0" dirty="0">
              <a:solidFill>
                <a:srgbClr val="FFFFFF"/>
              </a:solidFill>
            </a:endParaRPr>
          </a:p>
          <a:p>
            <a:pPr algn="ctr">
              <a:defRPr/>
            </a:pPr>
            <a:endParaRPr lang="da-DK" sz="1400" baseline="0" dirty="0">
              <a:solidFill>
                <a:srgbClr val="7F7F7F"/>
              </a:solidFill>
            </a:endParaRPr>
          </a:p>
          <a:p>
            <a:pPr algn="ctr">
              <a:defRPr/>
            </a:pPr>
            <a:endParaRPr lang="da-DK" sz="1400" baseline="0" dirty="0">
              <a:solidFill>
                <a:srgbClr val="262626"/>
              </a:solidFill>
              <a:effectLst>
                <a:outerShdw blurRad="38100" dist="38100" dir="2700000" algn="tl">
                  <a:srgbClr val="000000">
                    <a:alpha val="43137"/>
                  </a:srgbClr>
                </a:outerShdw>
              </a:effectLst>
            </a:endParaRPr>
          </a:p>
          <a:p>
            <a:pPr algn="ctr">
              <a:defRPr/>
            </a:pPr>
            <a:r>
              <a:rPr lang="da-DK" sz="1400" baseline="0" dirty="0" err="1">
                <a:solidFill>
                  <a:srgbClr val="262626"/>
                </a:solidFill>
                <a:effectLst>
                  <a:outerShdw blurRad="38100" dist="38100" dir="2700000" algn="tl">
                    <a:srgbClr val="000000">
                      <a:alpha val="43137"/>
                    </a:srgbClr>
                  </a:outerShdw>
                </a:effectLst>
              </a:rPr>
              <a:t>Microcir-culation</a:t>
            </a:r>
            <a:endParaRPr lang="da-DK" sz="1400" baseline="0" dirty="0">
              <a:solidFill>
                <a:srgbClr val="262626"/>
              </a:solidFill>
              <a:effectLst>
                <a:outerShdw blurRad="38100" dist="38100" dir="2700000" algn="tl">
                  <a:srgbClr val="000000">
                    <a:alpha val="43137"/>
                  </a:srgbClr>
                </a:outerShdw>
              </a:effectLst>
            </a:endParaRPr>
          </a:p>
          <a:p>
            <a:pPr algn="ctr">
              <a:defRPr/>
            </a:pPr>
            <a:endParaRPr lang="da-DK" sz="1400" baseline="0" dirty="0">
              <a:solidFill>
                <a:srgbClr val="FFFFFF"/>
              </a:solidFill>
            </a:endParaRPr>
          </a:p>
          <a:p>
            <a:pPr algn="ctr">
              <a:defRPr/>
            </a:pPr>
            <a:endParaRPr lang="da-DK" sz="1400" baseline="0" dirty="0">
              <a:solidFill>
                <a:srgbClr val="FFFFFF"/>
              </a:solidFill>
            </a:endParaRPr>
          </a:p>
          <a:p>
            <a:pPr algn="ctr">
              <a:defRPr/>
            </a:pPr>
            <a:endParaRPr lang="da-DK" sz="1400" baseline="0" dirty="0">
              <a:solidFill>
                <a:srgbClr val="FFFFFF"/>
              </a:solidFill>
            </a:endParaRPr>
          </a:p>
          <a:p>
            <a:pPr algn="ctr">
              <a:defRPr/>
            </a:pPr>
            <a:endParaRPr lang="da-DK" sz="1400" baseline="0" dirty="0">
              <a:solidFill>
                <a:srgbClr val="FFFFFF"/>
              </a:solidFill>
            </a:endParaRPr>
          </a:p>
          <a:p>
            <a:pPr algn="ctr">
              <a:defRPr/>
            </a:pPr>
            <a:endParaRPr lang="da-DK" sz="1400" baseline="0" dirty="0">
              <a:solidFill>
                <a:schemeClr val="tx1">
                  <a:lumMod val="85000"/>
                  <a:lumOff val="15000"/>
                </a:schemeClr>
              </a:solidFill>
            </a:endParaRPr>
          </a:p>
          <a:p>
            <a:pPr algn="ctr">
              <a:defRPr/>
            </a:pPr>
            <a:r>
              <a:rPr lang="da-DK" sz="1400" baseline="0" dirty="0" err="1">
                <a:solidFill>
                  <a:schemeClr val="tx1">
                    <a:lumMod val="85000"/>
                    <a:lumOff val="15000"/>
                  </a:schemeClr>
                </a:solidFill>
                <a:effectLst>
                  <a:outerShdw blurRad="38100" dist="38100" dir="2700000" algn="tl">
                    <a:srgbClr val="000000">
                      <a:alpha val="43137"/>
                    </a:srgbClr>
                  </a:outerShdw>
                </a:effectLst>
              </a:rPr>
              <a:t>Cardiopro-tection</a:t>
            </a:r>
            <a:endParaRPr lang="da-DK" sz="1400" baseline="0" dirty="0">
              <a:solidFill>
                <a:schemeClr val="tx1">
                  <a:lumMod val="85000"/>
                  <a:lumOff val="15000"/>
                </a:schemeClr>
              </a:solidFill>
              <a:effectLst>
                <a:outerShdw blurRad="38100" dist="38100" dir="2700000" algn="tl">
                  <a:srgbClr val="000000">
                    <a:alpha val="43137"/>
                  </a:srgbClr>
                </a:outerShdw>
              </a:effectLst>
            </a:endParaRPr>
          </a:p>
        </p:txBody>
      </p:sp>
      <p:pic>
        <p:nvPicPr>
          <p:cNvPr id="16" name="Billede 2"/>
          <p:cNvPicPr>
            <a:picLocks noChangeAspect="1"/>
          </p:cNvPicPr>
          <p:nvPr/>
        </p:nvPicPr>
        <p:blipFill>
          <a:blip r:embed="rId6">
            <a:extLst>
              <a:ext uri="{28A0092B-C50C-407E-A947-70E740481C1C}">
                <a14:useLocalDpi xmlns:a14="http://schemas.microsoft.com/office/drawing/2010/main" val="0"/>
              </a:ext>
            </a:extLst>
          </a:blip>
          <a:srcRect r="14740"/>
          <a:stretch>
            <a:fillRect/>
          </a:stretch>
        </p:blipFill>
        <p:spPr bwMode="auto">
          <a:xfrm>
            <a:off x="5715000" y="1344652"/>
            <a:ext cx="3048000" cy="214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kstboks 16"/>
          <p:cNvSpPr txBox="1"/>
          <p:nvPr/>
        </p:nvSpPr>
        <p:spPr>
          <a:xfrm>
            <a:off x="5715000" y="3554452"/>
            <a:ext cx="3200400" cy="1477328"/>
          </a:xfrm>
          <a:prstGeom prst="rect">
            <a:avLst/>
          </a:prstGeom>
          <a:noFill/>
          <a:ln>
            <a:solidFill>
              <a:schemeClr val="accent1"/>
            </a:solidFill>
          </a:ln>
        </p:spPr>
        <p:txBody>
          <a:bodyPr wrap="square" rtlCol="0">
            <a:spAutoFit/>
          </a:bodyPr>
          <a:lstStyle/>
          <a:p>
            <a:r>
              <a:rPr lang="da-DK" baseline="0" dirty="0" err="1" smtClean="0">
                <a:solidFill>
                  <a:srgbClr val="7F7F7F"/>
                </a:solidFill>
              </a:rPr>
              <a:t>Effective</a:t>
            </a:r>
            <a:r>
              <a:rPr lang="da-DK" baseline="0" dirty="0" smtClean="0">
                <a:solidFill>
                  <a:srgbClr val="7F7F7F"/>
                </a:solidFill>
              </a:rPr>
              <a:t> </a:t>
            </a:r>
            <a:r>
              <a:rPr lang="da-DK" baseline="0" dirty="0" err="1" smtClean="0">
                <a:solidFill>
                  <a:srgbClr val="7F7F7F"/>
                </a:solidFill>
              </a:rPr>
              <a:t>reperfusion</a:t>
            </a:r>
            <a:r>
              <a:rPr lang="da-DK" baseline="0" dirty="0" smtClean="0">
                <a:solidFill>
                  <a:srgbClr val="7F7F7F"/>
                </a:solidFill>
              </a:rPr>
              <a:t> by PPCI</a:t>
            </a:r>
            <a:endParaRPr lang="da-DK" baseline="0" dirty="0">
              <a:solidFill>
                <a:srgbClr val="7F7F7F"/>
              </a:solidFill>
            </a:endParaRPr>
          </a:p>
          <a:p>
            <a:r>
              <a:rPr lang="da-DK" baseline="0" dirty="0" err="1">
                <a:solidFill>
                  <a:srgbClr val="7F7F7F"/>
                </a:solidFill>
              </a:rPr>
              <a:t>Anti-platelet</a:t>
            </a:r>
            <a:endParaRPr lang="da-DK" baseline="0" dirty="0">
              <a:solidFill>
                <a:srgbClr val="7F7F7F"/>
              </a:solidFill>
            </a:endParaRPr>
          </a:p>
          <a:p>
            <a:r>
              <a:rPr lang="da-DK" baseline="0" dirty="0" err="1">
                <a:solidFill>
                  <a:srgbClr val="7F7F7F"/>
                </a:solidFill>
              </a:rPr>
              <a:t>Anti-thrombotic</a:t>
            </a:r>
            <a:endParaRPr lang="da-DK" baseline="0" dirty="0" smtClean="0">
              <a:solidFill>
                <a:srgbClr val="7F7F7F"/>
              </a:solidFill>
            </a:endParaRPr>
          </a:p>
          <a:p>
            <a:r>
              <a:rPr lang="da-DK" baseline="0" dirty="0" err="1" smtClean="0">
                <a:solidFill>
                  <a:srgbClr val="7F7F7F"/>
                </a:solidFill>
              </a:rPr>
              <a:t>Thrombectomy</a:t>
            </a:r>
            <a:endParaRPr lang="da-DK" baseline="0" dirty="0" smtClean="0">
              <a:solidFill>
                <a:srgbClr val="7F7F7F"/>
              </a:solidFill>
            </a:endParaRPr>
          </a:p>
          <a:p>
            <a:r>
              <a:rPr lang="da-DK" baseline="0" dirty="0" err="1" smtClean="0">
                <a:solidFill>
                  <a:srgbClr val="7F7F7F"/>
                </a:solidFill>
              </a:rPr>
              <a:t>Distal</a:t>
            </a:r>
            <a:r>
              <a:rPr lang="da-DK" baseline="0" dirty="0" smtClean="0">
                <a:solidFill>
                  <a:srgbClr val="7F7F7F"/>
                </a:solidFill>
              </a:rPr>
              <a:t> </a:t>
            </a:r>
            <a:r>
              <a:rPr lang="da-DK" baseline="0" dirty="0" err="1">
                <a:solidFill>
                  <a:srgbClr val="7F7F7F"/>
                </a:solidFill>
              </a:rPr>
              <a:t>protection</a:t>
            </a:r>
            <a:endParaRPr lang="da-DK" dirty="0">
              <a:solidFill>
                <a:srgbClr val="7F7F7F"/>
              </a:solidFill>
            </a:endParaRPr>
          </a:p>
        </p:txBody>
      </p:sp>
      <p:pic>
        <p:nvPicPr>
          <p:cNvPr id="18" name="Picture 2"/>
          <p:cNvPicPr>
            <a:picLocks noChangeAspect="1" noChangeArrowheads="1"/>
          </p:cNvPicPr>
          <p:nvPr/>
        </p:nvPicPr>
        <p:blipFill>
          <a:blip r:embed="rId7"/>
          <a:srcRect l="52162" t="52815" r="4486" b="8171"/>
          <a:stretch>
            <a:fillRect/>
          </a:stretch>
        </p:blipFill>
        <p:spPr bwMode="auto">
          <a:xfrm>
            <a:off x="6781800" y="5648662"/>
            <a:ext cx="915505" cy="1017548"/>
          </a:xfrm>
          <a:prstGeom prst="rect">
            <a:avLst/>
          </a:prstGeom>
          <a:noFill/>
          <a:ln w="9525">
            <a:noFill/>
            <a:miter lim="800000"/>
            <a:headEnd/>
            <a:tailEnd/>
          </a:ln>
        </p:spPr>
      </p:pic>
      <p:pic>
        <p:nvPicPr>
          <p:cNvPr id="19" name="Picture 2"/>
          <p:cNvPicPr>
            <a:picLocks noChangeAspect="1" noChangeArrowheads="1"/>
          </p:cNvPicPr>
          <p:nvPr/>
        </p:nvPicPr>
        <p:blipFill>
          <a:blip r:embed="rId8"/>
          <a:srcRect/>
          <a:stretch>
            <a:fillRect/>
          </a:stretch>
        </p:blipFill>
        <p:spPr bwMode="auto">
          <a:xfrm>
            <a:off x="5715000" y="5145508"/>
            <a:ext cx="3214688" cy="466344"/>
          </a:xfrm>
          <a:prstGeom prst="rect">
            <a:avLst/>
          </a:prstGeom>
          <a:solidFill>
            <a:schemeClr val="bg1"/>
          </a:solidFill>
          <a:ln w="9525">
            <a:noFill/>
            <a:miter lim="800000"/>
            <a:headEnd/>
            <a:tailEnd/>
          </a:ln>
        </p:spPr>
      </p:pic>
      <p:cxnSp>
        <p:nvCxnSpPr>
          <p:cNvPr id="20" name="Lige forbindelse 19"/>
          <p:cNvCxnSpPr/>
          <p:nvPr/>
        </p:nvCxnSpPr>
        <p:spPr>
          <a:xfrm>
            <a:off x="319088" y="1046957"/>
            <a:ext cx="8333927"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22" name="Billede 21"/>
          <p:cNvPicPr>
            <a:picLocks noChangeAspect="1"/>
          </p:cNvPicPr>
          <p:nvPr/>
        </p:nvPicPr>
        <p:blipFill>
          <a:blip r:embed="rId9"/>
          <a:srcRect/>
          <a:stretch>
            <a:fillRect/>
          </a:stretch>
        </p:blipFill>
        <p:spPr bwMode="auto">
          <a:xfrm>
            <a:off x="293699" y="335586"/>
            <a:ext cx="1404938" cy="630237"/>
          </a:xfrm>
          <a:prstGeom prst="rect">
            <a:avLst/>
          </a:prstGeom>
          <a:noFill/>
          <a:ln w="9525">
            <a:noFill/>
            <a:miter lim="800000"/>
            <a:headEnd/>
            <a:tailEnd/>
          </a:ln>
        </p:spPr>
      </p:pic>
    </p:spTree>
    <p:extLst>
      <p:ext uri="{BB962C8B-B14F-4D97-AF65-F5344CB8AC3E}">
        <p14:creationId xmlns:p14="http://schemas.microsoft.com/office/powerpoint/2010/main" val="65269328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Billed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57325"/>
            <a:ext cx="5551488"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Tekstboks 3"/>
          <p:cNvSpPr txBox="1">
            <a:spLocks noChangeArrowheads="1"/>
          </p:cNvSpPr>
          <p:nvPr/>
        </p:nvSpPr>
        <p:spPr bwMode="auto">
          <a:xfrm>
            <a:off x="6039380" y="1728259"/>
            <a:ext cx="2897187"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a-DK" sz="1800" b="1" dirty="0" smtClean="0">
                <a:latin typeface="Calibri" charset="0"/>
              </a:rPr>
              <a:t>Skønne er de ting vi ser</a:t>
            </a:r>
            <a:endParaRPr lang="da-DK" sz="1800" b="1" dirty="0">
              <a:latin typeface="Calibri" charset="0"/>
            </a:endParaRPr>
          </a:p>
          <a:p>
            <a:pPr eaLnBrk="1" hangingPunct="1"/>
            <a:endParaRPr lang="da-DK" sz="1800" b="1" dirty="0">
              <a:latin typeface="Calibri" charset="0"/>
            </a:endParaRPr>
          </a:p>
          <a:p>
            <a:pPr eaLnBrk="1" hangingPunct="1"/>
            <a:r>
              <a:rPr lang="da-DK" sz="1800" b="1" dirty="0" smtClean="0">
                <a:latin typeface="Calibri" charset="0"/>
              </a:rPr>
              <a:t>Skønnere er de ting vi forstår</a:t>
            </a:r>
            <a:endParaRPr lang="da-DK" sz="1800" b="1" dirty="0">
              <a:latin typeface="Calibri" charset="0"/>
            </a:endParaRPr>
          </a:p>
          <a:p>
            <a:pPr eaLnBrk="1" hangingPunct="1"/>
            <a:endParaRPr lang="da-DK" sz="1800" b="1" dirty="0">
              <a:latin typeface="Calibri" charset="0"/>
            </a:endParaRPr>
          </a:p>
          <a:p>
            <a:pPr eaLnBrk="1" hangingPunct="1"/>
            <a:r>
              <a:rPr lang="da-DK" sz="1800" b="1" dirty="0" smtClean="0">
                <a:latin typeface="Calibri" charset="0"/>
              </a:rPr>
              <a:t>Men langt de skønneste er </a:t>
            </a:r>
            <a:r>
              <a:rPr lang="da-DK" sz="1800" b="1" dirty="0" err="1" smtClean="0">
                <a:latin typeface="Calibri" charset="0"/>
              </a:rPr>
              <a:t>tilvisse</a:t>
            </a:r>
            <a:r>
              <a:rPr lang="da-DK" sz="1800" b="1" dirty="0" smtClean="0">
                <a:latin typeface="Calibri" charset="0"/>
              </a:rPr>
              <a:t> de ting vi ikke forstår</a:t>
            </a:r>
            <a:endParaRPr lang="da-DK" sz="1800" b="1" dirty="0">
              <a:latin typeface="Calibri" charset="0"/>
            </a:endParaRPr>
          </a:p>
          <a:p>
            <a:pPr eaLnBrk="1" hangingPunct="1"/>
            <a:endParaRPr lang="da-DK" sz="1800" dirty="0" smtClean="0">
              <a:latin typeface="Calibri" charset="0"/>
            </a:endParaRPr>
          </a:p>
          <a:p>
            <a:pPr eaLnBrk="1" hangingPunct="1"/>
            <a:endParaRPr lang="da-DK" sz="1800" dirty="0">
              <a:latin typeface="Calibri" charset="0"/>
            </a:endParaRPr>
          </a:p>
          <a:p>
            <a:pPr eaLnBrk="1" hangingPunct="1"/>
            <a:endParaRPr lang="da-DK" sz="1800" dirty="0" smtClean="0">
              <a:latin typeface="Calibri" charset="0"/>
            </a:endParaRPr>
          </a:p>
          <a:p>
            <a:pPr eaLnBrk="1" hangingPunct="1"/>
            <a:endParaRPr lang="da-DK" sz="1800" dirty="0">
              <a:latin typeface="Calibri" charset="0"/>
            </a:endParaRPr>
          </a:p>
          <a:p>
            <a:pPr eaLnBrk="1" hangingPunct="1"/>
            <a:r>
              <a:rPr lang="da-DK" sz="1800" i="1" dirty="0">
                <a:latin typeface="Calibri" charset="0"/>
              </a:rPr>
              <a:t>Nicolaus Steno</a:t>
            </a:r>
          </a:p>
          <a:p>
            <a:pPr eaLnBrk="1" hangingPunct="1"/>
            <a:r>
              <a:rPr lang="da-DK" sz="1800" i="1" dirty="0">
                <a:latin typeface="Calibri" charset="0"/>
              </a:rPr>
              <a:t>(1638-86)</a:t>
            </a:r>
          </a:p>
          <a:p>
            <a:pPr eaLnBrk="1" hangingPunct="1"/>
            <a:r>
              <a:rPr lang="da-DK" sz="1800" i="1" dirty="0">
                <a:latin typeface="Calibri" charset="0"/>
              </a:rPr>
              <a:t>Danish </a:t>
            </a:r>
            <a:r>
              <a:rPr lang="da-DK" sz="1800" i="1" dirty="0" err="1">
                <a:latin typeface="Calibri" charset="0"/>
              </a:rPr>
              <a:t>anatomist</a:t>
            </a:r>
            <a:r>
              <a:rPr lang="da-DK" sz="1800" i="1" dirty="0">
                <a:latin typeface="Calibri" charset="0"/>
              </a:rPr>
              <a:t>, </a:t>
            </a:r>
            <a:r>
              <a:rPr lang="da-DK" sz="1800" i="1" dirty="0" err="1">
                <a:latin typeface="Calibri" charset="0"/>
              </a:rPr>
              <a:t>geologist</a:t>
            </a:r>
            <a:r>
              <a:rPr lang="da-DK" sz="1800" i="1" dirty="0">
                <a:latin typeface="Calibri" charset="0"/>
              </a:rPr>
              <a:t> and </a:t>
            </a:r>
            <a:r>
              <a:rPr lang="da-DK" sz="1800" i="1" dirty="0" err="1">
                <a:latin typeface="Calibri" charset="0"/>
              </a:rPr>
              <a:t>bishop</a:t>
            </a:r>
            <a:endParaRPr lang="da-DK" sz="1800" i="1" dirty="0">
              <a:latin typeface="Calibri" charset="0"/>
            </a:endParaRPr>
          </a:p>
        </p:txBody>
      </p:sp>
      <p:sp>
        <p:nvSpPr>
          <p:cNvPr id="74755" name="Titel 6"/>
          <p:cNvSpPr>
            <a:spLocks noGrp="1"/>
          </p:cNvSpPr>
          <p:nvPr>
            <p:ph type="title"/>
          </p:nvPr>
        </p:nvSpPr>
        <p:spPr bwMode="auto">
          <a:xfrm>
            <a:off x="1512374" y="107518"/>
            <a:ext cx="7631627"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da-DK" b="1" dirty="0" smtClean="0">
                <a:solidFill>
                  <a:srgbClr val="000090"/>
                </a:solidFill>
                <a:latin typeface="Calibri" charset="0"/>
                <a:ea typeface="ＭＳ Ｐゴシック" charset="0"/>
                <a:cs typeface="ＭＳ Ｐゴシック" charset="0"/>
              </a:rPr>
              <a:t>Mekanismerne bag konditionering er fortsat  fragmentarisk</a:t>
            </a:r>
            <a:endParaRPr lang="da-DK" b="1" dirty="0">
              <a:solidFill>
                <a:srgbClr val="000090"/>
              </a:solidFill>
              <a:latin typeface="Calibri" charset="0"/>
              <a:ea typeface="ＭＳ Ｐゴシック" charset="0"/>
              <a:cs typeface="ＭＳ Ｐゴシック" charset="0"/>
            </a:endParaRPr>
          </a:p>
        </p:txBody>
      </p:sp>
      <p:pic>
        <p:nvPicPr>
          <p:cNvPr id="5" name="Billede 4"/>
          <p:cNvPicPr>
            <a:picLocks noChangeAspect="1"/>
          </p:cNvPicPr>
          <p:nvPr/>
        </p:nvPicPr>
        <p:blipFill>
          <a:blip r:embed="rId4"/>
          <a:srcRect/>
          <a:stretch>
            <a:fillRect/>
          </a:stretch>
        </p:blipFill>
        <p:spPr bwMode="auto">
          <a:xfrm>
            <a:off x="107436" y="454117"/>
            <a:ext cx="1404938" cy="630237"/>
          </a:xfrm>
          <a:prstGeom prst="rect">
            <a:avLst/>
          </a:prstGeom>
          <a:noFill/>
          <a:ln w="9525">
            <a:noFill/>
            <a:miter lim="800000"/>
            <a:headEnd/>
            <a:tailEnd/>
          </a:ln>
        </p:spPr>
      </p:pic>
      <p:cxnSp>
        <p:nvCxnSpPr>
          <p:cNvPr id="6" name="Lige forbindelse 5"/>
          <p:cNvCxnSpPr/>
          <p:nvPr/>
        </p:nvCxnSpPr>
        <p:spPr>
          <a:xfrm>
            <a:off x="2128104" y="1359822"/>
            <a:ext cx="6511916" cy="1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433598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2"/>
          <p:cNvSpPr txBox="1">
            <a:spLocks noChangeArrowheads="1"/>
          </p:cNvSpPr>
          <p:nvPr/>
        </p:nvSpPr>
        <p:spPr bwMode="auto">
          <a:xfrm>
            <a:off x="5364163" y="4005263"/>
            <a:ext cx="908050" cy="366712"/>
          </a:xfrm>
          <a:prstGeom prst="rect">
            <a:avLst/>
          </a:prstGeom>
          <a:noFill/>
          <a:ln w="9525">
            <a:noFill/>
            <a:miter lim="800000"/>
            <a:headEnd/>
            <a:tailEnd/>
          </a:ln>
        </p:spPr>
        <p:txBody>
          <a:bodyPr wrap="none">
            <a:prstTxWarp prst="textNoShape">
              <a:avLst/>
            </a:prstTxWarp>
            <a:spAutoFit/>
          </a:bodyPr>
          <a:lstStyle/>
          <a:p>
            <a:r>
              <a:rPr lang="da-DK" u="sng"/>
              <a:t>Aarhus</a:t>
            </a:r>
          </a:p>
        </p:txBody>
      </p:sp>
      <p:pic>
        <p:nvPicPr>
          <p:cNvPr id="3" name="Picture 64" descr="scan0007"/>
          <p:cNvPicPr>
            <a:picLocks noChangeAspect="1" noChangeArrowheads="1"/>
          </p:cNvPicPr>
          <p:nvPr/>
        </p:nvPicPr>
        <p:blipFill>
          <a:blip r:embed="rId2"/>
          <a:srcRect/>
          <a:stretch>
            <a:fillRect/>
          </a:stretch>
        </p:blipFill>
        <p:spPr bwMode="auto">
          <a:xfrm>
            <a:off x="179388" y="1970088"/>
            <a:ext cx="4716462" cy="3816350"/>
          </a:xfrm>
          <a:prstGeom prst="rect">
            <a:avLst/>
          </a:prstGeom>
          <a:noFill/>
          <a:ln w="9525">
            <a:noFill/>
            <a:miter lim="800000"/>
            <a:headEnd/>
            <a:tailEnd/>
          </a:ln>
        </p:spPr>
      </p:pic>
      <p:sp>
        <p:nvSpPr>
          <p:cNvPr id="4" name="Rectangle 2"/>
          <p:cNvSpPr txBox="1">
            <a:spLocks noChangeArrowheads="1"/>
          </p:cNvSpPr>
          <p:nvPr/>
        </p:nvSpPr>
        <p:spPr bwMode="auto">
          <a:xfrm>
            <a:off x="1151767" y="0"/>
            <a:ext cx="7992233" cy="11430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4400" b="1" i="0" u="none" strike="noStrike" kern="0" cap="none" spc="0" normalizeH="0" baseline="0" noProof="0" smtClean="0">
                <a:ln>
                  <a:noFill/>
                </a:ln>
                <a:solidFill>
                  <a:srgbClr val="000090"/>
                </a:solidFill>
                <a:effectLst/>
                <a:uLnTx/>
                <a:uFillTx/>
                <a:latin typeface="+mj-lt"/>
                <a:ea typeface="+mj-ea"/>
                <a:cs typeface="+mj-cs"/>
              </a:rPr>
              <a:t>Tak!</a:t>
            </a:r>
            <a:endParaRPr kumimoji="0" lang="da-DK" sz="4400" b="1" i="0" u="none" strike="noStrike" kern="0" cap="none" spc="0" normalizeH="0" baseline="0" noProof="0" dirty="0">
              <a:ln>
                <a:noFill/>
              </a:ln>
              <a:solidFill>
                <a:srgbClr val="000090"/>
              </a:solidFill>
              <a:effectLst/>
              <a:uLnTx/>
              <a:uFillTx/>
              <a:latin typeface="+mj-lt"/>
              <a:ea typeface="+mj-ea"/>
              <a:cs typeface="+mj-cs"/>
            </a:endParaRPr>
          </a:p>
        </p:txBody>
      </p:sp>
      <p:sp>
        <p:nvSpPr>
          <p:cNvPr id="5" name="Rectangle 3"/>
          <p:cNvSpPr txBox="1">
            <a:spLocks noChangeArrowheads="1"/>
          </p:cNvSpPr>
          <p:nvPr/>
        </p:nvSpPr>
        <p:spPr bwMode="auto">
          <a:xfrm>
            <a:off x="452438" y="1125166"/>
            <a:ext cx="40386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70000"/>
              </a:lnSpc>
              <a:spcBef>
                <a:spcPct val="20000"/>
              </a:spcBef>
              <a:spcAft>
                <a:spcPct val="0"/>
              </a:spcAft>
              <a:buClrTx/>
              <a:buSzTx/>
              <a:buFontTx/>
              <a:buChar char="•"/>
              <a:tabLst/>
              <a:defRPr/>
            </a:pPr>
            <a:r>
              <a:rPr kumimoji="0" lang="da-DK" sz="2000" b="0" i="0" u="none" strike="noStrike" kern="0" cap="none" spc="0" normalizeH="0" baseline="0" noProof="0" dirty="0" smtClean="0">
                <a:ln>
                  <a:noFill/>
                </a:ln>
                <a:solidFill>
                  <a:srgbClr val="000000"/>
                </a:solidFill>
                <a:effectLst/>
                <a:uLnTx/>
                <a:uFillTx/>
                <a:latin typeface="+mn-lt"/>
                <a:ea typeface="+mn-ea"/>
                <a:cs typeface="+mn-cs"/>
              </a:rPr>
              <a:t>Torsten </a:t>
            </a:r>
            <a:r>
              <a:rPr kumimoji="0" lang="da-DK" sz="2000" b="0" i="0" u="none" strike="noStrike" kern="0" cap="none" spc="0" normalizeH="0" baseline="0" noProof="0" dirty="0" err="1" smtClean="0">
                <a:ln>
                  <a:noFill/>
                </a:ln>
                <a:solidFill>
                  <a:srgbClr val="000000"/>
                </a:solidFill>
                <a:effectLst/>
                <a:uLnTx/>
                <a:uFillTx/>
                <a:latin typeface="+mn-lt"/>
                <a:ea typeface="+mn-ea"/>
                <a:cs typeface="+mn-cs"/>
              </a:rPr>
              <a:t>Toftegaard</a:t>
            </a:r>
            <a:r>
              <a:rPr kumimoji="0" lang="da-DK" sz="2000" b="0" i="0" u="none" strike="noStrike" kern="0" cap="none" spc="0" normalizeH="0" baseline="0" noProof="0" dirty="0" smtClean="0">
                <a:ln>
                  <a:noFill/>
                </a:ln>
                <a:solidFill>
                  <a:srgbClr val="000000"/>
                </a:solidFill>
                <a:effectLst/>
                <a:uLnTx/>
                <a:uFillTx/>
                <a:latin typeface="+mn-lt"/>
                <a:ea typeface="+mn-ea"/>
                <a:cs typeface="+mn-cs"/>
              </a:rPr>
              <a:t> Nielsen</a:t>
            </a:r>
          </a:p>
          <a:p>
            <a:pPr marL="342900" marR="0" lvl="0" indent="-342900" algn="l" defTabSz="914400" rtl="0" eaLnBrk="0" fontAlgn="base" latinLnBrk="0" hangingPunct="0">
              <a:lnSpc>
                <a:spcPct val="70000"/>
              </a:lnSpc>
              <a:spcBef>
                <a:spcPct val="20000"/>
              </a:spcBef>
              <a:spcAft>
                <a:spcPct val="0"/>
              </a:spcAft>
              <a:buClrTx/>
              <a:buSzTx/>
              <a:buFontTx/>
              <a:buChar char="•"/>
              <a:tabLst/>
              <a:defRPr/>
            </a:pPr>
            <a:r>
              <a:rPr kumimoji="0" lang="da-DK" sz="2000" b="0" i="0" u="none" strike="noStrike" kern="0" cap="none" spc="0" normalizeH="0" baseline="0" noProof="0" dirty="0" smtClean="0">
                <a:ln>
                  <a:noFill/>
                </a:ln>
                <a:solidFill>
                  <a:srgbClr val="000000"/>
                </a:solidFill>
                <a:effectLst/>
                <a:uLnTx/>
                <a:uFillTx/>
                <a:latin typeface="+mn-lt"/>
                <a:ea typeface="+mn-ea"/>
                <a:cs typeface="+mn-cs"/>
              </a:rPr>
              <a:t>Steen Buus Kristiansen</a:t>
            </a:r>
          </a:p>
          <a:p>
            <a:pPr marL="342900" marR="0" lvl="0" indent="-342900" algn="l" defTabSz="914400" rtl="0" eaLnBrk="0" fontAlgn="base" latinLnBrk="0" hangingPunct="0">
              <a:lnSpc>
                <a:spcPct val="70000"/>
              </a:lnSpc>
              <a:spcBef>
                <a:spcPct val="20000"/>
              </a:spcBef>
              <a:spcAft>
                <a:spcPct val="0"/>
              </a:spcAft>
              <a:buClrTx/>
              <a:buSzTx/>
              <a:buFontTx/>
              <a:buChar char="•"/>
              <a:tabLst/>
              <a:defRPr/>
            </a:pPr>
            <a:r>
              <a:rPr kumimoji="0" lang="da-DK" sz="2000" b="0" i="0" u="none" strike="noStrike" kern="0" cap="none" spc="0" normalizeH="0" baseline="0" noProof="0" dirty="0" smtClean="0">
                <a:ln>
                  <a:noFill/>
                </a:ln>
                <a:effectLst/>
                <a:uLnTx/>
                <a:uFillTx/>
                <a:latin typeface="+mn-lt"/>
                <a:ea typeface="+mn-ea"/>
                <a:cs typeface="+mn-cs"/>
              </a:rPr>
              <a:t>Michael Rahbek Schmidt</a:t>
            </a:r>
          </a:p>
          <a:p>
            <a:pPr marL="342900" marR="0" lvl="0" indent="-342900" algn="l" defTabSz="914400" rtl="0" eaLnBrk="0" fontAlgn="base" latinLnBrk="0" hangingPunct="0">
              <a:lnSpc>
                <a:spcPct val="70000"/>
              </a:lnSpc>
              <a:spcBef>
                <a:spcPct val="20000"/>
              </a:spcBef>
              <a:spcAft>
                <a:spcPct val="0"/>
              </a:spcAft>
              <a:buClrTx/>
              <a:buSzTx/>
              <a:buFontTx/>
              <a:buChar char="•"/>
              <a:tabLst/>
              <a:defRPr/>
            </a:pPr>
            <a:r>
              <a:rPr kumimoji="0" lang="da-DK" sz="2000" b="0" i="0" u="none" strike="noStrike" kern="0" cap="none" spc="0" normalizeH="0" baseline="0" noProof="0" dirty="0" smtClean="0">
                <a:ln>
                  <a:noFill/>
                </a:ln>
                <a:solidFill>
                  <a:schemeClr val="bg1"/>
                </a:solidFill>
                <a:effectLst/>
                <a:uLnTx/>
                <a:uFillTx/>
                <a:latin typeface="+mn-lt"/>
                <a:ea typeface="+mn-ea"/>
                <a:cs typeface="+mn-cs"/>
              </a:rPr>
              <a:t>Morten </a:t>
            </a:r>
            <a:r>
              <a:rPr kumimoji="0" lang="da-DK" sz="2000" b="0" i="0" u="none" strike="noStrike" kern="0" cap="none" spc="0" normalizeH="0" baseline="0" noProof="0" dirty="0" err="1" smtClean="0">
                <a:ln>
                  <a:noFill/>
                </a:ln>
                <a:solidFill>
                  <a:schemeClr val="bg1"/>
                </a:solidFill>
                <a:effectLst/>
                <a:uLnTx/>
                <a:uFillTx/>
                <a:latin typeface="+mn-lt"/>
                <a:ea typeface="+mn-ea"/>
                <a:cs typeface="+mn-cs"/>
              </a:rPr>
              <a:t>Bøttcher</a:t>
            </a:r>
            <a:endParaRPr kumimoji="0" lang="da-DK" sz="2000" b="0" i="0" u="none" strike="noStrike" kern="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0" fontAlgn="base" latinLnBrk="0" hangingPunct="0">
              <a:lnSpc>
                <a:spcPct val="70000"/>
              </a:lnSpc>
              <a:spcBef>
                <a:spcPct val="20000"/>
              </a:spcBef>
              <a:spcAft>
                <a:spcPct val="0"/>
              </a:spcAft>
              <a:buClrTx/>
              <a:buSzTx/>
              <a:buFontTx/>
              <a:buChar char="•"/>
              <a:tabLst/>
              <a:defRPr/>
            </a:pPr>
            <a:r>
              <a:rPr kumimoji="0" lang="da-DK" sz="2000" b="0" i="0" u="none" strike="noStrike" kern="0" cap="none" spc="0" normalizeH="0" baseline="0" noProof="0" dirty="0" smtClean="0">
                <a:ln>
                  <a:noFill/>
                </a:ln>
                <a:solidFill>
                  <a:schemeClr val="bg1"/>
                </a:solidFill>
                <a:effectLst/>
                <a:uLnTx/>
                <a:uFillTx/>
                <a:latin typeface="+mn-lt"/>
                <a:ea typeface="+mn-ea"/>
                <a:cs typeface="+mn-cs"/>
              </a:rPr>
              <a:t>Christian J. Terkelsen</a:t>
            </a:r>
          </a:p>
          <a:p>
            <a:pPr marL="342900" marR="0" lvl="0" indent="-342900" algn="l" defTabSz="914400" rtl="0" eaLnBrk="0" fontAlgn="base" latinLnBrk="0" hangingPunct="0">
              <a:lnSpc>
                <a:spcPct val="70000"/>
              </a:lnSpc>
              <a:spcBef>
                <a:spcPct val="20000"/>
              </a:spcBef>
              <a:spcAft>
                <a:spcPct val="0"/>
              </a:spcAft>
              <a:buClrTx/>
              <a:buSzTx/>
              <a:buFontTx/>
              <a:buChar char="•"/>
              <a:tabLst/>
              <a:defRPr/>
            </a:pPr>
            <a:r>
              <a:rPr kumimoji="0" lang="da-DK" sz="2000" b="0" i="0" u="none" strike="noStrike" kern="0" cap="none" spc="0" normalizeH="0" baseline="0" noProof="0" dirty="0" smtClean="0">
                <a:ln>
                  <a:noFill/>
                </a:ln>
                <a:solidFill>
                  <a:schemeClr val="bg1"/>
                </a:solidFill>
                <a:effectLst/>
                <a:uLnTx/>
                <a:uFillTx/>
                <a:latin typeface="+mn-lt"/>
                <a:ea typeface="+mn-ea"/>
                <a:cs typeface="+mn-cs"/>
              </a:rPr>
              <a:t>Keld E. Sørensen</a:t>
            </a:r>
          </a:p>
          <a:p>
            <a:pPr marL="342900" marR="0" lvl="0" indent="-342900" algn="l" defTabSz="914400" rtl="0" eaLnBrk="0" fontAlgn="base" latinLnBrk="0" hangingPunct="0">
              <a:lnSpc>
                <a:spcPct val="70000"/>
              </a:lnSpc>
              <a:spcBef>
                <a:spcPct val="20000"/>
              </a:spcBef>
              <a:spcAft>
                <a:spcPct val="0"/>
              </a:spcAft>
              <a:buClrTx/>
              <a:buSzTx/>
              <a:buFontTx/>
              <a:buChar char="•"/>
              <a:tabLst/>
              <a:defRPr/>
            </a:pPr>
            <a:r>
              <a:rPr kumimoji="0" lang="da-DK" sz="2000" b="0" i="0" u="none" strike="noStrike" kern="0" cap="none" spc="0" normalizeH="0" baseline="0" noProof="0" dirty="0" smtClean="0">
                <a:ln>
                  <a:noFill/>
                </a:ln>
                <a:solidFill>
                  <a:schemeClr val="bg1"/>
                </a:solidFill>
                <a:effectLst/>
                <a:uLnTx/>
                <a:uFillTx/>
                <a:latin typeface="+mn-lt"/>
                <a:ea typeface="+mn-ea"/>
                <a:cs typeface="+mn-cs"/>
              </a:rPr>
              <a:t>Niels </a:t>
            </a:r>
            <a:r>
              <a:rPr kumimoji="0" lang="da-DK" sz="2000" b="0" i="0" u="none" strike="noStrike" kern="0" cap="none" spc="0" normalizeH="0" baseline="0" noProof="0" dirty="0" err="1" smtClean="0">
                <a:ln>
                  <a:noFill/>
                </a:ln>
                <a:solidFill>
                  <a:schemeClr val="bg1"/>
                </a:solidFill>
                <a:effectLst/>
                <a:uLnTx/>
                <a:uFillTx/>
                <a:latin typeface="+mn-lt"/>
                <a:ea typeface="+mn-ea"/>
                <a:cs typeface="+mn-cs"/>
              </a:rPr>
              <a:t>Holmark</a:t>
            </a:r>
            <a:r>
              <a:rPr kumimoji="0" lang="da-DK" sz="2000" b="0" i="0" u="none" strike="noStrike" kern="0" cap="none" spc="0" normalizeH="0" baseline="0" noProof="0" dirty="0" smtClean="0">
                <a:ln>
                  <a:noFill/>
                </a:ln>
                <a:solidFill>
                  <a:schemeClr val="bg1"/>
                </a:solidFill>
                <a:effectLst/>
                <a:uLnTx/>
                <a:uFillTx/>
                <a:latin typeface="+mn-lt"/>
                <a:ea typeface="+mn-ea"/>
                <a:cs typeface="+mn-cs"/>
              </a:rPr>
              <a:t> Andersen</a:t>
            </a:r>
          </a:p>
          <a:p>
            <a:pPr marL="342900" marR="0" lvl="0" indent="-342900" algn="l" defTabSz="914400" rtl="0" eaLnBrk="0" fontAlgn="base" latinLnBrk="0" hangingPunct="0">
              <a:lnSpc>
                <a:spcPct val="70000"/>
              </a:lnSpc>
              <a:spcBef>
                <a:spcPct val="20000"/>
              </a:spcBef>
              <a:spcAft>
                <a:spcPct val="0"/>
              </a:spcAft>
              <a:buClrTx/>
              <a:buSzTx/>
              <a:buFontTx/>
              <a:buChar char="•"/>
              <a:tabLst/>
              <a:defRPr/>
            </a:pPr>
            <a:r>
              <a:rPr kumimoji="0" lang="da-DK" sz="2000" b="0" i="0" u="none" strike="noStrike" kern="0" cap="none" spc="0" normalizeH="0" baseline="0" noProof="0" dirty="0" smtClean="0">
                <a:ln>
                  <a:noFill/>
                </a:ln>
                <a:solidFill>
                  <a:schemeClr val="bg1"/>
                </a:solidFill>
                <a:effectLst/>
                <a:uLnTx/>
                <a:uFillTx/>
                <a:latin typeface="+mn-lt"/>
                <a:ea typeface="+mn-ea"/>
                <a:cs typeface="+mn-cs"/>
              </a:rPr>
              <a:t>Steen H. Poulsen</a:t>
            </a:r>
          </a:p>
          <a:p>
            <a:pPr marL="342900" marR="0" lvl="0" indent="-342900" algn="l" defTabSz="914400" rtl="0" eaLnBrk="0" fontAlgn="base" latinLnBrk="0" hangingPunct="0">
              <a:lnSpc>
                <a:spcPct val="70000"/>
              </a:lnSpc>
              <a:spcBef>
                <a:spcPct val="20000"/>
              </a:spcBef>
              <a:spcAft>
                <a:spcPct val="0"/>
              </a:spcAft>
              <a:buClrTx/>
              <a:buSzTx/>
              <a:buFontTx/>
              <a:buChar char="•"/>
              <a:tabLst/>
              <a:defRPr/>
            </a:pPr>
            <a:r>
              <a:rPr kumimoji="0" lang="da-DK" sz="2000" b="0" i="0" u="none" strike="noStrike" kern="0" cap="none" spc="0" normalizeH="0" baseline="0" noProof="0" dirty="0" smtClean="0">
                <a:ln>
                  <a:noFill/>
                </a:ln>
                <a:solidFill>
                  <a:schemeClr val="bg1"/>
                </a:solidFill>
                <a:effectLst/>
                <a:uLnTx/>
                <a:uFillTx/>
                <a:latin typeface="+mn-lt"/>
                <a:ea typeface="+mn-ea"/>
                <a:cs typeface="+mn-cs"/>
              </a:rPr>
              <a:t>Henrik </a:t>
            </a:r>
            <a:r>
              <a:rPr kumimoji="0" lang="da-DK" sz="2000" b="0" i="0" u="none" strike="noStrike" kern="0" cap="none" spc="0" normalizeH="0" baseline="0" noProof="0" dirty="0" err="1" smtClean="0">
                <a:ln>
                  <a:noFill/>
                </a:ln>
                <a:solidFill>
                  <a:schemeClr val="bg1"/>
                </a:solidFill>
                <a:effectLst/>
                <a:uLnTx/>
                <a:uFillTx/>
                <a:latin typeface="+mn-lt"/>
                <a:ea typeface="+mn-ea"/>
                <a:cs typeface="+mn-cs"/>
              </a:rPr>
              <a:t>Wiggers</a:t>
            </a:r>
            <a:endParaRPr kumimoji="0" lang="da-DK" sz="2000" b="0" i="0" u="none" strike="noStrike" kern="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0" fontAlgn="base" latinLnBrk="0" hangingPunct="0">
              <a:lnSpc>
                <a:spcPct val="70000"/>
              </a:lnSpc>
              <a:spcBef>
                <a:spcPct val="20000"/>
              </a:spcBef>
              <a:spcAft>
                <a:spcPct val="0"/>
              </a:spcAft>
              <a:buClrTx/>
              <a:buSzTx/>
              <a:buFontTx/>
              <a:buChar char="•"/>
              <a:tabLst/>
              <a:defRPr/>
            </a:pPr>
            <a:r>
              <a:rPr kumimoji="0" lang="da-DK" sz="2000" b="0" i="0" u="none" strike="noStrike" kern="0" cap="none" spc="0" normalizeH="0" baseline="0" noProof="0" dirty="0" smtClean="0">
                <a:ln>
                  <a:noFill/>
                </a:ln>
                <a:solidFill>
                  <a:schemeClr val="bg1"/>
                </a:solidFill>
                <a:effectLst/>
                <a:uLnTx/>
                <a:uFillTx/>
                <a:latin typeface="+mn-lt"/>
                <a:ea typeface="+mn-ea"/>
                <a:cs typeface="+mn-cs"/>
              </a:rPr>
              <a:t>Leif Thuesen</a:t>
            </a:r>
          </a:p>
          <a:p>
            <a:pPr marL="342900" marR="0" lvl="0" indent="-342900" algn="l" defTabSz="914400" rtl="0" eaLnBrk="0" fontAlgn="base" latinLnBrk="0" hangingPunct="0">
              <a:lnSpc>
                <a:spcPct val="70000"/>
              </a:lnSpc>
              <a:spcBef>
                <a:spcPct val="20000"/>
              </a:spcBef>
              <a:spcAft>
                <a:spcPct val="0"/>
              </a:spcAft>
              <a:buClrTx/>
              <a:buSzTx/>
              <a:buFontTx/>
              <a:buChar char="•"/>
              <a:tabLst/>
              <a:defRPr/>
            </a:pPr>
            <a:r>
              <a:rPr kumimoji="0" lang="da-DK" sz="2000" b="0" i="0" u="none" strike="noStrike" kern="0" cap="none" spc="0" normalizeH="0" baseline="0" noProof="0" dirty="0" smtClean="0">
                <a:ln>
                  <a:noFill/>
                </a:ln>
                <a:solidFill>
                  <a:schemeClr val="bg1"/>
                </a:solidFill>
                <a:effectLst/>
                <a:uLnTx/>
                <a:uFillTx/>
                <a:latin typeface="+mn-lt"/>
                <a:ea typeface="+mn-ea"/>
                <a:cs typeface="+mn-cs"/>
              </a:rPr>
              <a:t>Lars Krusell</a:t>
            </a:r>
          </a:p>
          <a:p>
            <a:pPr marL="342900" marR="0" lvl="0" indent="-342900" algn="l" defTabSz="914400" rtl="0" eaLnBrk="0" fontAlgn="base" latinLnBrk="0" hangingPunct="0">
              <a:lnSpc>
                <a:spcPct val="70000"/>
              </a:lnSpc>
              <a:spcBef>
                <a:spcPct val="20000"/>
              </a:spcBef>
              <a:spcAft>
                <a:spcPct val="0"/>
              </a:spcAft>
              <a:buClrTx/>
              <a:buSzTx/>
              <a:buFontTx/>
              <a:buChar char="•"/>
              <a:tabLst/>
              <a:defRPr/>
            </a:pPr>
            <a:r>
              <a:rPr kumimoji="0" lang="da-DK" sz="2000" b="0" i="0" u="none" strike="noStrike" kern="0" cap="none" spc="0" normalizeH="0" baseline="0" noProof="0" dirty="0" smtClean="0">
                <a:ln>
                  <a:noFill/>
                </a:ln>
                <a:solidFill>
                  <a:schemeClr val="bg1"/>
                </a:solidFill>
                <a:effectLst/>
                <a:uLnTx/>
                <a:uFillTx/>
                <a:latin typeface="+mn-lt"/>
                <a:ea typeface="+mn-ea"/>
                <a:cs typeface="+mn-cs"/>
              </a:rPr>
              <a:t>Jens </a:t>
            </a:r>
            <a:r>
              <a:rPr kumimoji="0" lang="da-DK" sz="2000" b="0" i="0" u="none" strike="noStrike" kern="0" cap="none" spc="0" normalizeH="0" baseline="0" noProof="0" dirty="0" err="1" smtClean="0">
                <a:ln>
                  <a:noFill/>
                </a:ln>
                <a:solidFill>
                  <a:schemeClr val="bg1"/>
                </a:solidFill>
                <a:effectLst/>
                <a:uLnTx/>
                <a:uFillTx/>
                <a:latin typeface="+mn-lt"/>
                <a:ea typeface="+mn-ea"/>
                <a:cs typeface="+mn-cs"/>
              </a:rPr>
              <a:t>Flensted</a:t>
            </a:r>
            <a:r>
              <a:rPr kumimoji="0" lang="da-DK" sz="2000" b="0" i="0" u="none" strike="noStrike" kern="0" cap="none" spc="0" normalizeH="0" baseline="0" noProof="0" dirty="0" smtClean="0">
                <a:ln>
                  <a:noFill/>
                </a:ln>
                <a:solidFill>
                  <a:schemeClr val="bg1"/>
                </a:solidFill>
                <a:effectLst/>
                <a:uLnTx/>
                <a:uFillTx/>
                <a:latin typeface="+mn-lt"/>
                <a:ea typeface="+mn-ea"/>
                <a:cs typeface="+mn-cs"/>
              </a:rPr>
              <a:t> Lassen</a:t>
            </a:r>
          </a:p>
          <a:p>
            <a:pPr marL="342900" marR="0" lvl="0" indent="-342900" algn="l" defTabSz="914400" rtl="0" eaLnBrk="0" fontAlgn="base" latinLnBrk="0" hangingPunct="0">
              <a:lnSpc>
                <a:spcPct val="70000"/>
              </a:lnSpc>
              <a:spcBef>
                <a:spcPct val="20000"/>
              </a:spcBef>
              <a:spcAft>
                <a:spcPct val="0"/>
              </a:spcAft>
              <a:buClrTx/>
              <a:buSzTx/>
              <a:buFontTx/>
              <a:buChar char="•"/>
              <a:tabLst/>
              <a:defRPr/>
            </a:pPr>
            <a:r>
              <a:rPr kumimoji="0" lang="da-DK" sz="2000" b="0" i="0" u="none" strike="noStrike" kern="0" cap="none" spc="0" normalizeH="0" baseline="0" noProof="0" dirty="0" smtClean="0">
                <a:ln>
                  <a:noFill/>
                </a:ln>
                <a:solidFill>
                  <a:schemeClr val="bg1"/>
                </a:solidFill>
                <a:effectLst/>
                <a:uLnTx/>
                <a:uFillTx/>
                <a:latin typeface="+mn-lt"/>
                <a:ea typeface="+mn-ea"/>
                <a:cs typeface="+mn-cs"/>
              </a:rPr>
              <a:t>Steen Dalby Kristensen</a:t>
            </a:r>
          </a:p>
          <a:p>
            <a:pPr marL="342900" marR="0" lvl="0" indent="-342900" algn="l" defTabSz="914400" rtl="0" eaLnBrk="0" fontAlgn="base" latinLnBrk="0" hangingPunct="0">
              <a:lnSpc>
                <a:spcPct val="70000"/>
              </a:lnSpc>
              <a:spcBef>
                <a:spcPct val="20000"/>
              </a:spcBef>
              <a:spcAft>
                <a:spcPct val="0"/>
              </a:spcAft>
              <a:buClrTx/>
              <a:buSzTx/>
              <a:buFontTx/>
              <a:buChar char="•"/>
              <a:tabLst/>
              <a:defRPr/>
            </a:pPr>
            <a:r>
              <a:rPr kumimoji="0" lang="da-DK" sz="2000" b="0" i="0" u="none" strike="noStrike" kern="0" cap="none" spc="0" normalizeH="0" baseline="0" noProof="0" dirty="0" smtClean="0">
                <a:ln>
                  <a:noFill/>
                </a:ln>
                <a:solidFill>
                  <a:schemeClr val="bg1"/>
                </a:solidFill>
                <a:effectLst/>
                <a:uLnTx/>
                <a:uFillTx/>
                <a:latin typeface="+mn-lt"/>
                <a:ea typeface="+mn-ea"/>
                <a:cs typeface="+mn-cs"/>
              </a:rPr>
              <a:t>Evald Høj Christiansen</a:t>
            </a:r>
          </a:p>
          <a:p>
            <a:pPr marL="342900" marR="0" lvl="0" indent="-342900" algn="l" defTabSz="914400" rtl="0" eaLnBrk="0" fontAlgn="base" latinLnBrk="0" hangingPunct="0">
              <a:lnSpc>
                <a:spcPct val="70000"/>
              </a:lnSpc>
              <a:spcBef>
                <a:spcPct val="20000"/>
              </a:spcBef>
              <a:spcAft>
                <a:spcPct val="0"/>
              </a:spcAft>
              <a:buClrTx/>
              <a:buSzTx/>
              <a:buFontTx/>
              <a:buChar char="•"/>
              <a:tabLst/>
              <a:defRPr/>
            </a:pPr>
            <a:r>
              <a:rPr kumimoji="0" lang="da-DK" sz="2000" b="0" i="0" u="none" strike="noStrike" kern="0" cap="none" spc="0" normalizeH="0" baseline="0" noProof="0" dirty="0" smtClean="0">
                <a:ln>
                  <a:noFill/>
                </a:ln>
                <a:solidFill>
                  <a:schemeClr val="bg1"/>
                </a:solidFill>
                <a:effectLst/>
                <a:uLnTx/>
                <a:uFillTx/>
                <a:latin typeface="+mn-lt"/>
                <a:ea typeface="+mn-ea"/>
                <a:cs typeface="+mn-cs"/>
              </a:rPr>
              <a:t>Henning Rud Andersen</a:t>
            </a:r>
          </a:p>
          <a:p>
            <a:pPr marL="342900" marR="0" lvl="0" indent="-342900" algn="l" defTabSz="914400" rtl="0" eaLnBrk="0" fontAlgn="base" latinLnBrk="0" hangingPunct="0">
              <a:lnSpc>
                <a:spcPct val="70000"/>
              </a:lnSpc>
              <a:spcBef>
                <a:spcPct val="20000"/>
              </a:spcBef>
              <a:spcAft>
                <a:spcPct val="0"/>
              </a:spcAft>
              <a:buClrTx/>
              <a:buSzTx/>
              <a:buFontTx/>
              <a:buChar char="•"/>
              <a:tabLst/>
              <a:defRPr/>
            </a:pPr>
            <a:r>
              <a:rPr kumimoji="0" lang="da-DK" sz="2000" b="0" i="0" u="none" strike="noStrike" kern="0" cap="none" spc="0" normalizeH="0" baseline="0" noProof="0" dirty="0" smtClean="0">
                <a:ln>
                  <a:noFill/>
                </a:ln>
                <a:solidFill>
                  <a:schemeClr val="bg1"/>
                </a:solidFill>
                <a:effectLst/>
                <a:uLnTx/>
                <a:uFillTx/>
                <a:latin typeface="+mn-lt"/>
                <a:ea typeface="+mn-ea"/>
                <a:cs typeface="+mn-cs"/>
              </a:rPr>
              <a:t>Anne </a:t>
            </a:r>
            <a:r>
              <a:rPr kumimoji="0" lang="da-DK" sz="2000" b="0" i="0" u="none" strike="noStrike" kern="0" cap="none" spc="0" normalizeH="0" baseline="0" noProof="0" dirty="0" err="1" smtClean="0">
                <a:ln>
                  <a:noFill/>
                </a:ln>
                <a:solidFill>
                  <a:schemeClr val="bg1"/>
                </a:solidFill>
                <a:effectLst/>
                <a:uLnTx/>
                <a:uFillTx/>
                <a:latin typeface="+mn-lt"/>
                <a:ea typeface="+mn-ea"/>
                <a:cs typeface="+mn-cs"/>
              </a:rPr>
              <a:t>Kaltoft</a:t>
            </a:r>
            <a:endParaRPr kumimoji="0" lang="da-DK" sz="2000" b="0" i="0" u="none" strike="noStrike" kern="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0" fontAlgn="base" latinLnBrk="0" hangingPunct="0">
              <a:lnSpc>
                <a:spcPct val="70000"/>
              </a:lnSpc>
              <a:spcBef>
                <a:spcPct val="20000"/>
              </a:spcBef>
              <a:spcAft>
                <a:spcPct val="0"/>
              </a:spcAft>
              <a:buClrTx/>
              <a:buSzTx/>
              <a:buFontTx/>
              <a:buChar char="•"/>
              <a:tabLst/>
              <a:defRPr/>
            </a:pPr>
            <a:r>
              <a:rPr kumimoji="0" lang="da-DK" sz="2000" b="0" i="0" u="none" strike="noStrike" kern="0" cap="none" spc="0" normalizeH="0" baseline="0" noProof="0" dirty="0" smtClean="0">
                <a:ln>
                  <a:noFill/>
                </a:ln>
                <a:solidFill>
                  <a:schemeClr val="bg1"/>
                </a:solidFill>
                <a:effectLst/>
                <a:uLnTx/>
                <a:uFillTx/>
                <a:latin typeface="+mn-lt"/>
                <a:ea typeface="+mn-ea"/>
                <a:cs typeface="+mn-cs"/>
              </a:rPr>
              <a:t>Søren Nielsen</a:t>
            </a:r>
          </a:p>
          <a:p>
            <a:pPr marL="342900" marR="0" lvl="0" indent="-342900" algn="l" defTabSz="914400" rtl="0" eaLnBrk="0" fontAlgn="base" latinLnBrk="0" hangingPunct="0">
              <a:lnSpc>
                <a:spcPct val="70000"/>
              </a:lnSpc>
              <a:spcBef>
                <a:spcPct val="20000"/>
              </a:spcBef>
              <a:spcAft>
                <a:spcPct val="0"/>
              </a:spcAft>
              <a:buClrTx/>
              <a:buSzTx/>
              <a:buFontTx/>
              <a:buChar char="•"/>
              <a:tabLst/>
              <a:defRPr/>
            </a:pPr>
            <a:r>
              <a:rPr kumimoji="0" lang="da-DK" sz="2000" b="0" i="0" u="none" strike="noStrike" kern="0" cap="none" spc="0" normalizeH="0" baseline="0" noProof="0" dirty="0" smtClean="0">
                <a:ln>
                  <a:noFill/>
                </a:ln>
                <a:solidFill>
                  <a:srgbClr val="000000"/>
                </a:solidFill>
                <a:effectLst/>
                <a:uLnTx/>
                <a:uFillTx/>
                <a:latin typeface="+mn-lt"/>
                <a:ea typeface="+mn-ea"/>
                <a:cs typeface="+mn-cs"/>
              </a:rPr>
              <a:t>Michael Rehling</a:t>
            </a:r>
          </a:p>
          <a:p>
            <a:pPr marL="342900" indent="-342900" defTabSz="914400" eaLnBrk="0" fontAlgn="base" hangingPunct="0">
              <a:lnSpc>
                <a:spcPct val="70000"/>
              </a:lnSpc>
              <a:spcBef>
                <a:spcPct val="20000"/>
              </a:spcBef>
              <a:spcAft>
                <a:spcPct val="0"/>
              </a:spcAft>
              <a:buFontTx/>
              <a:buChar char="•"/>
              <a:defRPr/>
            </a:pPr>
            <a:r>
              <a:rPr lang="da-DK" sz="2000" kern="0" dirty="0" err="1" smtClean="0">
                <a:solidFill>
                  <a:srgbClr val="000000"/>
                </a:solidFill>
              </a:rPr>
              <a:t>Raj</a:t>
            </a:r>
            <a:r>
              <a:rPr lang="da-DK" sz="2000" kern="0" dirty="0" smtClean="0">
                <a:solidFill>
                  <a:srgbClr val="000000"/>
                </a:solidFill>
              </a:rPr>
              <a:t> </a:t>
            </a:r>
            <a:r>
              <a:rPr lang="da-DK" sz="2000" kern="0" dirty="0" err="1" smtClean="0">
                <a:solidFill>
                  <a:srgbClr val="000000"/>
                </a:solidFill>
              </a:rPr>
              <a:t>Kharbanda</a:t>
            </a:r>
            <a:endParaRPr lang="da-DK" sz="2000" kern="0" dirty="0" smtClean="0">
              <a:solidFill>
                <a:srgbClr val="000000"/>
              </a:solidFill>
            </a:endParaRPr>
          </a:p>
          <a:p>
            <a:pPr marL="342900" indent="-342900" defTabSz="914400" eaLnBrk="0" fontAlgn="base" hangingPunct="0">
              <a:lnSpc>
                <a:spcPct val="70000"/>
              </a:lnSpc>
              <a:spcBef>
                <a:spcPct val="20000"/>
              </a:spcBef>
              <a:spcAft>
                <a:spcPct val="0"/>
              </a:spcAft>
              <a:buFontTx/>
              <a:buChar char="•"/>
              <a:defRPr/>
            </a:pPr>
            <a:r>
              <a:rPr kumimoji="0" lang="da-DK" sz="2000" b="0" i="0" u="none" strike="noStrike" kern="0" cap="none" spc="0" normalizeH="0" baseline="0" noProof="0" dirty="0" smtClean="0">
                <a:ln>
                  <a:noFill/>
                </a:ln>
                <a:solidFill>
                  <a:srgbClr val="000000"/>
                </a:solidFill>
                <a:effectLst/>
                <a:uLnTx/>
                <a:uFillTx/>
                <a:latin typeface="+mn-lt"/>
                <a:ea typeface="+mn-ea"/>
                <a:cs typeface="+mn-cs"/>
              </a:rPr>
              <a:t>Thomas Engstrøm</a:t>
            </a:r>
            <a:endParaRPr kumimoji="0" lang="da-DK" sz="2000" b="0" i="0" u="none" strike="noStrike" kern="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0" fontAlgn="base" latinLnBrk="0" hangingPunct="0">
              <a:lnSpc>
                <a:spcPct val="70000"/>
              </a:lnSpc>
              <a:spcBef>
                <a:spcPct val="20000"/>
              </a:spcBef>
              <a:spcAft>
                <a:spcPct val="0"/>
              </a:spcAft>
              <a:buClrTx/>
              <a:buSzTx/>
              <a:buFontTx/>
              <a:buChar char="•"/>
              <a:tabLst/>
              <a:defRPr/>
            </a:pPr>
            <a:endParaRPr kumimoji="0" lang="da-DK" sz="2000" b="0" i="0" u="none" strike="noStrike" kern="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0" fontAlgn="base" latinLnBrk="0" hangingPunct="0">
              <a:lnSpc>
                <a:spcPct val="70000"/>
              </a:lnSpc>
              <a:spcBef>
                <a:spcPct val="20000"/>
              </a:spcBef>
              <a:spcAft>
                <a:spcPct val="0"/>
              </a:spcAft>
              <a:buClrTx/>
              <a:buSzTx/>
              <a:buFontTx/>
              <a:buChar char="•"/>
              <a:tabLst/>
              <a:defRPr/>
            </a:pPr>
            <a:endParaRPr kumimoji="0" lang="da-DK" sz="2000" b="0" i="0" u="none" strike="noStrike" kern="0" cap="none" spc="0" normalizeH="0" baseline="0" noProof="0" dirty="0">
              <a:ln>
                <a:noFill/>
              </a:ln>
              <a:solidFill>
                <a:schemeClr val="bg1"/>
              </a:solidFill>
              <a:effectLst/>
              <a:uLnTx/>
              <a:uFillTx/>
              <a:latin typeface="+mn-lt"/>
              <a:ea typeface="+mn-ea"/>
              <a:cs typeface="+mn-cs"/>
            </a:endParaRPr>
          </a:p>
        </p:txBody>
      </p:sp>
      <p:grpSp>
        <p:nvGrpSpPr>
          <p:cNvPr id="6" name="Group 3"/>
          <p:cNvGrpSpPr>
            <a:grpSpLocks/>
          </p:cNvGrpSpPr>
          <p:nvPr/>
        </p:nvGrpSpPr>
        <p:grpSpPr bwMode="auto">
          <a:xfrm>
            <a:off x="5054600" y="1970088"/>
            <a:ext cx="3579813" cy="3816350"/>
            <a:chOff x="1481" y="510"/>
            <a:chExt cx="3324" cy="3174"/>
          </a:xfrm>
        </p:grpSpPr>
        <p:sp>
          <p:nvSpPr>
            <p:cNvPr id="7" name="Freeform 12"/>
            <p:cNvSpPr>
              <a:spLocks/>
            </p:cNvSpPr>
            <p:nvPr/>
          </p:nvSpPr>
          <p:spPr bwMode="auto">
            <a:xfrm>
              <a:off x="3496" y="3010"/>
              <a:ext cx="385" cy="118"/>
            </a:xfrm>
            <a:custGeom>
              <a:avLst/>
              <a:gdLst>
                <a:gd name="T0" fmla="*/ 4282 w 336"/>
                <a:gd name="T1" fmla="*/ 583 h 105"/>
                <a:gd name="T2" fmla="*/ 3820 w 336"/>
                <a:gd name="T3" fmla="*/ 519 h 105"/>
                <a:gd name="T4" fmla="*/ 3820 w 336"/>
                <a:gd name="T5" fmla="*/ 838 h 105"/>
                <a:gd name="T6" fmla="*/ 3447 w 336"/>
                <a:gd name="T7" fmla="*/ 898 h 105"/>
                <a:gd name="T8" fmla="*/ 3341 w 336"/>
                <a:gd name="T9" fmla="*/ 459 h 105"/>
                <a:gd name="T10" fmla="*/ 2970 w 336"/>
                <a:gd name="T11" fmla="*/ 126 h 105"/>
                <a:gd name="T12" fmla="*/ 2136 w 336"/>
                <a:gd name="T13" fmla="*/ 0 h 105"/>
                <a:gd name="T14" fmla="*/ 557 w 336"/>
                <a:gd name="T15" fmla="*/ 198 h 105"/>
                <a:gd name="T16" fmla="*/ 470 w 336"/>
                <a:gd name="T17" fmla="*/ 519 h 105"/>
                <a:gd name="T18" fmla="*/ 188 w 336"/>
                <a:gd name="T19" fmla="*/ 652 h 105"/>
                <a:gd name="T20" fmla="*/ 0 w 336"/>
                <a:gd name="T21" fmla="*/ 898 h 105"/>
                <a:gd name="T22" fmla="*/ 85 w 336"/>
                <a:gd name="T23" fmla="*/ 962 h 105"/>
                <a:gd name="T24" fmla="*/ 4465 w 336"/>
                <a:gd name="T25" fmla="*/ 962 h 105"/>
                <a:gd name="T26" fmla="*/ 4282 w 336"/>
                <a:gd name="T27" fmla="*/ 583 h 1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6"/>
                <a:gd name="T43" fmla="*/ 0 h 105"/>
                <a:gd name="T44" fmla="*/ 336 w 336"/>
                <a:gd name="T45" fmla="*/ 105 h 10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6" h="105">
                  <a:moveTo>
                    <a:pt x="322" y="63"/>
                  </a:moveTo>
                  <a:lnTo>
                    <a:pt x="287" y="56"/>
                  </a:lnTo>
                  <a:lnTo>
                    <a:pt x="287" y="91"/>
                  </a:lnTo>
                  <a:lnTo>
                    <a:pt x="259" y="98"/>
                  </a:lnTo>
                  <a:lnTo>
                    <a:pt x="252" y="49"/>
                  </a:lnTo>
                  <a:lnTo>
                    <a:pt x="224" y="14"/>
                  </a:lnTo>
                  <a:lnTo>
                    <a:pt x="161" y="0"/>
                  </a:lnTo>
                  <a:lnTo>
                    <a:pt x="42" y="21"/>
                  </a:lnTo>
                  <a:lnTo>
                    <a:pt x="35" y="56"/>
                  </a:lnTo>
                  <a:lnTo>
                    <a:pt x="14" y="70"/>
                  </a:lnTo>
                  <a:lnTo>
                    <a:pt x="0" y="98"/>
                  </a:lnTo>
                  <a:lnTo>
                    <a:pt x="7" y="105"/>
                  </a:lnTo>
                  <a:lnTo>
                    <a:pt x="336" y="105"/>
                  </a:lnTo>
                  <a:lnTo>
                    <a:pt x="322" y="63"/>
                  </a:lnTo>
                  <a:close/>
                </a:path>
              </a:pathLst>
            </a:custGeom>
            <a:solidFill>
              <a:srgbClr val="00FF00"/>
            </a:solidFill>
            <a:ln w="9525">
              <a:noFill/>
              <a:round/>
              <a:headEnd/>
              <a:tailEnd/>
            </a:ln>
          </p:spPr>
          <p:txBody>
            <a:bodyPr>
              <a:prstTxWarp prst="textNoShape">
                <a:avLst/>
              </a:prstTxWarp>
            </a:bodyPr>
            <a:lstStyle/>
            <a:p>
              <a:endParaRPr lang="da-DK"/>
            </a:p>
          </p:txBody>
        </p:sp>
        <p:sp>
          <p:nvSpPr>
            <p:cNvPr id="8" name="Freeform 13"/>
            <p:cNvSpPr>
              <a:spLocks/>
            </p:cNvSpPr>
            <p:nvPr/>
          </p:nvSpPr>
          <p:spPr bwMode="auto">
            <a:xfrm>
              <a:off x="3496" y="3010"/>
              <a:ext cx="385" cy="118"/>
            </a:xfrm>
            <a:custGeom>
              <a:avLst/>
              <a:gdLst>
                <a:gd name="T0" fmla="*/ 4282 w 336"/>
                <a:gd name="T1" fmla="*/ 583 h 105"/>
                <a:gd name="T2" fmla="*/ 3820 w 336"/>
                <a:gd name="T3" fmla="*/ 519 h 105"/>
                <a:gd name="T4" fmla="*/ 3820 w 336"/>
                <a:gd name="T5" fmla="*/ 838 h 105"/>
                <a:gd name="T6" fmla="*/ 3447 w 336"/>
                <a:gd name="T7" fmla="*/ 898 h 105"/>
                <a:gd name="T8" fmla="*/ 3341 w 336"/>
                <a:gd name="T9" fmla="*/ 459 h 105"/>
                <a:gd name="T10" fmla="*/ 2970 w 336"/>
                <a:gd name="T11" fmla="*/ 126 h 105"/>
                <a:gd name="T12" fmla="*/ 2136 w 336"/>
                <a:gd name="T13" fmla="*/ 0 h 105"/>
                <a:gd name="T14" fmla="*/ 557 w 336"/>
                <a:gd name="T15" fmla="*/ 198 h 105"/>
                <a:gd name="T16" fmla="*/ 470 w 336"/>
                <a:gd name="T17" fmla="*/ 519 h 105"/>
                <a:gd name="T18" fmla="*/ 188 w 336"/>
                <a:gd name="T19" fmla="*/ 652 h 105"/>
                <a:gd name="T20" fmla="*/ 0 w 336"/>
                <a:gd name="T21" fmla="*/ 898 h 105"/>
                <a:gd name="T22" fmla="*/ 85 w 336"/>
                <a:gd name="T23" fmla="*/ 962 h 105"/>
                <a:gd name="T24" fmla="*/ 4465 w 336"/>
                <a:gd name="T25" fmla="*/ 962 h 105"/>
                <a:gd name="T26" fmla="*/ 4282 w 336"/>
                <a:gd name="T27" fmla="*/ 583 h 1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6"/>
                <a:gd name="T43" fmla="*/ 0 h 105"/>
                <a:gd name="T44" fmla="*/ 336 w 336"/>
                <a:gd name="T45" fmla="*/ 105 h 10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6" h="105">
                  <a:moveTo>
                    <a:pt x="322" y="63"/>
                  </a:moveTo>
                  <a:lnTo>
                    <a:pt x="287" y="56"/>
                  </a:lnTo>
                  <a:lnTo>
                    <a:pt x="287" y="91"/>
                  </a:lnTo>
                  <a:lnTo>
                    <a:pt x="259" y="98"/>
                  </a:lnTo>
                  <a:lnTo>
                    <a:pt x="252" y="49"/>
                  </a:lnTo>
                  <a:lnTo>
                    <a:pt x="224" y="14"/>
                  </a:lnTo>
                  <a:lnTo>
                    <a:pt x="161" y="0"/>
                  </a:lnTo>
                  <a:lnTo>
                    <a:pt x="42" y="21"/>
                  </a:lnTo>
                  <a:lnTo>
                    <a:pt x="35" y="56"/>
                  </a:lnTo>
                  <a:lnTo>
                    <a:pt x="14" y="70"/>
                  </a:lnTo>
                  <a:lnTo>
                    <a:pt x="0" y="98"/>
                  </a:lnTo>
                  <a:lnTo>
                    <a:pt x="7" y="105"/>
                  </a:lnTo>
                  <a:lnTo>
                    <a:pt x="336" y="105"/>
                  </a:lnTo>
                  <a:lnTo>
                    <a:pt x="322" y="63"/>
                  </a:lnTo>
                </a:path>
              </a:pathLst>
            </a:custGeom>
            <a:noFill/>
            <a:ln w="0">
              <a:solidFill>
                <a:srgbClr val="000000"/>
              </a:solidFill>
              <a:round/>
              <a:headEnd/>
              <a:tailEnd/>
            </a:ln>
          </p:spPr>
          <p:txBody>
            <a:bodyPr>
              <a:prstTxWarp prst="textNoShape">
                <a:avLst/>
              </a:prstTxWarp>
            </a:bodyPr>
            <a:lstStyle/>
            <a:p>
              <a:endParaRPr lang="da-DK"/>
            </a:p>
          </p:txBody>
        </p:sp>
        <p:sp>
          <p:nvSpPr>
            <p:cNvPr id="9" name="Freeform 16"/>
            <p:cNvSpPr>
              <a:spLocks/>
            </p:cNvSpPr>
            <p:nvPr/>
          </p:nvSpPr>
          <p:spPr bwMode="auto">
            <a:xfrm>
              <a:off x="3094" y="2125"/>
              <a:ext cx="996" cy="1152"/>
            </a:xfrm>
            <a:custGeom>
              <a:avLst/>
              <a:gdLst>
                <a:gd name="T0" fmla="*/ 3628 w 868"/>
                <a:gd name="T1" fmla="*/ 1199 h 1029"/>
                <a:gd name="T2" fmla="*/ 5546 w 868"/>
                <a:gd name="T3" fmla="*/ 1266 h 1029"/>
                <a:gd name="T4" fmla="*/ 6124 w 868"/>
                <a:gd name="T5" fmla="*/ 1314 h 1029"/>
                <a:gd name="T6" fmla="*/ 5748 w 868"/>
                <a:gd name="T7" fmla="*/ 1733 h 1029"/>
                <a:gd name="T8" fmla="*/ 5346 w 868"/>
                <a:gd name="T9" fmla="*/ 1733 h 1029"/>
                <a:gd name="T10" fmla="*/ 5637 w 868"/>
                <a:gd name="T11" fmla="*/ 2336 h 1029"/>
                <a:gd name="T12" fmla="*/ 5161 w 868"/>
                <a:gd name="T13" fmla="*/ 2278 h 1029"/>
                <a:gd name="T14" fmla="*/ 5161 w 868"/>
                <a:gd name="T15" fmla="*/ 2637 h 1029"/>
                <a:gd name="T16" fmla="*/ 6124 w 868"/>
                <a:gd name="T17" fmla="*/ 2928 h 1029"/>
                <a:gd name="T18" fmla="*/ 6196 w 868"/>
                <a:gd name="T19" fmla="*/ 3412 h 1029"/>
                <a:gd name="T20" fmla="*/ 6682 w 868"/>
                <a:gd name="T21" fmla="*/ 2867 h 1029"/>
                <a:gd name="T22" fmla="*/ 7164 w 868"/>
                <a:gd name="T23" fmla="*/ 1917 h 1029"/>
                <a:gd name="T24" fmla="*/ 7739 w 868"/>
                <a:gd name="T25" fmla="*/ 1733 h 1029"/>
                <a:gd name="T26" fmla="*/ 7831 w 868"/>
                <a:gd name="T27" fmla="*/ 2099 h 1029"/>
                <a:gd name="T28" fmla="*/ 7569 w 868"/>
                <a:gd name="T29" fmla="*/ 2991 h 1029"/>
                <a:gd name="T30" fmla="*/ 7252 w 868"/>
                <a:gd name="T31" fmla="*/ 3471 h 1029"/>
                <a:gd name="T32" fmla="*/ 7921 w 868"/>
                <a:gd name="T33" fmla="*/ 3297 h 1029"/>
                <a:gd name="T34" fmla="*/ 8315 w 868"/>
                <a:gd name="T35" fmla="*/ 2690 h 1029"/>
                <a:gd name="T36" fmla="*/ 7569 w 868"/>
                <a:gd name="T37" fmla="*/ 1199 h 1029"/>
                <a:gd name="T38" fmla="*/ 6599 w 868"/>
                <a:gd name="T39" fmla="*/ 1199 h 1029"/>
                <a:gd name="T40" fmla="*/ 7831 w 868"/>
                <a:gd name="T41" fmla="*/ 591 h 1029"/>
                <a:gd name="T42" fmla="*/ 9360 w 868"/>
                <a:gd name="T43" fmla="*/ 60 h 1029"/>
                <a:gd name="T44" fmla="*/ 11195 w 868"/>
                <a:gd name="T45" fmla="*/ 357 h 1029"/>
                <a:gd name="T46" fmla="*/ 11371 w 868"/>
                <a:gd name="T47" fmla="*/ 1135 h 1029"/>
                <a:gd name="T48" fmla="*/ 11457 w 868"/>
                <a:gd name="T49" fmla="*/ 1984 h 1029"/>
                <a:gd name="T50" fmla="*/ 11759 w 868"/>
                <a:gd name="T51" fmla="*/ 2928 h 1029"/>
                <a:gd name="T52" fmla="*/ 10708 w 868"/>
                <a:gd name="T53" fmla="*/ 3946 h 1029"/>
                <a:gd name="T54" fmla="*/ 9926 w 868"/>
                <a:gd name="T55" fmla="*/ 3946 h 1029"/>
                <a:gd name="T56" fmla="*/ 9075 w 868"/>
                <a:gd name="T57" fmla="*/ 4602 h 1029"/>
                <a:gd name="T58" fmla="*/ 10108 w 868"/>
                <a:gd name="T59" fmla="*/ 5566 h 1029"/>
                <a:gd name="T60" fmla="*/ 10708 w 868"/>
                <a:gd name="T61" fmla="*/ 6281 h 1029"/>
                <a:gd name="T62" fmla="*/ 8792 w 868"/>
                <a:gd name="T63" fmla="*/ 6821 h 1029"/>
                <a:gd name="T64" fmla="*/ 8133 w 868"/>
                <a:gd name="T65" fmla="*/ 7180 h 1029"/>
                <a:gd name="T66" fmla="*/ 8700 w 868"/>
                <a:gd name="T67" fmla="*/ 7653 h 1029"/>
                <a:gd name="T68" fmla="*/ 8503 w 868"/>
                <a:gd name="T69" fmla="*/ 7887 h 1029"/>
                <a:gd name="T70" fmla="*/ 8315 w 868"/>
                <a:gd name="T71" fmla="*/ 8669 h 1029"/>
                <a:gd name="T72" fmla="*/ 7065 w 868"/>
                <a:gd name="T73" fmla="*/ 8554 h 1029"/>
                <a:gd name="T74" fmla="*/ 6499 w 868"/>
                <a:gd name="T75" fmla="*/ 8372 h 1029"/>
                <a:gd name="T76" fmla="*/ 6312 w 868"/>
                <a:gd name="T77" fmla="*/ 8201 h 1029"/>
                <a:gd name="T78" fmla="*/ 6196 w 868"/>
                <a:gd name="T79" fmla="*/ 7593 h 1029"/>
                <a:gd name="T80" fmla="*/ 5637 w 868"/>
                <a:gd name="T81" fmla="*/ 7233 h 1029"/>
                <a:gd name="T82" fmla="*/ 5346 w 868"/>
                <a:gd name="T83" fmla="*/ 7066 h 1029"/>
                <a:gd name="T84" fmla="*/ 3534 w 868"/>
                <a:gd name="T85" fmla="*/ 6877 h 1029"/>
                <a:gd name="T86" fmla="*/ 2960 w 868"/>
                <a:gd name="T87" fmla="*/ 6940 h 1029"/>
                <a:gd name="T88" fmla="*/ 2580 w 868"/>
                <a:gd name="T89" fmla="*/ 6821 h 1029"/>
                <a:gd name="T90" fmla="*/ 2682 w 868"/>
                <a:gd name="T91" fmla="*/ 6578 h 1029"/>
                <a:gd name="T92" fmla="*/ 2100 w 868"/>
                <a:gd name="T93" fmla="*/ 6218 h 1029"/>
                <a:gd name="T94" fmla="*/ 2100 w 868"/>
                <a:gd name="T95" fmla="*/ 5926 h 1029"/>
                <a:gd name="T96" fmla="*/ 2288 w 868"/>
                <a:gd name="T97" fmla="*/ 5442 h 1029"/>
                <a:gd name="T98" fmla="*/ 1541 w 868"/>
                <a:gd name="T99" fmla="*/ 4667 h 1029"/>
                <a:gd name="T100" fmla="*/ 1914 w 868"/>
                <a:gd name="T101" fmla="*/ 4236 h 1029"/>
                <a:gd name="T102" fmla="*/ 566 w 868"/>
                <a:gd name="T103" fmla="*/ 3525 h 1029"/>
                <a:gd name="T104" fmla="*/ 1136 w 868"/>
                <a:gd name="T105" fmla="*/ 3525 h 1029"/>
                <a:gd name="T106" fmla="*/ 855 w 868"/>
                <a:gd name="T107" fmla="*/ 3232 h 1029"/>
                <a:gd name="T108" fmla="*/ 1136 w 868"/>
                <a:gd name="T109" fmla="*/ 2928 h 1029"/>
                <a:gd name="T110" fmla="*/ 1717 w 868"/>
                <a:gd name="T111" fmla="*/ 2928 h 1029"/>
                <a:gd name="T112" fmla="*/ 2196 w 868"/>
                <a:gd name="T113" fmla="*/ 2991 h 1029"/>
                <a:gd name="T114" fmla="*/ 3152 w 868"/>
                <a:gd name="T115" fmla="*/ 2810 h 1029"/>
                <a:gd name="T116" fmla="*/ 3440 w 868"/>
                <a:gd name="T117" fmla="*/ 2221 h 1029"/>
                <a:gd name="T118" fmla="*/ 4382 w 868"/>
                <a:gd name="T119" fmla="*/ 1496 h 102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68"/>
                <a:gd name="T181" fmla="*/ 0 h 1029"/>
                <a:gd name="T182" fmla="*/ 868 w 868"/>
                <a:gd name="T183" fmla="*/ 1029 h 102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68" h="1029">
                  <a:moveTo>
                    <a:pt x="224" y="133"/>
                  </a:moveTo>
                  <a:lnTo>
                    <a:pt x="217" y="133"/>
                  </a:lnTo>
                  <a:lnTo>
                    <a:pt x="210" y="133"/>
                  </a:lnTo>
                  <a:lnTo>
                    <a:pt x="210" y="126"/>
                  </a:lnTo>
                  <a:lnTo>
                    <a:pt x="203" y="126"/>
                  </a:lnTo>
                  <a:lnTo>
                    <a:pt x="203" y="119"/>
                  </a:lnTo>
                  <a:lnTo>
                    <a:pt x="217" y="119"/>
                  </a:lnTo>
                  <a:lnTo>
                    <a:pt x="224" y="119"/>
                  </a:lnTo>
                  <a:lnTo>
                    <a:pt x="231" y="126"/>
                  </a:lnTo>
                  <a:lnTo>
                    <a:pt x="238" y="126"/>
                  </a:lnTo>
                  <a:lnTo>
                    <a:pt x="252" y="133"/>
                  </a:lnTo>
                  <a:lnTo>
                    <a:pt x="266" y="140"/>
                  </a:lnTo>
                  <a:lnTo>
                    <a:pt x="287" y="140"/>
                  </a:lnTo>
                  <a:lnTo>
                    <a:pt x="315" y="147"/>
                  </a:lnTo>
                  <a:lnTo>
                    <a:pt x="350" y="147"/>
                  </a:lnTo>
                  <a:lnTo>
                    <a:pt x="350" y="154"/>
                  </a:lnTo>
                  <a:lnTo>
                    <a:pt x="357" y="154"/>
                  </a:lnTo>
                  <a:lnTo>
                    <a:pt x="364" y="161"/>
                  </a:lnTo>
                  <a:lnTo>
                    <a:pt x="371" y="161"/>
                  </a:lnTo>
                  <a:lnTo>
                    <a:pt x="385" y="161"/>
                  </a:lnTo>
                  <a:lnTo>
                    <a:pt x="392" y="154"/>
                  </a:lnTo>
                  <a:lnTo>
                    <a:pt x="399" y="154"/>
                  </a:lnTo>
                  <a:lnTo>
                    <a:pt x="406" y="147"/>
                  </a:lnTo>
                  <a:lnTo>
                    <a:pt x="413" y="147"/>
                  </a:lnTo>
                  <a:lnTo>
                    <a:pt x="420" y="140"/>
                  </a:lnTo>
                  <a:lnTo>
                    <a:pt x="427" y="140"/>
                  </a:lnTo>
                  <a:lnTo>
                    <a:pt x="441" y="133"/>
                  </a:lnTo>
                  <a:lnTo>
                    <a:pt x="441" y="140"/>
                  </a:lnTo>
                  <a:lnTo>
                    <a:pt x="448" y="140"/>
                  </a:lnTo>
                  <a:lnTo>
                    <a:pt x="448" y="147"/>
                  </a:lnTo>
                  <a:lnTo>
                    <a:pt x="448" y="154"/>
                  </a:lnTo>
                  <a:lnTo>
                    <a:pt x="441" y="161"/>
                  </a:lnTo>
                  <a:lnTo>
                    <a:pt x="434" y="168"/>
                  </a:lnTo>
                  <a:lnTo>
                    <a:pt x="434" y="175"/>
                  </a:lnTo>
                  <a:lnTo>
                    <a:pt x="434" y="182"/>
                  </a:lnTo>
                  <a:lnTo>
                    <a:pt x="434" y="189"/>
                  </a:lnTo>
                  <a:lnTo>
                    <a:pt x="434" y="196"/>
                  </a:lnTo>
                  <a:lnTo>
                    <a:pt x="441" y="203"/>
                  </a:lnTo>
                  <a:lnTo>
                    <a:pt x="434" y="203"/>
                  </a:lnTo>
                  <a:lnTo>
                    <a:pt x="427" y="203"/>
                  </a:lnTo>
                  <a:lnTo>
                    <a:pt x="420" y="203"/>
                  </a:lnTo>
                  <a:lnTo>
                    <a:pt x="413" y="196"/>
                  </a:lnTo>
                  <a:lnTo>
                    <a:pt x="406" y="189"/>
                  </a:lnTo>
                  <a:lnTo>
                    <a:pt x="399" y="189"/>
                  </a:lnTo>
                  <a:lnTo>
                    <a:pt x="392" y="189"/>
                  </a:lnTo>
                  <a:lnTo>
                    <a:pt x="385" y="196"/>
                  </a:lnTo>
                  <a:lnTo>
                    <a:pt x="392" y="203"/>
                  </a:lnTo>
                  <a:lnTo>
                    <a:pt x="392" y="210"/>
                  </a:lnTo>
                  <a:lnTo>
                    <a:pt x="399" y="224"/>
                  </a:lnTo>
                  <a:lnTo>
                    <a:pt x="406" y="231"/>
                  </a:lnTo>
                  <a:lnTo>
                    <a:pt x="406" y="245"/>
                  </a:lnTo>
                  <a:lnTo>
                    <a:pt x="413" y="252"/>
                  </a:lnTo>
                  <a:lnTo>
                    <a:pt x="420" y="266"/>
                  </a:lnTo>
                  <a:lnTo>
                    <a:pt x="420" y="273"/>
                  </a:lnTo>
                  <a:lnTo>
                    <a:pt x="420" y="280"/>
                  </a:lnTo>
                  <a:lnTo>
                    <a:pt x="420" y="273"/>
                  </a:lnTo>
                  <a:lnTo>
                    <a:pt x="413" y="273"/>
                  </a:lnTo>
                  <a:lnTo>
                    <a:pt x="406" y="273"/>
                  </a:lnTo>
                  <a:lnTo>
                    <a:pt x="399" y="273"/>
                  </a:lnTo>
                  <a:lnTo>
                    <a:pt x="392" y="273"/>
                  </a:lnTo>
                  <a:lnTo>
                    <a:pt x="392" y="266"/>
                  </a:lnTo>
                  <a:lnTo>
                    <a:pt x="385" y="266"/>
                  </a:lnTo>
                  <a:lnTo>
                    <a:pt x="378" y="266"/>
                  </a:lnTo>
                  <a:lnTo>
                    <a:pt x="378" y="273"/>
                  </a:lnTo>
                  <a:lnTo>
                    <a:pt x="378" y="280"/>
                  </a:lnTo>
                  <a:lnTo>
                    <a:pt x="378" y="287"/>
                  </a:lnTo>
                  <a:lnTo>
                    <a:pt x="371" y="287"/>
                  </a:lnTo>
                  <a:lnTo>
                    <a:pt x="364" y="287"/>
                  </a:lnTo>
                  <a:lnTo>
                    <a:pt x="364" y="294"/>
                  </a:lnTo>
                  <a:lnTo>
                    <a:pt x="371" y="301"/>
                  </a:lnTo>
                  <a:lnTo>
                    <a:pt x="378" y="308"/>
                  </a:lnTo>
                  <a:lnTo>
                    <a:pt x="385" y="308"/>
                  </a:lnTo>
                  <a:lnTo>
                    <a:pt x="392" y="308"/>
                  </a:lnTo>
                  <a:lnTo>
                    <a:pt x="399" y="301"/>
                  </a:lnTo>
                  <a:lnTo>
                    <a:pt x="406" y="301"/>
                  </a:lnTo>
                  <a:lnTo>
                    <a:pt x="413" y="301"/>
                  </a:lnTo>
                  <a:lnTo>
                    <a:pt x="420" y="301"/>
                  </a:lnTo>
                  <a:lnTo>
                    <a:pt x="427" y="308"/>
                  </a:lnTo>
                  <a:lnTo>
                    <a:pt x="434" y="315"/>
                  </a:lnTo>
                  <a:lnTo>
                    <a:pt x="441" y="329"/>
                  </a:lnTo>
                  <a:lnTo>
                    <a:pt x="448" y="343"/>
                  </a:lnTo>
                  <a:lnTo>
                    <a:pt x="455" y="357"/>
                  </a:lnTo>
                  <a:lnTo>
                    <a:pt x="455" y="371"/>
                  </a:lnTo>
                  <a:lnTo>
                    <a:pt x="455" y="378"/>
                  </a:lnTo>
                  <a:lnTo>
                    <a:pt x="455" y="385"/>
                  </a:lnTo>
                  <a:lnTo>
                    <a:pt x="455" y="392"/>
                  </a:lnTo>
                  <a:lnTo>
                    <a:pt x="448" y="392"/>
                  </a:lnTo>
                  <a:lnTo>
                    <a:pt x="448" y="399"/>
                  </a:lnTo>
                  <a:lnTo>
                    <a:pt x="455" y="399"/>
                  </a:lnTo>
                  <a:lnTo>
                    <a:pt x="462" y="399"/>
                  </a:lnTo>
                  <a:lnTo>
                    <a:pt x="469" y="392"/>
                  </a:lnTo>
                  <a:lnTo>
                    <a:pt x="476" y="385"/>
                  </a:lnTo>
                  <a:lnTo>
                    <a:pt x="483" y="371"/>
                  </a:lnTo>
                  <a:lnTo>
                    <a:pt x="483" y="364"/>
                  </a:lnTo>
                  <a:lnTo>
                    <a:pt x="490" y="357"/>
                  </a:lnTo>
                  <a:lnTo>
                    <a:pt x="490" y="350"/>
                  </a:lnTo>
                  <a:lnTo>
                    <a:pt x="490" y="343"/>
                  </a:lnTo>
                  <a:lnTo>
                    <a:pt x="490" y="336"/>
                  </a:lnTo>
                  <a:lnTo>
                    <a:pt x="490" y="329"/>
                  </a:lnTo>
                  <a:lnTo>
                    <a:pt x="490" y="322"/>
                  </a:lnTo>
                  <a:lnTo>
                    <a:pt x="483" y="315"/>
                  </a:lnTo>
                  <a:lnTo>
                    <a:pt x="490" y="301"/>
                  </a:lnTo>
                  <a:lnTo>
                    <a:pt x="490" y="287"/>
                  </a:lnTo>
                  <a:lnTo>
                    <a:pt x="497" y="280"/>
                  </a:lnTo>
                  <a:lnTo>
                    <a:pt x="511" y="273"/>
                  </a:lnTo>
                  <a:lnTo>
                    <a:pt x="518" y="266"/>
                  </a:lnTo>
                  <a:lnTo>
                    <a:pt x="525" y="259"/>
                  </a:lnTo>
                  <a:lnTo>
                    <a:pt x="532" y="252"/>
                  </a:lnTo>
                  <a:lnTo>
                    <a:pt x="532" y="238"/>
                  </a:lnTo>
                  <a:lnTo>
                    <a:pt x="532" y="231"/>
                  </a:lnTo>
                  <a:lnTo>
                    <a:pt x="525" y="224"/>
                  </a:lnTo>
                  <a:lnTo>
                    <a:pt x="525" y="217"/>
                  </a:lnTo>
                  <a:lnTo>
                    <a:pt x="525" y="210"/>
                  </a:lnTo>
                  <a:lnTo>
                    <a:pt x="518" y="203"/>
                  </a:lnTo>
                  <a:lnTo>
                    <a:pt x="518" y="196"/>
                  </a:lnTo>
                  <a:lnTo>
                    <a:pt x="518" y="189"/>
                  </a:lnTo>
                  <a:lnTo>
                    <a:pt x="511" y="182"/>
                  </a:lnTo>
                  <a:lnTo>
                    <a:pt x="511" y="168"/>
                  </a:lnTo>
                  <a:lnTo>
                    <a:pt x="518" y="168"/>
                  </a:lnTo>
                  <a:lnTo>
                    <a:pt x="532" y="168"/>
                  </a:lnTo>
                  <a:lnTo>
                    <a:pt x="539" y="175"/>
                  </a:lnTo>
                  <a:lnTo>
                    <a:pt x="546" y="175"/>
                  </a:lnTo>
                  <a:lnTo>
                    <a:pt x="553" y="182"/>
                  </a:lnTo>
                  <a:lnTo>
                    <a:pt x="560" y="189"/>
                  </a:lnTo>
                  <a:lnTo>
                    <a:pt x="567" y="196"/>
                  </a:lnTo>
                  <a:lnTo>
                    <a:pt x="567" y="203"/>
                  </a:lnTo>
                  <a:lnTo>
                    <a:pt x="567" y="210"/>
                  </a:lnTo>
                  <a:lnTo>
                    <a:pt x="567" y="217"/>
                  </a:lnTo>
                  <a:lnTo>
                    <a:pt x="560" y="217"/>
                  </a:lnTo>
                  <a:lnTo>
                    <a:pt x="560" y="224"/>
                  </a:lnTo>
                  <a:lnTo>
                    <a:pt x="560" y="231"/>
                  </a:lnTo>
                  <a:lnTo>
                    <a:pt x="560" y="238"/>
                  </a:lnTo>
                  <a:lnTo>
                    <a:pt x="567" y="238"/>
                  </a:lnTo>
                  <a:lnTo>
                    <a:pt x="574" y="245"/>
                  </a:lnTo>
                  <a:lnTo>
                    <a:pt x="581" y="259"/>
                  </a:lnTo>
                  <a:lnTo>
                    <a:pt x="581" y="273"/>
                  </a:lnTo>
                  <a:lnTo>
                    <a:pt x="581" y="287"/>
                  </a:lnTo>
                  <a:lnTo>
                    <a:pt x="581" y="294"/>
                  </a:lnTo>
                  <a:lnTo>
                    <a:pt x="588" y="308"/>
                  </a:lnTo>
                  <a:lnTo>
                    <a:pt x="588" y="322"/>
                  </a:lnTo>
                  <a:lnTo>
                    <a:pt x="588" y="329"/>
                  </a:lnTo>
                  <a:lnTo>
                    <a:pt x="588" y="343"/>
                  </a:lnTo>
                  <a:lnTo>
                    <a:pt x="588" y="350"/>
                  </a:lnTo>
                  <a:lnTo>
                    <a:pt x="581" y="350"/>
                  </a:lnTo>
                  <a:lnTo>
                    <a:pt x="574" y="350"/>
                  </a:lnTo>
                  <a:lnTo>
                    <a:pt x="567" y="350"/>
                  </a:lnTo>
                  <a:lnTo>
                    <a:pt x="560" y="350"/>
                  </a:lnTo>
                  <a:lnTo>
                    <a:pt x="553" y="350"/>
                  </a:lnTo>
                  <a:lnTo>
                    <a:pt x="546" y="350"/>
                  </a:lnTo>
                  <a:lnTo>
                    <a:pt x="546" y="357"/>
                  </a:lnTo>
                  <a:lnTo>
                    <a:pt x="539" y="364"/>
                  </a:lnTo>
                  <a:lnTo>
                    <a:pt x="539" y="371"/>
                  </a:lnTo>
                  <a:lnTo>
                    <a:pt x="539" y="378"/>
                  </a:lnTo>
                  <a:lnTo>
                    <a:pt x="532" y="378"/>
                  </a:lnTo>
                  <a:lnTo>
                    <a:pt x="532" y="385"/>
                  </a:lnTo>
                  <a:lnTo>
                    <a:pt x="525" y="392"/>
                  </a:lnTo>
                  <a:lnTo>
                    <a:pt x="525" y="399"/>
                  </a:lnTo>
                  <a:lnTo>
                    <a:pt x="525" y="406"/>
                  </a:lnTo>
                  <a:lnTo>
                    <a:pt x="532" y="406"/>
                  </a:lnTo>
                  <a:lnTo>
                    <a:pt x="532" y="413"/>
                  </a:lnTo>
                  <a:lnTo>
                    <a:pt x="539" y="406"/>
                  </a:lnTo>
                  <a:lnTo>
                    <a:pt x="546" y="406"/>
                  </a:lnTo>
                  <a:lnTo>
                    <a:pt x="553" y="399"/>
                  </a:lnTo>
                  <a:lnTo>
                    <a:pt x="553" y="392"/>
                  </a:lnTo>
                  <a:lnTo>
                    <a:pt x="560" y="385"/>
                  </a:lnTo>
                  <a:lnTo>
                    <a:pt x="567" y="378"/>
                  </a:lnTo>
                  <a:lnTo>
                    <a:pt x="574" y="378"/>
                  </a:lnTo>
                  <a:lnTo>
                    <a:pt x="581" y="378"/>
                  </a:lnTo>
                  <a:lnTo>
                    <a:pt x="581" y="385"/>
                  </a:lnTo>
                  <a:lnTo>
                    <a:pt x="588" y="385"/>
                  </a:lnTo>
                  <a:lnTo>
                    <a:pt x="595" y="392"/>
                  </a:lnTo>
                  <a:lnTo>
                    <a:pt x="595" y="385"/>
                  </a:lnTo>
                  <a:lnTo>
                    <a:pt x="602" y="385"/>
                  </a:lnTo>
                  <a:lnTo>
                    <a:pt x="609" y="378"/>
                  </a:lnTo>
                  <a:lnTo>
                    <a:pt x="609" y="371"/>
                  </a:lnTo>
                  <a:lnTo>
                    <a:pt x="616" y="364"/>
                  </a:lnTo>
                  <a:lnTo>
                    <a:pt x="616" y="357"/>
                  </a:lnTo>
                  <a:lnTo>
                    <a:pt x="616" y="343"/>
                  </a:lnTo>
                  <a:lnTo>
                    <a:pt x="609" y="329"/>
                  </a:lnTo>
                  <a:lnTo>
                    <a:pt x="609" y="315"/>
                  </a:lnTo>
                  <a:lnTo>
                    <a:pt x="602" y="294"/>
                  </a:lnTo>
                  <a:lnTo>
                    <a:pt x="602" y="280"/>
                  </a:lnTo>
                  <a:lnTo>
                    <a:pt x="595" y="266"/>
                  </a:lnTo>
                  <a:lnTo>
                    <a:pt x="588" y="252"/>
                  </a:lnTo>
                  <a:lnTo>
                    <a:pt x="588" y="238"/>
                  </a:lnTo>
                  <a:lnTo>
                    <a:pt x="588" y="189"/>
                  </a:lnTo>
                  <a:lnTo>
                    <a:pt x="581" y="182"/>
                  </a:lnTo>
                  <a:lnTo>
                    <a:pt x="581" y="175"/>
                  </a:lnTo>
                  <a:lnTo>
                    <a:pt x="581" y="168"/>
                  </a:lnTo>
                  <a:lnTo>
                    <a:pt x="581" y="161"/>
                  </a:lnTo>
                  <a:lnTo>
                    <a:pt x="574" y="154"/>
                  </a:lnTo>
                  <a:lnTo>
                    <a:pt x="574" y="147"/>
                  </a:lnTo>
                  <a:lnTo>
                    <a:pt x="567" y="140"/>
                  </a:lnTo>
                  <a:lnTo>
                    <a:pt x="560" y="140"/>
                  </a:lnTo>
                  <a:lnTo>
                    <a:pt x="553" y="140"/>
                  </a:lnTo>
                  <a:lnTo>
                    <a:pt x="546" y="140"/>
                  </a:lnTo>
                  <a:lnTo>
                    <a:pt x="539" y="140"/>
                  </a:lnTo>
                  <a:lnTo>
                    <a:pt x="532" y="147"/>
                  </a:lnTo>
                  <a:lnTo>
                    <a:pt x="525" y="147"/>
                  </a:lnTo>
                  <a:lnTo>
                    <a:pt x="518" y="147"/>
                  </a:lnTo>
                  <a:lnTo>
                    <a:pt x="511" y="154"/>
                  </a:lnTo>
                  <a:lnTo>
                    <a:pt x="504" y="154"/>
                  </a:lnTo>
                  <a:lnTo>
                    <a:pt x="497" y="154"/>
                  </a:lnTo>
                  <a:lnTo>
                    <a:pt x="490" y="154"/>
                  </a:lnTo>
                  <a:lnTo>
                    <a:pt x="490" y="147"/>
                  </a:lnTo>
                  <a:lnTo>
                    <a:pt x="483" y="140"/>
                  </a:lnTo>
                  <a:lnTo>
                    <a:pt x="490" y="133"/>
                  </a:lnTo>
                  <a:lnTo>
                    <a:pt x="490" y="126"/>
                  </a:lnTo>
                  <a:lnTo>
                    <a:pt x="497" y="126"/>
                  </a:lnTo>
                  <a:lnTo>
                    <a:pt x="504" y="126"/>
                  </a:lnTo>
                  <a:lnTo>
                    <a:pt x="511" y="126"/>
                  </a:lnTo>
                  <a:lnTo>
                    <a:pt x="511" y="119"/>
                  </a:lnTo>
                  <a:lnTo>
                    <a:pt x="525" y="112"/>
                  </a:lnTo>
                  <a:lnTo>
                    <a:pt x="532" y="105"/>
                  </a:lnTo>
                  <a:lnTo>
                    <a:pt x="539" y="98"/>
                  </a:lnTo>
                  <a:lnTo>
                    <a:pt x="546" y="91"/>
                  </a:lnTo>
                  <a:lnTo>
                    <a:pt x="560" y="84"/>
                  </a:lnTo>
                  <a:lnTo>
                    <a:pt x="567" y="77"/>
                  </a:lnTo>
                  <a:lnTo>
                    <a:pt x="574" y="70"/>
                  </a:lnTo>
                  <a:lnTo>
                    <a:pt x="581" y="63"/>
                  </a:lnTo>
                  <a:lnTo>
                    <a:pt x="588" y="49"/>
                  </a:lnTo>
                  <a:lnTo>
                    <a:pt x="595" y="49"/>
                  </a:lnTo>
                  <a:lnTo>
                    <a:pt x="602" y="42"/>
                  </a:lnTo>
                  <a:lnTo>
                    <a:pt x="609" y="35"/>
                  </a:lnTo>
                  <a:lnTo>
                    <a:pt x="616" y="28"/>
                  </a:lnTo>
                  <a:lnTo>
                    <a:pt x="623" y="28"/>
                  </a:lnTo>
                  <a:lnTo>
                    <a:pt x="630" y="21"/>
                  </a:lnTo>
                  <a:lnTo>
                    <a:pt x="637" y="21"/>
                  </a:lnTo>
                  <a:lnTo>
                    <a:pt x="644" y="14"/>
                  </a:lnTo>
                  <a:lnTo>
                    <a:pt x="658" y="14"/>
                  </a:lnTo>
                  <a:lnTo>
                    <a:pt x="665" y="14"/>
                  </a:lnTo>
                  <a:lnTo>
                    <a:pt x="672" y="7"/>
                  </a:lnTo>
                  <a:lnTo>
                    <a:pt x="679" y="7"/>
                  </a:lnTo>
                  <a:lnTo>
                    <a:pt x="686" y="7"/>
                  </a:lnTo>
                  <a:lnTo>
                    <a:pt x="693" y="0"/>
                  </a:lnTo>
                  <a:lnTo>
                    <a:pt x="700" y="0"/>
                  </a:lnTo>
                  <a:lnTo>
                    <a:pt x="721" y="0"/>
                  </a:lnTo>
                  <a:lnTo>
                    <a:pt x="721" y="7"/>
                  </a:lnTo>
                  <a:lnTo>
                    <a:pt x="728" y="14"/>
                  </a:lnTo>
                  <a:lnTo>
                    <a:pt x="735" y="14"/>
                  </a:lnTo>
                  <a:lnTo>
                    <a:pt x="742" y="14"/>
                  </a:lnTo>
                  <a:lnTo>
                    <a:pt x="749" y="21"/>
                  </a:lnTo>
                  <a:lnTo>
                    <a:pt x="756" y="21"/>
                  </a:lnTo>
                  <a:lnTo>
                    <a:pt x="770" y="21"/>
                  </a:lnTo>
                  <a:lnTo>
                    <a:pt x="784" y="28"/>
                  </a:lnTo>
                  <a:lnTo>
                    <a:pt x="805" y="35"/>
                  </a:lnTo>
                  <a:lnTo>
                    <a:pt x="819" y="42"/>
                  </a:lnTo>
                  <a:lnTo>
                    <a:pt x="833" y="49"/>
                  </a:lnTo>
                  <a:lnTo>
                    <a:pt x="847" y="63"/>
                  </a:lnTo>
                  <a:lnTo>
                    <a:pt x="854" y="70"/>
                  </a:lnTo>
                  <a:lnTo>
                    <a:pt x="861" y="84"/>
                  </a:lnTo>
                  <a:lnTo>
                    <a:pt x="861" y="91"/>
                  </a:lnTo>
                  <a:lnTo>
                    <a:pt x="854" y="98"/>
                  </a:lnTo>
                  <a:lnTo>
                    <a:pt x="854" y="105"/>
                  </a:lnTo>
                  <a:lnTo>
                    <a:pt x="847" y="105"/>
                  </a:lnTo>
                  <a:lnTo>
                    <a:pt x="840" y="112"/>
                  </a:lnTo>
                  <a:lnTo>
                    <a:pt x="833" y="126"/>
                  </a:lnTo>
                  <a:lnTo>
                    <a:pt x="833" y="133"/>
                  </a:lnTo>
                  <a:lnTo>
                    <a:pt x="826" y="147"/>
                  </a:lnTo>
                  <a:lnTo>
                    <a:pt x="826" y="154"/>
                  </a:lnTo>
                  <a:lnTo>
                    <a:pt x="819" y="168"/>
                  </a:lnTo>
                  <a:lnTo>
                    <a:pt x="819" y="182"/>
                  </a:lnTo>
                  <a:lnTo>
                    <a:pt x="819" y="189"/>
                  </a:lnTo>
                  <a:lnTo>
                    <a:pt x="819" y="196"/>
                  </a:lnTo>
                  <a:lnTo>
                    <a:pt x="819" y="203"/>
                  </a:lnTo>
                  <a:lnTo>
                    <a:pt x="826" y="210"/>
                  </a:lnTo>
                  <a:lnTo>
                    <a:pt x="833" y="210"/>
                  </a:lnTo>
                  <a:lnTo>
                    <a:pt x="833" y="217"/>
                  </a:lnTo>
                  <a:lnTo>
                    <a:pt x="840" y="224"/>
                  </a:lnTo>
                  <a:lnTo>
                    <a:pt x="840" y="231"/>
                  </a:lnTo>
                  <a:lnTo>
                    <a:pt x="840" y="238"/>
                  </a:lnTo>
                  <a:lnTo>
                    <a:pt x="840" y="252"/>
                  </a:lnTo>
                  <a:lnTo>
                    <a:pt x="840" y="259"/>
                  </a:lnTo>
                  <a:lnTo>
                    <a:pt x="840" y="266"/>
                  </a:lnTo>
                  <a:lnTo>
                    <a:pt x="847" y="273"/>
                  </a:lnTo>
                  <a:lnTo>
                    <a:pt x="847" y="280"/>
                  </a:lnTo>
                  <a:lnTo>
                    <a:pt x="847" y="287"/>
                  </a:lnTo>
                  <a:lnTo>
                    <a:pt x="854" y="287"/>
                  </a:lnTo>
                  <a:lnTo>
                    <a:pt x="854" y="294"/>
                  </a:lnTo>
                  <a:lnTo>
                    <a:pt x="854" y="301"/>
                  </a:lnTo>
                  <a:lnTo>
                    <a:pt x="861" y="308"/>
                  </a:lnTo>
                  <a:lnTo>
                    <a:pt x="861" y="315"/>
                  </a:lnTo>
                  <a:lnTo>
                    <a:pt x="861" y="322"/>
                  </a:lnTo>
                  <a:lnTo>
                    <a:pt x="868" y="329"/>
                  </a:lnTo>
                  <a:lnTo>
                    <a:pt x="861" y="343"/>
                  </a:lnTo>
                  <a:lnTo>
                    <a:pt x="861" y="357"/>
                  </a:lnTo>
                  <a:lnTo>
                    <a:pt x="854" y="371"/>
                  </a:lnTo>
                  <a:lnTo>
                    <a:pt x="847" y="378"/>
                  </a:lnTo>
                  <a:lnTo>
                    <a:pt x="840" y="392"/>
                  </a:lnTo>
                  <a:lnTo>
                    <a:pt x="833" y="406"/>
                  </a:lnTo>
                  <a:lnTo>
                    <a:pt x="826" y="413"/>
                  </a:lnTo>
                  <a:lnTo>
                    <a:pt x="819" y="427"/>
                  </a:lnTo>
                  <a:lnTo>
                    <a:pt x="812" y="434"/>
                  </a:lnTo>
                  <a:lnTo>
                    <a:pt x="812" y="441"/>
                  </a:lnTo>
                  <a:lnTo>
                    <a:pt x="805" y="441"/>
                  </a:lnTo>
                  <a:lnTo>
                    <a:pt x="805" y="448"/>
                  </a:lnTo>
                  <a:lnTo>
                    <a:pt x="798" y="455"/>
                  </a:lnTo>
                  <a:lnTo>
                    <a:pt x="791" y="462"/>
                  </a:lnTo>
                  <a:lnTo>
                    <a:pt x="784" y="462"/>
                  </a:lnTo>
                  <a:lnTo>
                    <a:pt x="777" y="462"/>
                  </a:lnTo>
                  <a:lnTo>
                    <a:pt x="777" y="455"/>
                  </a:lnTo>
                  <a:lnTo>
                    <a:pt x="770" y="455"/>
                  </a:lnTo>
                  <a:lnTo>
                    <a:pt x="770" y="448"/>
                  </a:lnTo>
                  <a:lnTo>
                    <a:pt x="763" y="448"/>
                  </a:lnTo>
                  <a:lnTo>
                    <a:pt x="756" y="448"/>
                  </a:lnTo>
                  <a:lnTo>
                    <a:pt x="749" y="455"/>
                  </a:lnTo>
                  <a:lnTo>
                    <a:pt x="742" y="455"/>
                  </a:lnTo>
                  <a:lnTo>
                    <a:pt x="742" y="462"/>
                  </a:lnTo>
                  <a:lnTo>
                    <a:pt x="735" y="462"/>
                  </a:lnTo>
                  <a:lnTo>
                    <a:pt x="728" y="462"/>
                  </a:lnTo>
                  <a:lnTo>
                    <a:pt x="728" y="469"/>
                  </a:lnTo>
                  <a:lnTo>
                    <a:pt x="721" y="476"/>
                  </a:lnTo>
                  <a:lnTo>
                    <a:pt x="721" y="483"/>
                  </a:lnTo>
                  <a:lnTo>
                    <a:pt x="714" y="483"/>
                  </a:lnTo>
                  <a:lnTo>
                    <a:pt x="714" y="490"/>
                  </a:lnTo>
                  <a:lnTo>
                    <a:pt x="707" y="490"/>
                  </a:lnTo>
                  <a:lnTo>
                    <a:pt x="700" y="497"/>
                  </a:lnTo>
                  <a:lnTo>
                    <a:pt x="686" y="504"/>
                  </a:lnTo>
                  <a:lnTo>
                    <a:pt x="679" y="504"/>
                  </a:lnTo>
                  <a:lnTo>
                    <a:pt x="679" y="511"/>
                  </a:lnTo>
                  <a:lnTo>
                    <a:pt x="672" y="518"/>
                  </a:lnTo>
                  <a:lnTo>
                    <a:pt x="672" y="525"/>
                  </a:lnTo>
                  <a:lnTo>
                    <a:pt x="672" y="532"/>
                  </a:lnTo>
                  <a:lnTo>
                    <a:pt x="665" y="539"/>
                  </a:lnTo>
                  <a:lnTo>
                    <a:pt x="665" y="546"/>
                  </a:lnTo>
                  <a:lnTo>
                    <a:pt x="658" y="553"/>
                  </a:lnTo>
                  <a:lnTo>
                    <a:pt x="658" y="560"/>
                  </a:lnTo>
                  <a:lnTo>
                    <a:pt x="651" y="567"/>
                  </a:lnTo>
                  <a:lnTo>
                    <a:pt x="651" y="574"/>
                  </a:lnTo>
                  <a:lnTo>
                    <a:pt x="651" y="581"/>
                  </a:lnTo>
                  <a:lnTo>
                    <a:pt x="658" y="602"/>
                  </a:lnTo>
                  <a:lnTo>
                    <a:pt x="672" y="616"/>
                  </a:lnTo>
                  <a:lnTo>
                    <a:pt x="693" y="630"/>
                  </a:lnTo>
                  <a:lnTo>
                    <a:pt x="714" y="637"/>
                  </a:lnTo>
                  <a:lnTo>
                    <a:pt x="742" y="651"/>
                  </a:lnTo>
                  <a:lnTo>
                    <a:pt x="763" y="658"/>
                  </a:lnTo>
                  <a:lnTo>
                    <a:pt x="777" y="672"/>
                  </a:lnTo>
                  <a:lnTo>
                    <a:pt x="784" y="700"/>
                  </a:lnTo>
                  <a:lnTo>
                    <a:pt x="784" y="707"/>
                  </a:lnTo>
                  <a:lnTo>
                    <a:pt x="784" y="714"/>
                  </a:lnTo>
                  <a:lnTo>
                    <a:pt x="784" y="721"/>
                  </a:lnTo>
                  <a:lnTo>
                    <a:pt x="784" y="728"/>
                  </a:lnTo>
                  <a:lnTo>
                    <a:pt x="784" y="735"/>
                  </a:lnTo>
                  <a:lnTo>
                    <a:pt x="791" y="735"/>
                  </a:lnTo>
                  <a:lnTo>
                    <a:pt x="791" y="742"/>
                  </a:lnTo>
                  <a:lnTo>
                    <a:pt x="791" y="749"/>
                  </a:lnTo>
                  <a:lnTo>
                    <a:pt x="791" y="756"/>
                  </a:lnTo>
                  <a:lnTo>
                    <a:pt x="784" y="763"/>
                  </a:lnTo>
                  <a:lnTo>
                    <a:pt x="770" y="770"/>
                  </a:lnTo>
                  <a:lnTo>
                    <a:pt x="763" y="777"/>
                  </a:lnTo>
                  <a:lnTo>
                    <a:pt x="749" y="777"/>
                  </a:lnTo>
                  <a:lnTo>
                    <a:pt x="735" y="784"/>
                  </a:lnTo>
                  <a:lnTo>
                    <a:pt x="728" y="784"/>
                  </a:lnTo>
                  <a:lnTo>
                    <a:pt x="721" y="784"/>
                  </a:lnTo>
                  <a:lnTo>
                    <a:pt x="665" y="784"/>
                  </a:lnTo>
                  <a:lnTo>
                    <a:pt x="651" y="791"/>
                  </a:lnTo>
                  <a:lnTo>
                    <a:pt x="644" y="798"/>
                  </a:lnTo>
                  <a:lnTo>
                    <a:pt x="637" y="812"/>
                  </a:lnTo>
                  <a:lnTo>
                    <a:pt x="630" y="819"/>
                  </a:lnTo>
                  <a:lnTo>
                    <a:pt x="623" y="826"/>
                  </a:lnTo>
                  <a:lnTo>
                    <a:pt x="616" y="840"/>
                  </a:lnTo>
                  <a:lnTo>
                    <a:pt x="609" y="854"/>
                  </a:lnTo>
                  <a:lnTo>
                    <a:pt x="609" y="868"/>
                  </a:lnTo>
                  <a:lnTo>
                    <a:pt x="595" y="868"/>
                  </a:lnTo>
                  <a:lnTo>
                    <a:pt x="595" y="861"/>
                  </a:lnTo>
                  <a:lnTo>
                    <a:pt x="602" y="854"/>
                  </a:lnTo>
                  <a:lnTo>
                    <a:pt x="602" y="847"/>
                  </a:lnTo>
                  <a:lnTo>
                    <a:pt x="595" y="840"/>
                  </a:lnTo>
                  <a:lnTo>
                    <a:pt x="588" y="840"/>
                  </a:lnTo>
                  <a:lnTo>
                    <a:pt x="588" y="847"/>
                  </a:lnTo>
                  <a:lnTo>
                    <a:pt x="581" y="847"/>
                  </a:lnTo>
                  <a:lnTo>
                    <a:pt x="581" y="854"/>
                  </a:lnTo>
                  <a:lnTo>
                    <a:pt x="581" y="861"/>
                  </a:lnTo>
                  <a:lnTo>
                    <a:pt x="581" y="868"/>
                  </a:lnTo>
                  <a:lnTo>
                    <a:pt x="588" y="875"/>
                  </a:lnTo>
                  <a:lnTo>
                    <a:pt x="602" y="882"/>
                  </a:lnTo>
                  <a:lnTo>
                    <a:pt x="616" y="882"/>
                  </a:lnTo>
                  <a:lnTo>
                    <a:pt x="630" y="889"/>
                  </a:lnTo>
                  <a:lnTo>
                    <a:pt x="637" y="896"/>
                  </a:lnTo>
                  <a:lnTo>
                    <a:pt x="644" y="903"/>
                  </a:lnTo>
                  <a:lnTo>
                    <a:pt x="651" y="917"/>
                  </a:lnTo>
                  <a:lnTo>
                    <a:pt x="651" y="924"/>
                  </a:lnTo>
                  <a:lnTo>
                    <a:pt x="644" y="924"/>
                  </a:lnTo>
                  <a:lnTo>
                    <a:pt x="637" y="924"/>
                  </a:lnTo>
                  <a:lnTo>
                    <a:pt x="630" y="924"/>
                  </a:lnTo>
                  <a:lnTo>
                    <a:pt x="623" y="924"/>
                  </a:lnTo>
                  <a:lnTo>
                    <a:pt x="616" y="917"/>
                  </a:lnTo>
                  <a:lnTo>
                    <a:pt x="609" y="917"/>
                  </a:lnTo>
                  <a:lnTo>
                    <a:pt x="609" y="931"/>
                  </a:lnTo>
                  <a:lnTo>
                    <a:pt x="616" y="938"/>
                  </a:lnTo>
                  <a:lnTo>
                    <a:pt x="623" y="945"/>
                  </a:lnTo>
                  <a:lnTo>
                    <a:pt x="630" y="959"/>
                  </a:lnTo>
                  <a:lnTo>
                    <a:pt x="637" y="973"/>
                  </a:lnTo>
                  <a:lnTo>
                    <a:pt x="644" y="980"/>
                  </a:lnTo>
                  <a:lnTo>
                    <a:pt x="644" y="994"/>
                  </a:lnTo>
                  <a:lnTo>
                    <a:pt x="644" y="1001"/>
                  </a:lnTo>
                  <a:lnTo>
                    <a:pt x="637" y="1001"/>
                  </a:lnTo>
                  <a:lnTo>
                    <a:pt x="630" y="1001"/>
                  </a:lnTo>
                  <a:lnTo>
                    <a:pt x="616" y="1008"/>
                  </a:lnTo>
                  <a:lnTo>
                    <a:pt x="609" y="1015"/>
                  </a:lnTo>
                  <a:lnTo>
                    <a:pt x="602" y="1015"/>
                  </a:lnTo>
                  <a:lnTo>
                    <a:pt x="588" y="1022"/>
                  </a:lnTo>
                  <a:lnTo>
                    <a:pt x="581" y="1029"/>
                  </a:lnTo>
                  <a:lnTo>
                    <a:pt x="574" y="1029"/>
                  </a:lnTo>
                  <a:lnTo>
                    <a:pt x="567" y="1029"/>
                  </a:lnTo>
                  <a:lnTo>
                    <a:pt x="560" y="1029"/>
                  </a:lnTo>
                  <a:lnTo>
                    <a:pt x="553" y="1022"/>
                  </a:lnTo>
                  <a:lnTo>
                    <a:pt x="546" y="1022"/>
                  </a:lnTo>
                  <a:lnTo>
                    <a:pt x="546" y="1015"/>
                  </a:lnTo>
                  <a:lnTo>
                    <a:pt x="539" y="1008"/>
                  </a:lnTo>
                  <a:lnTo>
                    <a:pt x="532" y="1001"/>
                  </a:lnTo>
                  <a:lnTo>
                    <a:pt x="525" y="1001"/>
                  </a:lnTo>
                  <a:lnTo>
                    <a:pt x="518" y="1001"/>
                  </a:lnTo>
                  <a:lnTo>
                    <a:pt x="511" y="1008"/>
                  </a:lnTo>
                  <a:lnTo>
                    <a:pt x="504" y="1008"/>
                  </a:lnTo>
                  <a:lnTo>
                    <a:pt x="497" y="1008"/>
                  </a:lnTo>
                  <a:lnTo>
                    <a:pt x="490" y="1008"/>
                  </a:lnTo>
                  <a:lnTo>
                    <a:pt x="490" y="1001"/>
                  </a:lnTo>
                  <a:lnTo>
                    <a:pt x="483" y="994"/>
                  </a:lnTo>
                  <a:lnTo>
                    <a:pt x="476" y="980"/>
                  </a:lnTo>
                  <a:lnTo>
                    <a:pt x="462" y="973"/>
                  </a:lnTo>
                  <a:lnTo>
                    <a:pt x="455" y="966"/>
                  </a:lnTo>
                  <a:lnTo>
                    <a:pt x="441" y="966"/>
                  </a:lnTo>
                  <a:lnTo>
                    <a:pt x="427" y="959"/>
                  </a:lnTo>
                  <a:lnTo>
                    <a:pt x="413" y="952"/>
                  </a:lnTo>
                  <a:lnTo>
                    <a:pt x="406" y="945"/>
                  </a:lnTo>
                  <a:lnTo>
                    <a:pt x="399" y="938"/>
                  </a:lnTo>
                  <a:lnTo>
                    <a:pt x="413" y="938"/>
                  </a:lnTo>
                  <a:lnTo>
                    <a:pt x="420" y="938"/>
                  </a:lnTo>
                  <a:lnTo>
                    <a:pt x="427" y="945"/>
                  </a:lnTo>
                  <a:lnTo>
                    <a:pt x="434" y="945"/>
                  </a:lnTo>
                  <a:lnTo>
                    <a:pt x="441" y="952"/>
                  </a:lnTo>
                  <a:lnTo>
                    <a:pt x="448" y="952"/>
                  </a:lnTo>
                  <a:lnTo>
                    <a:pt x="455" y="959"/>
                  </a:lnTo>
                  <a:lnTo>
                    <a:pt x="462" y="959"/>
                  </a:lnTo>
                  <a:lnTo>
                    <a:pt x="469" y="966"/>
                  </a:lnTo>
                  <a:lnTo>
                    <a:pt x="483" y="966"/>
                  </a:lnTo>
                  <a:lnTo>
                    <a:pt x="476" y="952"/>
                  </a:lnTo>
                  <a:lnTo>
                    <a:pt x="469" y="945"/>
                  </a:lnTo>
                  <a:lnTo>
                    <a:pt x="462" y="931"/>
                  </a:lnTo>
                  <a:lnTo>
                    <a:pt x="448" y="931"/>
                  </a:lnTo>
                  <a:lnTo>
                    <a:pt x="441" y="924"/>
                  </a:lnTo>
                  <a:lnTo>
                    <a:pt x="434" y="917"/>
                  </a:lnTo>
                  <a:lnTo>
                    <a:pt x="427" y="903"/>
                  </a:lnTo>
                  <a:lnTo>
                    <a:pt x="420" y="889"/>
                  </a:lnTo>
                  <a:lnTo>
                    <a:pt x="427" y="889"/>
                  </a:lnTo>
                  <a:lnTo>
                    <a:pt x="434" y="889"/>
                  </a:lnTo>
                  <a:lnTo>
                    <a:pt x="441" y="889"/>
                  </a:lnTo>
                  <a:lnTo>
                    <a:pt x="448" y="889"/>
                  </a:lnTo>
                  <a:lnTo>
                    <a:pt x="455" y="889"/>
                  </a:lnTo>
                  <a:lnTo>
                    <a:pt x="462" y="882"/>
                  </a:lnTo>
                  <a:lnTo>
                    <a:pt x="469" y="882"/>
                  </a:lnTo>
                  <a:lnTo>
                    <a:pt x="469" y="875"/>
                  </a:lnTo>
                  <a:lnTo>
                    <a:pt x="469" y="868"/>
                  </a:lnTo>
                  <a:lnTo>
                    <a:pt x="462" y="868"/>
                  </a:lnTo>
                  <a:lnTo>
                    <a:pt x="455" y="868"/>
                  </a:lnTo>
                  <a:lnTo>
                    <a:pt x="441" y="868"/>
                  </a:lnTo>
                  <a:lnTo>
                    <a:pt x="434" y="868"/>
                  </a:lnTo>
                  <a:lnTo>
                    <a:pt x="427" y="861"/>
                  </a:lnTo>
                  <a:lnTo>
                    <a:pt x="420" y="861"/>
                  </a:lnTo>
                  <a:lnTo>
                    <a:pt x="413" y="854"/>
                  </a:lnTo>
                  <a:lnTo>
                    <a:pt x="413" y="847"/>
                  </a:lnTo>
                  <a:lnTo>
                    <a:pt x="413" y="840"/>
                  </a:lnTo>
                  <a:lnTo>
                    <a:pt x="413" y="833"/>
                  </a:lnTo>
                  <a:lnTo>
                    <a:pt x="413" y="826"/>
                  </a:lnTo>
                  <a:lnTo>
                    <a:pt x="406" y="819"/>
                  </a:lnTo>
                  <a:lnTo>
                    <a:pt x="399" y="826"/>
                  </a:lnTo>
                  <a:lnTo>
                    <a:pt x="392" y="826"/>
                  </a:lnTo>
                  <a:lnTo>
                    <a:pt x="392" y="833"/>
                  </a:lnTo>
                  <a:lnTo>
                    <a:pt x="385" y="833"/>
                  </a:lnTo>
                  <a:lnTo>
                    <a:pt x="385" y="840"/>
                  </a:lnTo>
                  <a:lnTo>
                    <a:pt x="378" y="840"/>
                  </a:lnTo>
                  <a:lnTo>
                    <a:pt x="371" y="840"/>
                  </a:lnTo>
                  <a:lnTo>
                    <a:pt x="364" y="840"/>
                  </a:lnTo>
                  <a:lnTo>
                    <a:pt x="350" y="833"/>
                  </a:lnTo>
                  <a:lnTo>
                    <a:pt x="336" y="826"/>
                  </a:lnTo>
                  <a:lnTo>
                    <a:pt x="322" y="819"/>
                  </a:lnTo>
                  <a:lnTo>
                    <a:pt x="315" y="812"/>
                  </a:lnTo>
                  <a:lnTo>
                    <a:pt x="301" y="812"/>
                  </a:lnTo>
                  <a:lnTo>
                    <a:pt x="287" y="805"/>
                  </a:lnTo>
                  <a:lnTo>
                    <a:pt x="273" y="805"/>
                  </a:lnTo>
                  <a:lnTo>
                    <a:pt x="266" y="805"/>
                  </a:lnTo>
                  <a:lnTo>
                    <a:pt x="259" y="805"/>
                  </a:lnTo>
                  <a:lnTo>
                    <a:pt x="252" y="812"/>
                  </a:lnTo>
                  <a:lnTo>
                    <a:pt x="245" y="812"/>
                  </a:lnTo>
                  <a:lnTo>
                    <a:pt x="238" y="812"/>
                  </a:lnTo>
                  <a:lnTo>
                    <a:pt x="231" y="812"/>
                  </a:lnTo>
                  <a:lnTo>
                    <a:pt x="224" y="812"/>
                  </a:lnTo>
                  <a:lnTo>
                    <a:pt x="217" y="812"/>
                  </a:lnTo>
                  <a:lnTo>
                    <a:pt x="217" y="819"/>
                  </a:lnTo>
                  <a:lnTo>
                    <a:pt x="224" y="819"/>
                  </a:lnTo>
                  <a:lnTo>
                    <a:pt x="224" y="812"/>
                  </a:lnTo>
                  <a:lnTo>
                    <a:pt x="224" y="826"/>
                  </a:lnTo>
                  <a:lnTo>
                    <a:pt x="203" y="826"/>
                  </a:lnTo>
                  <a:lnTo>
                    <a:pt x="196" y="826"/>
                  </a:lnTo>
                  <a:lnTo>
                    <a:pt x="196" y="819"/>
                  </a:lnTo>
                  <a:lnTo>
                    <a:pt x="189" y="812"/>
                  </a:lnTo>
                  <a:lnTo>
                    <a:pt x="189" y="805"/>
                  </a:lnTo>
                  <a:lnTo>
                    <a:pt x="189" y="798"/>
                  </a:lnTo>
                  <a:lnTo>
                    <a:pt x="189" y="791"/>
                  </a:lnTo>
                  <a:lnTo>
                    <a:pt x="196" y="791"/>
                  </a:lnTo>
                  <a:lnTo>
                    <a:pt x="196" y="784"/>
                  </a:lnTo>
                  <a:lnTo>
                    <a:pt x="203" y="784"/>
                  </a:lnTo>
                  <a:lnTo>
                    <a:pt x="203" y="777"/>
                  </a:lnTo>
                  <a:lnTo>
                    <a:pt x="210" y="777"/>
                  </a:lnTo>
                  <a:lnTo>
                    <a:pt x="203" y="777"/>
                  </a:lnTo>
                  <a:lnTo>
                    <a:pt x="196" y="770"/>
                  </a:lnTo>
                  <a:lnTo>
                    <a:pt x="189" y="770"/>
                  </a:lnTo>
                  <a:lnTo>
                    <a:pt x="182" y="763"/>
                  </a:lnTo>
                  <a:lnTo>
                    <a:pt x="182" y="756"/>
                  </a:lnTo>
                  <a:lnTo>
                    <a:pt x="182" y="749"/>
                  </a:lnTo>
                  <a:lnTo>
                    <a:pt x="175" y="742"/>
                  </a:lnTo>
                  <a:lnTo>
                    <a:pt x="175" y="735"/>
                  </a:lnTo>
                  <a:lnTo>
                    <a:pt x="168" y="728"/>
                  </a:lnTo>
                  <a:lnTo>
                    <a:pt x="161" y="728"/>
                  </a:lnTo>
                  <a:lnTo>
                    <a:pt x="154" y="728"/>
                  </a:lnTo>
                  <a:lnTo>
                    <a:pt x="154" y="721"/>
                  </a:lnTo>
                  <a:lnTo>
                    <a:pt x="147" y="721"/>
                  </a:lnTo>
                  <a:lnTo>
                    <a:pt x="147" y="714"/>
                  </a:lnTo>
                  <a:lnTo>
                    <a:pt x="147" y="707"/>
                  </a:lnTo>
                  <a:lnTo>
                    <a:pt x="154" y="707"/>
                  </a:lnTo>
                  <a:lnTo>
                    <a:pt x="161" y="707"/>
                  </a:lnTo>
                  <a:lnTo>
                    <a:pt x="161" y="693"/>
                  </a:lnTo>
                  <a:lnTo>
                    <a:pt x="154" y="693"/>
                  </a:lnTo>
                  <a:lnTo>
                    <a:pt x="147" y="686"/>
                  </a:lnTo>
                  <a:lnTo>
                    <a:pt x="147" y="679"/>
                  </a:lnTo>
                  <a:lnTo>
                    <a:pt x="140" y="679"/>
                  </a:lnTo>
                  <a:lnTo>
                    <a:pt x="140" y="672"/>
                  </a:lnTo>
                  <a:lnTo>
                    <a:pt x="147" y="665"/>
                  </a:lnTo>
                  <a:lnTo>
                    <a:pt x="154" y="665"/>
                  </a:lnTo>
                  <a:lnTo>
                    <a:pt x="154" y="658"/>
                  </a:lnTo>
                  <a:lnTo>
                    <a:pt x="161" y="658"/>
                  </a:lnTo>
                  <a:lnTo>
                    <a:pt x="168" y="651"/>
                  </a:lnTo>
                  <a:lnTo>
                    <a:pt x="168" y="644"/>
                  </a:lnTo>
                  <a:lnTo>
                    <a:pt x="168" y="637"/>
                  </a:lnTo>
                  <a:lnTo>
                    <a:pt x="168" y="630"/>
                  </a:lnTo>
                  <a:lnTo>
                    <a:pt x="161" y="623"/>
                  </a:lnTo>
                  <a:lnTo>
                    <a:pt x="161" y="616"/>
                  </a:lnTo>
                  <a:lnTo>
                    <a:pt x="154" y="609"/>
                  </a:lnTo>
                  <a:lnTo>
                    <a:pt x="154" y="602"/>
                  </a:lnTo>
                  <a:lnTo>
                    <a:pt x="154" y="588"/>
                  </a:lnTo>
                  <a:lnTo>
                    <a:pt x="147" y="574"/>
                  </a:lnTo>
                  <a:lnTo>
                    <a:pt x="147" y="560"/>
                  </a:lnTo>
                  <a:lnTo>
                    <a:pt x="140" y="553"/>
                  </a:lnTo>
                  <a:lnTo>
                    <a:pt x="133" y="539"/>
                  </a:lnTo>
                  <a:lnTo>
                    <a:pt x="126" y="539"/>
                  </a:lnTo>
                  <a:lnTo>
                    <a:pt x="119" y="539"/>
                  </a:lnTo>
                  <a:lnTo>
                    <a:pt x="112" y="546"/>
                  </a:lnTo>
                  <a:lnTo>
                    <a:pt x="105" y="546"/>
                  </a:lnTo>
                  <a:lnTo>
                    <a:pt x="105" y="539"/>
                  </a:lnTo>
                  <a:lnTo>
                    <a:pt x="105" y="532"/>
                  </a:lnTo>
                  <a:lnTo>
                    <a:pt x="105" y="525"/>
                  </a:lnTo>
                  <a:lnTo>
                    <a:pt x="112" y="525"/>
                  </a:lnTo>
                  <a:lnTo>
                    <a:pt x="119" y="518"/>
                  </a:lnTo>
                  <a:lnTo>
                    <a:pt x="126" y="518"/>
                  </a:lnTo>
                  <a:lnTo>
                    <a:pt x="133" y="511"/>
                  </a:lnTo>
                  <a:lnTo>
                    <a:pt x="140" y="504"/>
                  </a:lnTo>
                  <a:lnTo>
                    <a:pt x="140" y="497"/>
                  </a:lnTo>
                  <a:lnTo>
                    <a:pt x="140" y="490"/>
                  </a:lnTo>
                  <a:lnTo>
                    <a:pt x="140" y="483"/>
                  </a:lnTo>
                  <a:lnTo>
                    <a:pt x="140" y="469"/>
                  </a:lnTo>
                  <a:lnTo>
                    <a:pt x="133" y="462"/>
                  </a:lnTo>
                  <a:lnTo>
                    <a:pt x="126" y="448"/>
                  </a:lnTo>
                  <a:lnTo>
                    <a:pt x="119" y="441"/>
                  </a:lnTo>
                  <a:lnTo>
                    <a:pt x="112" y="434"/>
                  </a:lnTo>
                  <a:lnTo>
                    <a:pt x="105" y="427"/>
                  </a:lnTo>
                  <a:lnTo>
                    <a:pt x="91" y="427"/>
                  </a:lnTo>
                  <a:lnTo>
                    <a:pt x="84" y="427"/>
                  </a:lnTo>
                  <a:lnTo>
                    <a:pt x="77" y="420"/>
                  </a:lnTo>
                  <a:lnTo>
                    <a:pt x="70" y="420"/>
                  </a:lnTo>
                  <a:lnTo>
                    <a:pt x="56" y="420"/>
                  </a:lnTo>
                  <a:lnTo>
                    <a:pt x="49" y="420"/>
                  </a:lnTo>
                  <a:lnTo>
                    <a:pt x="42" y="413"/>
                  </a:lnTo>
                  <a:lnTo>
                    <a:pt x="35" y="413"/>
                  </a:lnTo>
                  <a:lnTo>
                    <a:pt x="35" y="406"/>
                  </a:lnTo>
                  <a:lnTo>
                    <a:pt x="42" y="399"/>
                  </a:lnTo>
                  <a:lnTo>
                    <a:pt x="56" y="399"/>
                  </a:lnTo>
                  <a:lnTo>
                    <a:pt x="63" y="406"/>
                  </a:lnTo>
                  <a:lnTo>
                    <a:pt x="70" y="406"/>
                  </a:lnTo>
                  <a:lnTo>
                    <a:pt x="77" y="406"/>
                  </a:lnTo>
                  <a:lnTo>
                    <a:pt x="84" y="413"/>
                  </a:lnTo>
                  <a:lnTo>
                    <a:pt x="91" y="413"/>
                  </a:lnTo>
                  <a:lnTo>
                    <a:pt x="98" y="413"/>
                  </a:lnTo>
                  <a:lnTo>
                    <a:pt x="105" y="413"/>
                  </a:lnTo>
                  <a:lnTo>
                    <a:pt x="105" y="406"/>
                  </a:lnTo>
                  <a:lnTo>
                    <a:pt x="98" y="406"/>
                  </a:lnTo>
                  <a:lnTo>
                    <a:pt x="98" y="399"/>
                  </a:lnTo>
                  <a:lnTo>
                    <a:pt x="91" y="399"/>
                  </a:lnTo>
                  <a:lnTo>
                    <a:pt x="84" y="392"/>
                  </a:lnTo>
                  <a:lnTo>
                    <a:pt x="77" y="392"/>
                  </a:lnTo>
                  <a:lnTo>
                    <a:pt x="70" y="385"/>
                  </a:lnTo>
                  <a:lnTo>
                    <a:pt x="63" y="378"/>
                  </a:lnTo>
                  <a:lnTo>
                    <a:pt x="56" y="371"/>
                  </a:lnTo>
                  <a:lnTo>
                    <a:pt x="56" y="364"/>
                  </a:lnTo>
                  <a:lnTo>
                    <a:pt x="42" y="357"/>
                  </a:lnTo>
                  <a:lnTo>
                    <a:pt x="35" y="350"/>
                  </a:lnTo>
                  <a:lnTo>
                    <a:pt x="28" y="350"/>
                  </a:lnTo>
                  <a:lnTo>
                    <a:pt x="21" y="350"/>
                  </a:lnTo>
                  <a:lnTo>
                    <a:pt x="14" y="350"/>
                  </a:lnTo>
                  <a:lnTo>
                    <a:pt x="7" y="343"/>
                  </a:lnTo>
                  <a:lnTo>
                    <a:pt x="0" y="336"/>
                  </a:lnTo>
                  <a:lnTo>
                    <a:pt x="28" y="329"/>
                  </a:lnTo>
                  <a:lnTo>
                    <a:pt x="77" y="343"/>
                  </a:lnTo>
                  <a:lnTo>
                    <a:pt x="84" y="343"/>
                  </a:lnTo>
                  <a:lnTo>
                    <a:pt x="91" y="343"/>
                  </a:lnTo>
                  <a:lnTo>
                    <a:pt x="98" y="336"/>
                  </a:lnTo>
                  <a:lnTo>
                    <a:pt x="105" y="336"/>
                  </a:lnTo>
                  <a:lnTo>
                    <a:pt x="112" y="329"/>
                  </a:lnTo>
                  <a:lnTo>
                    <a:pt x="119" y="329"/>
                  </a:lnTo>
                  <a:lnTo>
                    <a:pt x="126" y="329"/>
                  </a:lnTo>
                  <a:lnTo>
                    <a:pt x="126" y="322"/>
                  </a:lnTo>
                  <a:lnTo>
                    <a:pt x="140" y="329"/>
                  </a:lnTo>
                  <a:lnTo>
                    <a:pt x="140" y="336"/>
                  </a:lnTo>
                  <a:lnTo>
                    <a:pt x="133" y="336"/>
                  </a:lnTo>
                  <a:lnTo>
                    <a:pt x="126" y="336"/>
                  </a:lnTo>
                  <a:lnTo>
                    <a:pt x="126" y="343"/>
                  </a:lnTo>
                  <a:lnTo>
                    <a:pt x="126" y="350"/>
                  </a:lnTo>
                  <a:lnTo>
                    <a:pt x="126" y="357"/>
                  </a:lnTo>
                  <a:lnTo>
                    <a:pt x="133" y="357"/>
                  </a:lnTo>
                  <a:lnTo>
                    <a:pt x="140" y="364"/>
                  </a:lnTo>
                  <a:lnTo>
                    <a:pt x="147" y="364"/>
                  </a:lnTo>
                  <a:lnTo>
                    <a:pt x="154" y="371"/>
                  </a:lnTo>
                  <a:lnTo>
                    <a:pt x="161" y="371"/>
                  </a:lnTo>
                  <a:lnTo>
                    <a:pt x="168" y="371"/>
                  </a:lnTo>
                  <a:lnTo>
                    <a:pt x="168" y="364"/>
                  </a:lnTo>
                  <a:lnTo>
                    <a:pt x="161" y="357"/>
                  </a:lnTo>
                  <a:lnTo>
                    <a:pt x="161" y="350"/>
                  </a:lnTo>
                  <a:lnTo>
                    <a:pt x="154" y="343"/>
                  </a:lnTo>
                  <a:lnTo>
                    <a:pt x="168" y="343"/>
                  </a:lnTo>
                  <a:lnTo>
                    <a:pt x="175" y="343"/>
                  </a:lnTo>
                  <a:lnTo>
                    <a:pt x="175" y="350"/>
                  </a:lnTo>
                  <a:lnTo>
                    <a:pt x="182" y="350"/>
                  </a:lnTo>
                  <a:lnTo>
                    <a:pt x="189" y="350"/>
                  </a:lnTo>
                  <a:lnTo>
                    <a:pt x="196" y="343"/>
                  </a:lnTo>
                  <a:lnTo>
                    <a:pt x="210" y="336"/>
                  </a:lnTo>
                  <a:lnTo>
                    <a:pt x="217" y="336"/>
                  </a:lnTo>
                  <a:lnTo>
                    <a:pt x="231" y="329"/>
                  </a:lnTo>
                  <a:lnTo>
                    <a:pt x="238" y="329"/>
                  </a:lnTo>
                  <a:lnTo>
                    <a:pt x="245" y="322"/>
                  </a:lnTo>
                  <a:lnTo>
                    <a:pt x="252" y="315"/>
                  </a:lnTo>
                  <a:lnTo>
                    <a:pt x="252" y="301"/>
                  </a:lnTo>
                  <a:lnTo>
                    <a:pt x="252" y="294"/>
                  </a:lnTo>
                  <a:lnTo>
                    <a:pt x="252" y="287"/>
                  </a:lnTo>
                  <a:lnTo>
                    <a:pt x="252" y="280"/>
                  </a:lnTo>
                  <a:lnTo>
                    <a:pt x="245" y="273"/>
                  </a:lnTo>
                  <a:lnTo>
                    <a:pt x="245" y="266"/>
                  </a:lnTo>
                  <a:lnTo>
                    <a:pt x="245" y="259"/>
                  </a:lnTo>
                  <a:lnTo>
                    <a:pt x="245" y="252"/>
                  </a:lnTo>
                  <a:lnTo>
                    <a:pt x="252" y="259"/>
                  </a:lnTo>
                  <a:lnTo>
                    <a:pt x="259" y="259"/>
                  </a:lnTo>
                  <a:lnTo>
                    <a:pt x="266" y="259"/>
                  </a:lnTo>
                  <a:lnTo>
                    <a:pt x="273" y="259"/>
                  </a:lnTo>
                  <a:lnTo>
                    <a:pt x="280" y="252"/>
                  </a:lnTo>
                  <a:lnTo>
                    <a:pt x="294" y="252"/>
                  </a:lnTo>
                  <a:lnTo>
                    <a:pt x="301" y="245"/>
                  </a:lnTo>
                  <a:lnTo>
                    <a:pt x="308" y="245"/>
                  </a:lnTo>
                  <a:lnTo>
                    <a:pt x="315" y="231"/>
                  </a:lnTo>
                  <a:lnTo>
                    <a:pt x="322" y="217"/>
                  </a:lnTo>
                  <a:lnTo>
                    <a:pt x="322" y="203"/>
                  </a:lnTo>
                  <a:lnTo>
                    <a:pt x="322" y="189"/>
                  </a:lnTo>
                  <a:lnTo>
                    <a:pt x="322" y="175"/>
                  </a:lnTo>
                  <a:lnTo>
                    <a:pt x="308" y="168"/>
                  </a:lnTo>
                  <a:lnTo>
                    <a:pt x="301" y="161"/>
                  </a:lnTo>
                  <a:lnTo>
                    <a:pt x="287" y="154"/>
                  </a:lnTo>
                  <a:lnTo>
                    <a:pt x="280" y="154"/>
                  </a:lnTo>
                  <a:lnTo>
                    <a:pt x="266" y="154"/>
                  </a:lnTo>
                  <a:lnTo>
                    <a:pt x="252" y="154"/>
                  </a:lnTo>
                  <a:lnTo>
                    <a:pt x="245" y="147"/>
                  </a:lnTo>
                  <a:lnTo>
                    <a:pt x="238" y="147"/>
                  </a:lnTo>
                  <a:lnTo>
                    <a:pt x="231" y="147"/>
                  </a:lnTo>
                  <a:lnTo>
                    <a:pt x="231" y="140"/>
                  </a:lnTo>
                  <a:lnTo>
                    <a:pt x="224" y="140"/>
                  </a:lnTo>
                  <a:lnTo>
                    <a:pt x="224" y="133"/>
                  </a:lnTo>
                  <a:close/>
                </a:path>
              </a:pathLst>
            </a:custGeom>
            <a:solidFill>
              <a:srgbClr val="00FF00"/>
            </a:solidFill>
            <a:ln w="9525">
              <a:noFill/>
              <a:round/>
              <a:headEnd/>
              <a:tailEnd/>
            </a:ln>
          </p:spPr>
          <p:txBody>
            <a:bodyPr>
              <a:prstTxWarp prst="textNoShape">
                <a:avLst/>
              </a:prstTxWarp>
            </a:bodyPr>
            <a:lstStyle/>
            <a:p>
              <a:endParaRPr lang="da-DK"/>
            </a:p>
          </p:txBody>
        </p:sp>
        <p:sp>
          <p:nvSpPr>
            <p:cNvPr id="10" name="Freeform 17"/>
            <p:cNvSpPr>
              <a:spLocks/>
            </p:cNvSpPr>
            <p:nvPr/>
          </p:nvSpPr>
          <p:spPr bwMode="auto">
            <a:xfrm>
              <a:off x="3094" y="926"/>
              <a:ext cx="177" cy="109"/>
            </a:xfrm>
            <a:custGeom>
              <a:avLst/>
              <a:gdLst>
                <a:gd name="T0" fmla="*/ 197 w 154"/>
                <a:gd name="T1" fmla="*/ 536 h 98"/>
                <a:gd name="T2" fmla="*/ 91 w 154"/>
                <a:gd name="T3" fmla="*/ 536 h 98"/>
                <a:gd name="T4" fmla="*/ 91 w 154"/>
                <a:gd name="T5" fmla="*/ 536 h 98"/>
                <a:gd name="T6" fmla="*/ 91 w 154"/>
                <a:gd name="T7" fmla="*/ 482 h 98"/>
                <a:gd name="T8" fmla="*/ 91 w 154"/>
                <a:gd name="T9" fmla="*/ 426 h 98"/>
                <a:gd name="T10" fmla="*/ 197 w 154"/>
                <a:gd name="T11" fmla="*/ 378 h 98"/>
                <a:gd name="T12" fmla="*/ 299 w 154"/>
                <a:gd name="T13" fmla="*/ 258 h 98"/>
                <a:gd name="T14" fmla="*/ 395 w 154"/>
                <a:gd name="T15" fmla="*/ 208 h 98"/>
                <a:gd name="T16" fmla="*/ 583 w 154"/>
                <a:gd name="T17" fmla="*/ 162 h 98"/>
                <a:gd name="T18" fmla="*/ 885 w 154"/>
                <a:gd name="T19" fmla="*/ 108 h 98"/>
                <a:gd name="T20" fmla="*/ 1292 w 154"/>
                <a:gd name="T21" fmla="*/ 108 h 98"/>
                <a:gd name="T22" fmla="*/ 1670 w 154"/>
                <a:gd name="T23" fmla="*/ 51 h 98"/>
                <a:gd name="T24" fmla="*/ 1975 w 154"/>
                <a:gd name="T25" fmla="*/ 0 h 98"/>
                <a:gd name="T26" fmla="*/ 2064 w 154"/>
                <a:gd name="T27" fmla="*/ 0 h 98"/>
                <a:gd name="T28" fmla="*/ 2162 w 154"/>
                <a:gd name="T29" fmla="*/ 51 h 98"/>
                <a:gd name="T30" fmla="*/ 2162 w 154"/>
                <a:gd name="T31" fmla="*/ 108 h 98"/>
                <a:gd name="T32" fmla="*/ 2162 w 154"/>
                <a:gd name="T33" fmla="*/ 162 h 98"/>
                <a:gd name="T34" fmla="*/ 1975 w 154"/>
                <a:gd name="T35" fmla="*/ 162 h 98"/>
                <a:gd name="T36" fmla="*/ 1787 w 154"/>
                <a:gd name="T37" fmla="*/ 162 h 98"/>
                <a:gd name="T38" fmla="*/ 1568 w 154"/>
                <a:gd name="T39" fmla="*/ 208 h 98"/>
                <a:gd name="T40" fmla="*/ 1485 w 154"/>
                <a:gd name="T41" fmla="*/ 258 h 98"/>
                <a:gd name="T42" fmla="*/ 1485 w 154"/>
                <a:gd name="T43" fmla="*/ 378 h 98"/>
                <a:gd name="T44" fmla="*/ 1485 w 154"/>
                <a:gd name="T45" fmla="*/ 426 h 98"/>
                <a:gd name="T46" fmla="*/ 1485 w 154"/>
                <a:gd name="T47" fmla="*/ 482 h 98"/>
                <a:gd name="T48" fmla="*/ 1383 w 154"/>
                <a:gd name="T49" fmla="*/ 536 h 98"/>
                <a:gd name="T50" fmla="*/ 1383 w 154"/>
                <a:gd name="T51" fmla="*/ 586 h 98"/>
                <a:gd name="T52" fmla="*/ 1183 w 154"/>
                <a:gd name="T53" fmla="*/ 630 h 98"/>
                <a:gd name="T54" fmla="*/ 1078 w 154"/>
                <a:gd name="T55" fmla="*/ 682 h 98"/>
                <a:gd name="T56" fmla="*/ 690 w 154"/>
                <a:gd name="T57" fmla="*/ 745 h 98"/>
                <a:gd name="T58" fmla="*/ 583 w 154"/>
                <a:gd name="T59" fmla="*/ 630 h 98"/>
                <a:gd name="T60" fmla="*/ 492 w 154"/>
                <a:gd name="T61" fmla="*/ 586 h 98"/>
                <a:gd name="T62" fmla="*/ 395 w 154"/>
                <a:gd name="T63" fmla="*/ 586 h 98"/>
                <a:gd name="T64" fmla="*/ 299 w 154"/>
                <a:gd name="T65" fmla="*/ 536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4"/>
                <a:gd name="T100" fmla="*/ 0 h 98"/>
                <a:gd name="T101" fmla="*/ 154 w 154"/>
                <a:gd name="T102" fmla="*/ 98 h 9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4" h="98">
                  <a:moveTo>
                    <a:pt x="21" y="70"/>
                  </a:moveTo>
                  <a:lnTo>
                    <a:pt x="14" y="70"/>
                  </a:lnTo>
                  <a:lnTo>
                    <a:pt x="7" y="70"/>
                  </a:lnTo>
                  <a:lnTo>
                    <a:pt x="7" y="63"/>
                  </a:lnTo>
                  <a:lnTo>
                    <a:pt x="0" y="63"/>
                  </a:lnTo>
                  <a:lnTo>
                    <a:pt x="7" y="56"/>
                  </a:lnTo>
                  <a:lnTo>
                    <a:pt x="14" y="56"/>
                  </a:lnTo>
                  <a:lnTo>
                    <a:pt x="14" y="49"/>
                  </a:lnTo>
                  <a:lnTo>
                    <a:pt x="21" y="42"/>
                  </a:lnTo>
                  <a:lnTo>
                    <a:pt x="21" y="35"/>
                  </a:lnTo>
                  <a:lnTo>
                    <a:pt x="28" y="28"/>
                  </a:lnTo>
                  <a:lnTo>
                    <a:pt x="42" y="21"/>
                  </a:lnTo>
                  <a:lnTo>
                    <a:pt x="56" y="21"/>
                  </a:lnTo>
                  <a:lnTo>
                    <a:pt x="63" y="14"/>
                  </a:lnTo>
                  <a:lnTo>
                    <a:pt x="77" y="14"/>
                  </a:lnTo>
                  <a:lnTo>
                    <a:pt x="91" y="14"/>
                  </a:lnTo>
                  <a:lnTo>
                    <a:pt x="105" y="7"/>
                  </a:lnTo>
                  <a:lnTo>
                    <a:pt x="119" y="7"/>
                  </a:lnTo>
                  <a:lnTo>
                    <a:pt x="133" y="0"/>
                  </a:lnTo>
                  <a:lnTo>
                    <a:pt x="140" y="0"/>
                  </a:lnTo>
                  <a:lnTo>
                    <a:pt x="147" y="0"/>
                  </a:lnTo>
                  <a:lnTo>
                    <a:pt x="147" y="7"/>
                  </a:lnTo>
                  <a:lnTo>
                    <a:pt x="154" y="7"/>
                  </a:lnTo>
                  <a:lnTo>
                    <a:pt x="154" y="14"/>
                  </a:lnTo>
                  <a:lnTo>
                    <a:pt x="154" y="21"/>
                  </a:lnTo>
                  <a:lnTo>
                    <a:pt x="147" y="21"/>
                  </a:lnTo>
                  <a:lnTo>
                    <a:pt x="140" y="21"/>
                  </a:lnTo>
                  <a:lnTo>
                    <a:pt x="133" y="21"/>
                  </a:lnTo>
                  <a:lnTo>
                    <a:pt x="126" y="21"/>
                  </a:lnTo>
                  <a:lnTo>
                    <a:pt x="119" y="28"/>
                  </a:lnTo>
                  <a:lnTo>
                    <a:pt x="112" y="28"/>
                  </a:lnTo>
                  <a:lnTo>
                    <a:pt x="105" y="35"/>
                  </a:lnTo>
                  <a:lnTo>
                    <a:pt x="105" y="42"/>
                  </a:lnTo>
                  <a:lnTo>
                    <a:pt x="105" y="49"/>
                  </a:lnTo>
                  <a:lnTo>
                    <a:pt x="105" y="56"/>
                  </a:lnTo>
                  <a:lnTo>
                    <a:pt x="105" y="63"/>
                  </a:lnTo>
                  <a:lnTo>
                    <a:pt x="105" y="70"/>
                  </a:lnTo>
                  <a:lnTo>
                    <a:pt x="98" y="70"/>
                  </a:lnTo>
                  <a:lnTo>
                    <a:pt x="98" y="77"/>
                  </a:lnTo>
                  <a:lnTo>
                    <a:pt x="91" y="84"/>
                  </a:lnTo>
                  <a:lnTo>
                    <a:pt x="84" y="84"/>
                  </a:lnTo>
                  <a:lnTo>
                    <a:pt x="77" y="91"/>
                  </a:lnTo>
                  <a:lnTo>
                    <a:pt x="49" y="98"/>
                  </a:lnTo>
                  <a:lnTo>
                    <a:pt x="49" y="84"/>
                  </a:lnTo>
                  <a:lnTo>
                    <a:pt x="42" y="84"/>
                  </a:lnTo>
                  <a:lnTo>
                    <a:pt x="35" y="77"/>
                  </a:lnTo>
                  <a:lnTo>
                    <a:pt x="28" y="77"/>
                  </a:lnTo>
                  <a:lnTo>
                    <a:pt x="21" y="70"/>
                  </a:lnTo>
                  <a:close/>
                </a:path>
              </a:pathLst>
            </a:custGeom>
            <a:solidFill>
              <a:srgbClr val="00FF00"/>
            </a:solidFill>
            <a:ln w="9525">
              <a:noFill/>
              <a:round/>
              <a:headEnd/>
              <a:tailEnd/>
            </a:ln>
          </p:spPr>
          <p:txBody>
            <a:bodyPr>
              <a:prstTxWarp prst="textNoShape">
                <a:avLst/>
              </a:prstTxWarp>
            </a:bodyPr>
            <a:lstStyle/>
            <a:p>
              <a:endParaRPr lang="da-DK"/>
            </a:p>
          </p:txBody>
        </p:sp>
        <p:sp>
          <p:nvSpPr>
            <p:cNvPr id="11" name="Freeform 18"/>
            <p:cNvSpPr>
              <a:spLocks/>
            </p:cNvSpPr>
            <p:nvPr/>
          </p:nvSpPr>
          <p:spPr bwMode="auto">
            <a:xfrm>
              <a:off x="3448" y="1521"/>
              <a:ext cx="88" cy="47"/>
            </a:xfrm>
            <a:custGeom>
              <a:avLst/>
              <a:gdLst>
                <a:gd name="T0" fmla="*/ 0 w 77"/>
                <a:gd name="T1" fmla="*/ 120 h 42"/>
                <a:gd name="T2" fmla="*/ 83 w 77"/>
                <a:gd name="T3" fmla="*/ 120 h 42"/>
                <a:gd name="T4" fmla="*/ 83 w 77"/>
                <a:gd name="T5" fmla="*/ 186 h 42"/>
                <a:gd name="T6" fmla="*/ 83 w 77"/>
                <a:gd name="T7" fmla="*/ 235 h 42"/>
                <a:gd name="T8" fmla="*/ 177 w 77"/>
                <a:gd name="T9" fmla="*/ 235 h 42"/>
                <a:gd name="T10" fmla="*/ 264 w 77"/>
                <a:gd name="T11" fmla="*/ 294 h 42"/>
                <a:gd name="T12" fmla="*/ 264 w 77"/>
                <a:gd name="T13" fmla="*/ 356 h 42"/>
                <a:gd name="T14" fmla="*/ 355 w 77"/>
                <a:gd name="T15" fmla="*/ 356 h 42"/>
                <a:gd name="T16" fmla="*/ 355 w 77"/>
                <a:gd name="T17" fmla="*/ 356 h 42"/>
                <a:gd name="T18" fmla="*/ 450 w 77"/>
                <a:gd name="T19" fmla="*/ 356 h 42"/>
                <a:gd name="T20" fmla="*/ 530 w 77"/>
                <a:gd name="T21" fmla="*/ 294 h 42"/>
                <a:gd name="T22" fmla="*/ 619 w 77"/>
                <a:gd name="T23" fmla="*/ 294 h 42"/>
                <a:gd name="T24" fmla="*/ 707 w 77"/>
                <a:gd name="T25" fmla="*/ 186 h 42"/>
                <a:gd name="T26" fmla="*/ 792 w 77"/>
                <a:gd name="T27" fmla="*/ 120 h 42"/>
                <a:gd name="T28" fmla="*/ 877 w 77"/>
                <a:gd name="T29" fmla="*/ 60 h 42"/>
                <a:gd name="T30" fmla="*/ 969 w 77"/>
                <a:gd name="T31" fmla="*/ 0 h 42"/>
                <a:gd name="T32" fmla="*/ 969 w 77"/>
                <a:gd name="T33" fmla="*/ 0 h 42"/>
                <a:gd name="T34" fmla="*/ 792 w 77"/>
                <a:gd name="T35" fmla="*/ 0 h 42"/>
                <a:gd name="T36" fmla="*/ 707 w 77"/>
                <a:gd name="T37" fmla="*/ 0 h 42"/>
                <a:gd name="T38" fmla="*/ 619 w 77"/>
                <a:gd name="T39" fmla="*/ 0 h 42"/>
                <a:gd name="T40" fmla="*/ 530 w 77"/>
                <a:gd name="T41" fmla="*/ 60 h 42"/>
                <a:gd name="T42" fmla="*/ 450 w 77"/>
                <a:gd name="T43" fmla="*/ 60 h 42"/>
                <a:gd name="T44" fmla="*/ 355 w 77"/>
                <a:gd name="T45" fmla="*/ 60 h 42"/>
                <a:gd name="T46" fmla="*/ 264 w 77"/>
                <a:gd name="T47" fmla="*/ 60 h 42"/>
                <a:gd name="T48" fmla="*/ 177 w 77"/>
                <a:gd name="T49" fmla="*/ 60 h 42"/>
                <a:gd name="T50" fmla="*/ 0 w 77"/>
                <a:gd name="T51" fmla="*/ 120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7"/>
                <a:gd name="T79" fmla="*/ 0 h 42"/>
                <a:gd name="T80" fmla="*/ 77 w 77"/>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7" h="42">
                  <a:moveTo>
                    <a:pt x="0" y="14"/>
                  </a:moveTo>
                  <a:lnTo>
                    <a:pt x="7" y="14"/>
                  </a:lnTo>
                  <a:lnTo>
                    <a:pt x="7" y="21"/>
                  </a:lnTo>
                  <a:lnTo>
                    <a:pt x="7" y="28"/>
                  </a:lnTo>
                  <a:lnTo>
                    <a:pt x="14" y="28"/>
                  </a:lnTo>
                  <a:lnTo>
                    <a:pt x="21" y="35"/>
                  </a:lnTo>
                  <a:lnTo>
                    <a:pt x="21" y="42"/>
                  </a:lnTo>
                  <a:lnTo>
                    <a:pt x="28" y="42"/>
                  </a:lnTo>
                  <a:lnTo>
                    <a:pt x="35" y="42"/>
                  </a:lnTo>
                  <a:lnTo>
                    <a:pt x="42" y="35"/>
                  </a:lnTo>
                  <a:lnTo>
                    <a:pt x="49" y="35"/>
                  </a:lnTo>
                  <a:lnTo>
                    <a:pt x="56" y="21"/>
                  </a:lnTo>
                  <a:lnTo>
                    <a:pt x="63" y="14"/>
                  </a:lnTo>
                  <a:lnTo>
                    <a:pt x="70" y="7"/>
                  </a:lnTo>
                  <a:lnTo>
                    <a:pt x="77" y="0"/>
                  </a:lnTo>
                  <a:lnTo>
                    <a:pt x="63" y="0"/>
                  </a:lnTo>
                  <a:lnTo>
                    <a:pt x="56" y="0"/>
                  </a:lnTo>
                  <a:lnTo>
                    <a:pt x="49" y="0"/>
                  </a:lnTo>
                  <a:lnTo>
                    <a:pt x="42" y="7"/>
                  </a:lnTo>
                  <a:lnTo>
                    <a:pt x="35" y="7"/>
                  </a:lnTo>
                  <a:lnTo>
                    <a:pt x="28" y="7"/>
                  </a:lnTo>
                  <a:lnTo>
                    <a:pt x="21" y="7"/>
                  </a:lnTo>
                  <a:lnTo>
                    <a:pt x="14" y="7"/>
                  </a:lnTo>
                  <a:lnTo>
                    <a:pt x="0" y="14"/>
                  </a:lnTo>
                  <a:close/>
                </a:path>
              </a:pathLst>
            </a:custGeom>
            <a:solidFill>
              <a:srgbClr val="00FF00"/>
            </a:solidFill>
            <a:ln w="9525">
              <a:noFill/>
              <a:round/>
              <a:headEnd/>
              <a:tailEnd/>
            </a:ln>
          </p:spPr>
          <p:txBody>
            <a:bodyPr>
              <a:prstTxWarp prst="textNoShape">
                <a:avLst/>
              </a:prstTxWarp>
            </a:bodyPr>
            <a:lstStyle/>
            <a:p>
              <a:endParaRPr lang="da-DK"/>
            </a:p>
          </p:txBody>
        </p:sp>
        <p:sp>
          <p:nvSpPr>
            <p:cNvPr id="12" name="Freeform 19"/>
            <p:cNvSpPr>
              <a:spLocks/>
            </p:cNvSpPr>
            <p:nvPr/>
          </p:nvSpPr>
          <p:spPr bwMode="auto">
            <a:xfrm>
              <a:off x="4122" y="2344"/>
              <a:ext cx="40" cy="24"/>
            </a:xfrm>
            <a:custGeom>
              <a:avLst/>
              <a:gdLst>
                <a:gd name="T0" fmla="*/ 177 w 35"/>
                <a:gd name="T1" fmla="*/ 0 h 21"/>
                <a:gd name="T2" fmla="*/ 177 w 35"/>
                <a:gd name="T3" fmla="*/ 0 h 21"/>
                <a:gd name="T4" fmla="*/ 83 w 35"/>
                <a:gd name="T5" fmla="*/ 0 h 21"/>
                <a:gd name="T6" fmla="*/ 83 w 35"/>
                <a:gd name="T7" fmla="*/ 0 h 21"/>
                <a:gd name="T8" fmla="*/ 83 w 35"/>
                <a:gd name="T9" fmla="*/ 0 h 21"/>
                <a:gd name="T10" fmla="*/ 0 w 35"/>
                <a:gd name="T11" fmla="*/ 0 h 21"/>
                <a:gd name="T12" fmla="*/ 0 w 35"/>
                <a:gd name="T13" fmla="*/ 83 h 21"/>
                <a:gd name="T14" fmla="*/ 0 w 35"/>
                <a:gd name="T15" fmla="*/ 83 h 21"/>
                <a:gd name="T16" fmla="*/ 0 w 35"/>
                <a:gd name="T17" fmla="*/ 83 h 21"/>
                <a:gd name="T18" fmla="*/ 0 w 35"/>
                <a:gd name="T19" fmla="*/ 83 h 21"/>
                <a:gd name="T20" fmla="*/ 0 w 35"/>
                <a:gd name="T21" fmla="*/ 177 h 21"/>
                <a:gd name="T22" fmla="*/ 0 w 35"/>
                <a:gd name="T23" fmla="*/ 177 h 21"/>
                <a:gd name="T24" fmla="*/ 83 w 35"/>
                <a:gd name="T25" fmla="*/ 177 h 21"/>
                <a:gd name="T26" fmla="*/ 83 w 35"/>
                <a:gd name="T27" fmla="*/ 177 h 21"/>
                <a:gd name="T28" fmla="*/ 83 w 35"/>
                <a:gd name="T29" fmla="*/ 264 h 21"/>
                <a:gd name="T30" fmla="*/ 83 w 35"/>
                <a:gd name="T31" fmla="*/ 264 h 21"/>
                <a:gd name="T32" fmla="*/ 177 w 35"/>
                <a:gd name="T33" fmla="*/ 264 h 21"/>
                <a:gd name="T34" fmla="*/ 450 w 35"/>
                <a:gd name="T35" fmla="*/ 264 h 21"/>
                <a:gd name="T36" fmla="*/ 450 w 35"/>
                <a:gd name="T37" fmla="*/ 264 h 21"/>
                <a:gd name="T38" fmla="*/ 355 w 35"/>
                <a:gd name="T39" fmla="*/ 177 h 21"/>
                <a:gd name="T40" fmla="*/ 355 w 35"/>
                <a:gd name="T41" fmla="*/ 177 h 21"/>
                <a:gd name="T42" fmla="*/ 355 w 35"/>
                <a:gd name="T43" fmla="*/ 83 h 21"/>
                <a:gd name="T44" fmla="*/ 264 w 35"/>
                <a:gd name="T45" fmla="*/ 83 h 21"/>
                <a:gd name="T46" fmla="*/ 264 w 35"/>
                <a:gd name="T47" fmla="*/ 0 h 21"/>
                <a:gd name="T48" fmla="*/ 177 w 35"/>
                <a:gd name="T49" fmla="*/ 0 h 21"/>
                <a:gd name="T50" fmla="*/ 177 w 35"/>
                <a:gd name="T51" fmla="*/ 0 h 2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
                <a:gd name="T79" fmla="*/ 0 h 21"/>
                <a:gd name="T80" fmla="*/ 35 w 35"/>
                <a:gd name="T81" fmla="*/ 21 h 2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 h="21">
                  <a:moveTo>
                    <a:pt x="14" y="0"/>
                  </a:moveTo>
                  <a:lnTo>
                    <a:pt x="14" y="0"/>
                  </a:lnTo>
                  <a:lnTo>
                    <a:pt x="7" y="0"/>
                  </a:lnTo>
                  <a:lnTo>
                    <a:pt x="0" y="0"/>
                  </a:lnTo>
                  <a:lnTo>
                    <a:pt x="0" y="7"/>
                  </a:lnTo>
                  <a:lnTo>
                    <a:pt x="0" y="14"/>
                  </a:lnTo>
                  <a:lnTo>
                    <a:pt x="7" y="14"/>
                  </a:lnTo>
                  <a:lnTo>
                    <a:pt x="7" y="21"/>
                  </a:lnTo>
                  <a:lnTo>
                    <a:pt x="14" y="21"/>
                  </a:lnTo>
                  <a:lnTo>
                    <a:pt x="35" y="21"/>
                  </a:lnTo>
                  <a:lnTo>
                    <a:pt x="28" y="14"/>
                  </a:lnTo>
                  <a:lnTo>
                    <a:pt x="28" y="7"/>
                  </a:lnTo>
                  <a:lnTo>
                    <a:pt x="21" y="7"/>
                  </a:lnTo>
                  <a:lnTo>
                    <a:pt x="21" y="0"/>
                  </a:lnTo>
                  <a:lnTo>
                    <a:pt x="14" y="0"/>
                  </a:lnTo>
                  <a:close/>
                </a:path>
              </a:pathLst>
            </a:custGeom>
            <a:solidFill>
              <a:srgbClr val="00FF00"/>
            </a:solidFill>
            <a:ln w="9525">
              <a:noFill/>
              <a:round/>
              <a:headEnd/>
              <a:tailEnd/>
            </a:ln>
          </p:spPr>
          <p:txBody>
            <a:bodyPr>
              <a:prstTxWarp prst="textNoShape">
                <a:avLst/>
              </a:prstTxWarp>
            </a:bodyPr>
            <a:lstStyle/>
            <a:p>
              <a:endParaRPr lang="da-DK"/>
            </a:p>
          </p:txBody>
        </p:sp>
        <p:sp>
          <p:nvSpPr>
            <p:cNvPr id="13" name="Freeform 20"/>
            <p:cNvSpPr>
              <a:spLocks/>
            </p:cNvSpPr>
            <p:nvPr/>
          </p:nvSpPr>
          <p:spPr bwMode="auto">
            <a:xfrm>
              <a:off x="4307" y="785"/>
              <a:ext cx="289" cy="305"/>
            </a:xfrm>
            <a:custGeom>
              <a:avLst/>
              <a:gdLst>
                <a:gd name="T0" fmla="*/ 188 w 252"/>
                <a:gd name="T1" fmla="*/ 1142 h 273"/>
                <a:gd name="T2" fmla="*/ 86 w 252"/>
                <a:gd name="T3" fmla="*/ 1040 h 273"/>
                <a:gd name="T4" fmla="*/ 0 w 252"/>
                <a:gd name="T5" fmla="*/ 915 h 273"/>
                <a:gd name="T6" fmla="*/ 0 w 252"/>
                <a:gd name="T7" fmla="*/ 801 h 273"/>
                <a:gd name="T8" fmla="*/ 188 w 252"/>
                <a:gd name="T9" fmla="*/ 638 h 273"/>
                <a:gd name="T10" fmla="*/ 284 w 252"/>
                <a:gd name="T11" fmla="*/ 460 h 273"/>
                <a:gd name="T12" fmla="*/ 483 w 252"/>
                <a:gd name="T13" fmla="*/ 228 h 273"/>
                <a:gd name="T14" fmla="*/ 564 w 252"/>
                <a:gd name="T15" fmla="*/ 56 h 273"/>
                <a:gd name="T16" fmla="*/ 651 w 252"/>
                <a:gd name="T17" fmla="*/ 56 h 273"/>
                <a:gd name="T18" fmla="*/ 851 w 252"/>
                <a:gd name="T19" fmla="*/ 169 h 273"/>
                <a:gd name="T20" fmla="*/ 958 w 252"/>
                <a:gd name="T21" fmla="*/ 285 h 273"/>
                <a:gd name="T22" fmla="*/ 1045 w 252"/>
                <a:gd name="T23" fmla="*/ 352 h 273"/>
                <a:gd name="T24" fmla="*/ 1221 w 252"/>
                <a:gd name="T25" fmla="*/ 460 h 273"/>
                <a:gd name="T26" fmla="*/ 1510 w 252"/>
                <a:gd name="T27" fmla="*/ 514 h 273"/>
                <a:gd name="T28" fmla="*/ 1807 w 252"/>
                <a:gd name="T29" fmla="*/ 514 h 273"/>
                <a:gd name="T30" fmla="*/ 1986 w 252"/>
                <a:gd name="T31" fmla="*/ 574 h 273"/>
                <a:gd name="T32" fmla="*/ 2179 w 252"/>
                <a:gd name="T33" fmla="*/ 688 h 273"/>
                <a:gd name="T34" fmla="*/ 2267 w 252"/>
                <a:gd name="T35" fmla="*/ 747 h 273"/>
                <a:gd name="T36" fmla="*/ 2267 w 252"/>
                <a:gd name="T37" fmla="*/ 801 h 273"/>
                <a:gd name="T38" fmla="*/ 2376 w 252"/>
                <a:gd name="T39" fmla="*/ 915 h 273"/>
                <a:gd name="T40" fmla="*/ 2555 w 252"/>
                <a:gd name="T41" fmla="*/ 976 h 273"/>
                <a:gd name="T42" fmla="*/ 2833 w 252"/>
                <a:gd name="T43" fmla="*/ 1040 h 273"/>
                <a:gd name="T44" fmla="*/ 3205 w 252"/>
                <a:gd name="T45" fmla="*/ 1090 h 273"/>
                <a:gd name="T46" fmla="*/ 3403 w 252"/>
                <a:gd name="T47" fmla="*/ 1264 h 273"/>
                <a:gd name="T48" fmla="*/ 3403 w 252"/>
                <a:gd name="T49" fmla="*/ 1445 h 273"/>
                <a:gd name="T50" fmla="*/ 3299 w 252"/>
                <a:gd name="T51" fmla="*/ 1556 h 273"/>
                <a:gd name="T52" fmla="*/ 3299 w 252"/>
                <a:gd name="T53" fmla="*/ 1672 h 273"/>
                <a:gd name="T54" fmla="*/ 3205 w 252"/>
                <a:gd name="T55" fmla="*/ 1780 h 273"/>
                <a:gd name="T56" fmla="*/ 3205 w 252"/>
                <a:gd name="T57" fmla="*/ 1842 h 273"/>
                <a:gd name="T58" fmla="*/ 3205 w 252"/>
                <a:gd name="T59" fmla="*/ 1898 h 273"/>
                <a:gd name="T60" fmla="*/ 3205 w 252"/>
                <a:gd name="T61" fmla="*/ 1898 h 273"/>
                <a:gd name="T62" fmla="*/ 3205 w 252"/>
                <a:gd name="T63" fmla="*/ 1960 h 273"/>
                <a:gd name="T64" fmla="*/ 3205 w 252"/>
                <a:gd name="T65" fmla="*/ 2014 h 273"/>
                <a:gd name="T66" fmla="*/ 3125 w 252"/>
                <a:gd name="T67" fmla="*/ 2127 h 273"/>
                <a:gd name="T68" fmla="*/ 2930 w 252"/>
                <a:gd name="T69" fmla="*/ 2190 h 273"/>
                <a:gd name="T70" fmla="*/ 2741 w 252"/>
                <a:gd name="T71" fmla="*/ 2248 h 273"/>
                <a:gd name="T72" fmla="*/ 2460 w 252"/>
                <a:gd name="T73" fmla="*/ 2248 h 273"/>
                <a:gd name="T74" fmla="*/ 2179 w 252"/>
                <a:gd name="T75" fmla="*/ 2127 h 273"/>
                <a:gd name="T76" fmla="*/ 1807 w 252"/>
                <a:gd name="T77" fmla="*/ 2014 h 273"/>
                <a:gd name="T78" fmla="*/ 1510 w 252"/>
                <a:gd name="T79" fmla="*/ 1960 h 273"/>
                <a:gd name="T80" fmla="*/ 1127 w 252"/>
                <a:gd name="T81" fmla="*/ 1898 h 273"/>
                <a:gd name="T82" fmla="*/ 851 w 252"/>
                <a:gd name="T83" fmla="*/ 1842 h 273"/>
                <a:gd name="T84" fmla="*/ 483 w 252"/>
                <a:gd name="T85" fmla="*/ 1729 h 273"/>
                <a:gd name="T86" fmla="*/ 188 w 252"/>
                <a:gd name="T87" fmla="*/ 1556 h 273"/>
                <a:gd name="T88" fmla="*/ 188 w 252"/>
                <a:gd name="T89" fmla="*/ 1445 h 273"/>
                <a:gd name="T90" fmla="*/ 188 w 252"/>
                <a:gd name="T91" fmla="*/ 1323 h 273"/>
                <a:gd name="T92" fmla="*/ 188 w 252"/>
                <a:gd name="T93" fmla="*/ 1264 h 273"/>
                <a:gd name="T94" fmla="*/ 188 w 252"/>
                <a:gd name="T95" fmla="*/ 1204 h 27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2"/>
                <a:gd name="T145" fmla="*/ 0 h 273"/>
                <a:gd name="T146" fmla="*/ 252 w 252"/>
                <a:gd name="T147" fmla="*/ 273 h 27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2" h="273">
                  <a:moveTo>
                    <a:pt x="14" y="140"/>
                  </a:moveTo>
                  <a:lnTo>
                    <a:pt x="14" y="140"/>
                  </a:lnTo>
                  <a:lnTo>
                    <a:pt x="7" y="133"/>
                  </a:lnTo>
                  <a:lnTo>
                    <a:pt x="7" y="126"/>
                  </a:lnTo>
                  <a:lnTo>
                    <a:pt x="7" y="119"/>
                  </a:lnTo>
                  <a:lnTo>
                    <a:pt x="0" y="112"/>
                  </a:lnTo>
                  <a:lnTo>
                    <a:pt x="0" y="105"/>
                  </a:lnTo>
                  <a:lnTo>
                    <a:pt x="0" y="98"/>
                  </a:lnTo>
                  <a:lnTo>
                    <a:pt x="7" y="91"/>
                  </a:lnTo>
                  <a:lnTo>
                    <a:pt x="14" y="77"/>
                  </a:lnTo>
                  <a:lnTo>
                    <a:pt x="21" y="70"/>
                  </a:lnTo>
                  <a:lnTo>
                    <a:pt x="21" y="56"/>
                  </a:lnTo>
                  <a:lnTo>
                    <a:pt x="28" y="42"/>
                  </a:lnTo>
                  <a:lnTo>
                    <a:pt x="35" y="28"/>
                  </a:lnTo>
                  <a:lnTo>
                    <a:pt x="35" y="21"/>
                  </a:lnTo>
                  <a:lnTo>
                    <a:pt x="42" y="7"/>
                  </a:lnTo>
                  <a:lnTo>
                    <a:pt x="42" y="0"/>
                  </a:lnTo>
                  <a:lnTo>
                    <a:pt x="49" y="7"/>
                  </a:lnTo>
                  <a:lnTo>
                    <a:pt x="56" y="14"/>
                  </a:lnTo>
                  <a:lnTo>
                    <a:pt x="63" y="21"/>
                  </a:lnTo>
                  <a:lnTo>
                    <a:pt x="63" y="28"/>
                  </a:lnTo>
                  <a:lnTo>
                    <a:pt x="70" y="35"/>
                  </a:lnTo>
                  <a:lnTo>
                    <a:pt x="77" y="35"/>
                  </a:lnTo>
                  <a:lnTo>
                    <a:pt x="77" y="42"/>
                  </a:lnTo>
                  <a:lnTo>
                    <a:pt x="84" y="49"/>
                  </a:lnTo>
                  <a:lnTo>
                    <a:pt x="91" y="56"/>
                  </a:lnTo>
                  <a:lnTo>
                    <a:pt x="105" y="56"/>
                  </a:lnTo>
                  <a:lnTo>
                    <a:pt x="112" y="63"/>
                  </a:lnTo>
                  <a:lnTo>
                    <a:pt x="119" y="63"/>
                  </a:lnTo>
                  <a:lnTo>
                    <a:pt x="133" y="63"/>
                  </a:lnTo>
                  <a:lnTo>
                    <a:pt x="140" y="70"/>
                  </a:lnTo>
                  <a:lnTo>
                    <a:pt x="147" y="70"/>
                  </a:lnTo>
                  <a:lnTo>
                    <a:pt x="154" y="77"/>
                  </a:lnTo>
                  <a:lnTo>
                    <a:pt x="161" y="84"/>
                  </a:lnTo>
                  <a:lnTo>
                    <a:pt x="168" y="91"/>
                  </a:lnTo>
                  <a:lnTo>
                    <a:pt x="168" y="98"/>
                  </a:lnTo>
                  <a:lnTo>
                    <a:pt x="175" y="105"/>
                  </a:lnTo>
                  <a:lnTo>
                    <a:pt x="175" y="112"/>
                  </a:lnTo>
                  <a:lnTo>
                    <a:pt x="182" y="112"/>
                  </a:lnTo>
                  <a:lnTo>
                    <a:pt x="189" y="119"/>
                  </a:lnTo>
                  <a:lnTo>
                    <a:pt x="203" y="119"/>
                  </a:lnTo>
                  <a:lnTo>
                    <a:pt x="210" y="126"/>
                  </a:lnTo>
                  <a:lnTo>
                    <a:pt x="224" y="133"/>
                  </a:lnTo>
                  <a:lnTo>
                    <a:pt x="238" y="133"/>
                  </a:lnTo>
                  <a:lnTo>
                    <a:pt x="245" y="140"/>
                  </a:lnTo>
                  <a:lnTo>
                    <a:pt x="252" y="154"/>
                  </a:lnTo>
                  <a:lnTo>
                    <a:pt x="252" y="168"/>
                  </a:lnTo>
                  <a:lnTo>
                    <a:pt x="252" y="175"/>
                  </a:lnTo>
                  <a:lnTo>
                    <a:pt x="252" y="182"/>
                  </a:lnTo>
                  <a:lnTo>
                    <a:pt x="245" y="189"/>
                  </a:lnTo>
                  <a:lnTo>
                    <a:pt x="245" y="196"/>
                  </a:lnTo>
                  <a:lnTo>
                    <a:pt x="245" y="203"/>
                  </a:lnTo>
                  <a:lnTo>
                    <a:pt x="238" y="210"/>
                  </a:lnTo>
                  <a:lnTo>
                    <a:pt x="238" y="217"/>
                  </a:lnTo>
                  <a:lnTo>
                    <a:pt x="238" y="224"/>
                  </a:lnTo>
                  <a:lnTo>
                    <a:pt x="238" y="231"/>
                  </a:lnTo>
                  <a:lnTo>
                    <a:pt x="238" y="238"/>
                  </a:lnTo>
                  <a:lnTo>
                    <a:pt x="238" y="245"/>
                  </a:lnTo>
                  <a:lnTo>
                    <a:pt x="231" y="252"/>
                  </a:lnTo>
                  <a:lnTo>
                    <a:pt x="231" y="259"/>
                  </a:lnTo>
                  <a:lnTo>
                    <a:pt x="224" y="266"/>
                  </a:lnTo>
                  <a:lnTo>
                    <a:pt x="217" y="266"/>
                  </a:lnTo>
                  <a:lnTo>
                    <a:pt x="210" y="273"/>
                  </a:lnTo>
                  <a:lnTo>
                    <a:pt x="203" y="273"/>
                  </a:lnTo>
                  <a:lnTo>
                    <a:pt x="196" y="273"/>
                  </a:lnTo>
                  <a:lnTo>
                    <a:pt x="182" y="273"/>
                  </a:lnTo>
                  <a:lnTo>
                    <a:pt x="168" y="266"/>
                  </a:lnTo>
                  <a:lnTo>
                    <a:pt x="161" y="259"/>
                  </a:lnTo>
                  <a:lnTo>
                    <a:pt x="147" y="252"/>
                  </a:lnTo>
                  <a:lnTo>
                    <a:pt x="133" y="245"/>
                  </a:lnTo>
                  <a:lnTo>
                    <a:pt x="126" y="238"/>
                  </a:lnTo>
                  <a:lnTo>
                    <a:pt x="112" y="238"/>
                  </a:lnTo>
                  <a:lnTo>
                    <a:pt x="98" y="231"/>
                  </a:lnTo>
                  <a:lnTo>
                    <a:pt x="84" y="231"/>
                  </a:lnTo>
                  <a:lnTo>
                    <a:pt x="77" y="231"/>
                  </a:lnTo>
                  <a:lnTo>
                    <a:pt x="63" y="224"/>
                  </a:lnTo>
                  <a:lnTo>
                    <a:pt x="42" y="217"/>
                  </a:lnTo>
                  <a:lnTo>
                    <a:pt x="35" y="210"/>
                  </a:lnTo>
                  <a:lnTo>
                    <a:pt x="21" y="196"/>
                  </a:lnTo>
                  <a:lnTo>
                    <a:pt x="14" y="189"/>
                  </a:lnTo>
                  <a:lnTo>
                    <a:pt x="14" y="182"/>
                  </a:lnTo>
                  <a:lnTo>
                    <a:pt x="14" y="175"/>
                  </a:lnTo>
                  <a:lnTo>
                    <a:pt x="14" y="168"/>
                  </a:lnTo>
                  <a:lnTo>
                    <a:pt x="14" y="161"/>
                  </a:lnTo>
                  <a:lnTo>
                    <a:pt x="14" y="154"/>
                  </a:lnTo>
                  <a:lnTo>
                    <a:pt x="14" y="147"/>
                  </a:lnTo>
                  <a:lnTo>
                    <a:pt x="14" y="140"/>
                  </a:lnTo>
                  <a:close/>
                </a:path>
              </a:pathLst>
            </a:custGeom>
            <a:solidFill>
              <a:srgbClr val="00FF00"/>
            </a:solidFill>
            <a:ln w="9525">
              <a:noFill/>
              <a:round/>
              <a:headEnd/>
              <a:tailEnd/>
            </a:ln>
          </p:spPr>
          <p:txBody>
            <a:bodyPr>
              <a:prstTxWarp prst="textNoShape">
                <a:avLst/>
              </a:prstTxWarp>
            </a:bodyPr>
            <a:lstStyle/>
            <a:p>
              <a:endParaRPr lang="da-DK"/>
            </a:p>
          </p:txBody>
        </p:sp>
        <p:sp>
          <p:nvSpPr>
            <p:cNvPr id="14" name="Freeform 21"/>
            <p:cNvSpPr>
              <a:spLocks/>
            </p:cNvSpPr>
            <p:nvPr/>
          </p:nvSpPr>
          <p:spPr bwMode="auto">
            <a:xfrm>
              <a:off x="3801" y="3190"/>
              <a:ext cx="257" cy="165"/>
            </a:xfrm>
            <a:custGeom>
              <a:avLst/>
              <a:gdLst>
                <a:gd name="T0" fmla="*/ 375 w 224"/>
                <a:gd name="T1" fmla="*/ 1319 h 147"/>
                <a:gd name="T2" fmla="*/ 285 w 224"/>
                <a:gd name="T3" fmla="*/ 1319 h 147"/>
                <a:gd name="T4" fmla="*/ 188 w 224"/>
                <a:gd name="T5" fmla="*/ 1249 h 147"/>
                <a:gd name="T6" fmla="*/ 91 w 224"/>
                <a:gd name="T7" fmla="*/ 1190 h 147"/>
                <a:gd name="T8" fmla="*/ 0 w 224"/>
                <a:gd name="T9" fmla="*/ 1124 h 147"/>
                <a:gd name="T10" fmla="*/ 91 w 224"/>
                <a:gd name="T11" fmla="*/ 1066 h 147"/>
                <a:gd name="T12" fmla="*/ 188 w 224"/>
                <a:gd name="T13" fmla="*/ 1001 h 147"/>
                <a:gd name="T14" fmla="*/ 188 w 224"/>
                <a:gd name="T15" fmla="*/ 1001 h 147"/>
                <a:gd name="T16" fmla="*/ 188 w 224"/>
                <a:gd name="T17" fmla="*/ 878 h 147"/>
                <a:gd name="T18" fmla="*/ 188 w 224"/>
                <a:gd name="T19" fmla="*/ 878 h 147"/>
                <a:gd name="T20" fmla="*/ 91 w 224"/>
                <a:gd name="T21" fmla="*/ 815 h 147"/>
                <a:gd name="T22" fmla="*/ 91 w 224"/>
                <a:gd name="T23" fmla="*/ 754 h 147"/>
                <a:gd name="T24" fmla="*/ 188 w 224"/>
                <a:gd name="T25" fmla="*/ 694 h 147"/>
                <a:gd name="T26" fmla="*/ 285 w 224"/>
                <a:gd name="T27" fmla="*/ 694 h 147"/>
                <a:gd name="T28" fmla="*/ 375 w 224"/>
                <a:gd name="T29" fmla="*/ 631 h 147"/>
                <a:gd name="T30" fmla="*/ 483 w 224"/>
                <a:gd name="T31" fmla="*/ 574 h 147"/>
                <a:gd name="T32" fmla="*/ 566 w 224"/>
                <a:gd name="T33" fmla="*/ 574 h 147"/>
                <a:gd name="T34" fmla="*/ 654 w 224"/>
                <a:gd name="T35" fmla="*/ 574 h 147"/>
                <a:gd name="T36" fmla="*/ 750 w 224"/>
                <a:gd name="T37" fmla="*/ 574 h 147"/>
                <a:gd name="T38" fmla="*/ 855 w 224"/>
                <a:gd name="T39" fmla="*/ 574 h 147"/>
                <a:gd name="T40" fmla="*/ 961 w 224"/>
                <a:gd name="T41" fmla="*/ 574 h 147"/>
                <a:gd name="T42" fmla="*/ 1052 w 224"/>
                <a:gd name="T43" fmla="*/ 574 h 147"/>
                <a:gd name="T44" fmla="*/ 1132 w 224"/>
                <a:gd name="T45" fmla="*/ 511 h 147"/>
                <a:gd name="T46" fmla="*/ 1132 w 224"/>
                <a:gd name="T47" fmla="*/ 446 h 147"/>
                <a:gd name="T48" fmla="*/ 1132 w 224"/>
                <a:gd name="T49" fmla="*/ 315 h 147"/>
                <a:gd name="T50" fmla="*/ 1132 w 224"/>
                <a:gd name="T51" fmla="*/ 250 h 147"/>
                <a:gd name="T52" fmla="*/ 1132 w 224"/>
                <a:gd name="T53" fmla="*/ 192 h 147"/>
                <a:gd name="T54" fmla="*/ 1052 w 224"/>
                <a:gd name="T55" fmla="*/ 126 h 147"/>
                <a:gd name="T56" fmla="*/ 1052 w 224"/>
                <a:gd name="T57" fmla="*/ 0 h 147"/>
                <a:gd name="T58" fmla="*/ 1237 w 224"/>
                <a:gd name="T59" fmla="*/ 61 h 147"/>
                <a:gd name="T60" fmla="*/ 1423 w 224"/>
                <a:gd name="T61" fmla="*/ 126 h 147"/>
                <a:gd name="T62" fmla="*/ 1710 w 224"/>
                <a:gd name="T63" fmla="*/ 192 h 147"/>
                <a:gd name="T64" fmla="*/ 2011 w 224"/>
                <a:gd name="T65" fmla="*/ 192 h 147"/>
                <a:gd name="T66" fmla="*/ 2094 w 224"/>
                <a:gd name="T67" fmla="*/ 192 h 147"/>
                <a:gd name="T68" fmla="*/ 2191 w 224"/>
                <a:gd name="T69" fmla="*/ 250 h 147"/>
                <a:gd name="T70" fmla="*/ 2285 w 224"/>
                <a:gd name="T71" fmla="*/ 250 h 147"/>
                <a:gd name="T72" fmla="*/ 2389 w 224"/>
                <a:gd name="T73" fmla="*/ 250 h 147"/>
                <a:gd name="T74" fmla="*/ 2573 w 224"/>
                <a:gd name="T75" fmla="*/ 315 h 147"/>
                <a:gd name="T76" fmla="*/ 2756 w 224"/>
                <a:gd name="T77" fmla="*/ 370 h 147"/>
                <a:gd name="T78" fmla="*/ 2952 w 224"/>
                <a:gd name="T79" fmla="*/ 511 h 147"/>
                <a:gd name="T80" fmla="*/ 3048 w 224"/>
                <a:gd name="T81" fmla="*/ 631 h 147"/>
                <a:gd name="T82" fmla="*/ 3048 w 224"/>
                <a:gd name="T83" fmla="*/ 754 h 147"/>
                <a:gd name="T84" fmla="*/ 2952 w 224"/>
                <a:gd name="T85" fmla="*/ 815 h 147"/>
                <a:gd name="T86" fmla="*/ 2871 w 224"/>
                <a:gd name="T87" fmla="*/ 878 h 147"/>
                <a:gd name="T88" fmla="*/ 2756 w 224"/>
                <a:gd name="T89" fmla="*/ 878 h 147"/>
                <a:gd name="T90" fmla="*/ 2573 w 224"/>
                <a:gd name="T91" fmla="*/ 815 h 147"/>
                <a:gd name="T92" fmla="*/ 2389 w 224"/>
                <a:gd name="T93" fmla="*/ 815 h 147"/>
                <a:gd name="T94" fmla="*/ 2191 w 224"/>
                <a:gd name="T95" fmla="*/ 754 h 147"/>
                <a:gd name="T96" fmla="*/ 1910 w 224"/>
                <a:gd name="T97" fmla="*/ 754 h 147"/>
                <a:gd name="T98" fmla="*/ 1423 w 224"/>
                <a:gd name="T99" fmla="*/ 815 h 147"/>
                <a:gd name="T100" fmla="*/ 1132 w 224"/>
                <a:gd name="T101" fmla="*/ 1001 h 147"/>
                <a:gd name="T102" fmla="*/ 855 w 224"/>
                <a:gd name="T103" fmla="*/ 1249 h 147"/>
                <a:gd name="T104" fmla="*/ 483 w 224"/>
                <a:gd name="T105" fmla="*/ 1319 h 14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147"/>
                <a:gd name="T161" fmla="*/ 224 w 224"/>
                <a:gd name="T162" fmla="*/ 147 h 14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147">
                  <a:moveTo>
                    <a:pt x="35" y="147"/>
                  </a:moveTo>
                  <a:lnTo>
                    <a:pt x="28" y="147"/>
                  </a:lnTo>
                  <a:lnTo>
                    <a:pt x="21" y="147"/>
                  </a:lnTo>
                  <a:lnTo>
                    <a:pt x="14" y="140"/>
                  </a:lnTo>
                  <a:lnTo>
                    <a:pt x="7" y="140"/>
                  </a:lnTo>
                  <a:lnTo>
                    <a:pt x="7" y="133"/>
                  </a:lnTo>
                  <a:lnTo>
                    <a:pt x="0" y="133"/>
                  </a:lnTo>
                  <a:lnTo>
                    <a:pt x="0" y="126"/>
                  </a:lnTo>
                  <a:lnTo>
                    <a:pt x="7" y="126"/>
                  </a:lnTo>
                  <a:lnTo>
                    <a:pt x="7" y="119"/>
                  </a:lnTo>
                  <a:lnTo>
                    <a:pt x="14" y="112"/>
                  </a:lnTo>
                  <a:lnTo>
                    <a:pt x="14" y="105"/>
                  </a:lnTo>
                  <a:lnTo>
                    <a:pt x="14" y="98"/>
                  </a:lnTo>
                  <a:lnTo>
                    <a:pt x="14" y="91"/>
                  </a:lnTo>
                  <a:lnTo>
                    <a:pt x="7" y="91"/>
                  </a:lnTo>
                  <a:lnTo>
                    <a:pt x="7" y="84"/>
                  </a:lnTo>
                  <a:lnTo>
                    <a:pt x="14" y="77"/>
                  </a:lnTo>
                  <a:lnTo>
                    <a:pt x="21" y="77"/>
                  </a:lnTo>
                  <a:lnTo>
                    <a:pt x="21" y="70"/>
                  </a:lnTo>
                  <a:lnTo>
                    <a:pt x="28" y="70"/>
                  </a:lnTo>
                  <a:lnTo>
                    <a:pt x="35" y="63"/>
                  </a:lnTo>
                  <a:lnTo>
                    <a:pt x="42" y="63"/>
                  </a:lnTo>
                  <a:lnTo>
                    <a:pt x="49" y="63"/>
                  </a:lnTo>
                  <a:lnTo>
                    <a:pt x="56" y="63"/>
                  </a:lnTo>
                  <a:lnTo>
                    <a:pt x="63" y="63"/>
                  </a:lnTo>
                  <a:lnTo>
                    <a:pt x="70" y="63"/>
                  </a:lnTo>
                  <a:lnTo>
                    <a:pt x="77" y="63"/>
                  </a:lnTo>
                  <a:lnTo>
                    <a:pt x="77" y="56"/>
                  </a:lnTo>
                  <a:lnTo>
                    <a:pt x="84" y="56"/>
                  </a:lnTo>
                  <a:lnTo>
                    <a:pt x="84" y="49"/>
                  </a:lnTo>
                  <a:lnTo>
                    <a:pt x="91" y="42"/>
                  </a:lnTo>
                  <a:lnTo>
                    <a:pt x="84" y="35"/>
                  </a:lnTo>
                  <a:lnTo>
                    <a:pt x="84" y="28"/>
                  </a:lnTo>
                  <a:lnTo>
                    <a:pt x="84" y="21"/>
                  </a:lnTo>
                  <a:lnTo>
                    <a:pt x="84" y="14"/>
                  </a:lnTo>
                  <a:lnTo>
                    <a:pt x="77" y="14"/>
                  </a:lnTo>
                  <a:lnTo>
                    <a:pt x="77" y="0"/>
                  </a:lnTo>
                  <a:lnTo>
                    <a:pt x="84" y="7"/>
                  </a:lnTo>
                  <a:lnTo>
                    <a:pt x="91" y="7"/>
                  </a:lnTo>
                  <a:lnTo>
                    <a:pt x="98" y="14"/>
                  </a:lnTo>
                  <a:lnTo>
                    <a:pt x="105" y="14"/>
                  </a:lnTo>
                  <a:lnTo>
                    <a:pt x="112" y="21"/>
                  </a:lnTo>
                  <a:lnTo>
                    <a:pt x="126" y="21"/>
                  </a:lnTo>
                  <a:lnTo>
                    <a:pt x="133" y="21"/>
                  </a:lnTo>
                  <a:lnTo>
                    <a:pt x="147" y="21"/>
                  </a:lnTo>
                  <a:lnTo>
                    <a:pt x="154" y="21"/>
                  </a:lnTo>
                  <a:lnTo>
                    <a:pt x="161" y="21"/>
                  </a:lnTo>
                  <a:lnTo>
                    <a:pt x="161" y="28"/>
                  </a:lnTo>
                  <a:lnTo>
                    <a:pt x="168" y="28"/>
                  </a:lnTo>
                  <a:lnTo>
                    <a:pt x="175" y="28"/>
                  </a:lnTo>
                  <a:lnTo>
                    <a:pt x="182" y="28"/>
                  </a:lnTo>
                  <a:lnTo>
                    <a:pt x="189" y="35"/>
                  </a:lnTo>
                  <a:lnTo>
                    <a:pt x="196" y="35"/>
                  </a:lnTo>
                  <a:lnTo>
                    <a:pt x="203" y="42"/>
                  </a:lnTo>
                  <a:lnTo>
                    <a:pt x="210" y="49"/>
                  </a:lnTo>
                  <a:lnTo>
                    <a:pt x="217" y="56"/>
                  </a:lnTo>
                  <a:lnTo>
                    <a:pt x="224" y="63"/>
                  </a:lnTo>
                  <a:lnTo>
                    <a:pt x="224" y="70"/>
                  </a:lnTo>
                  <a:lnTo>
                    <a:pt x="224" y="77"/>
                  </a:lnTo>
                  <a:lnTo>
                    <a:pt x="224" y="84"/>
                  </a:lnTo>
                  <a:lnTo>
                    <a:pt x="217" y="91"/>
                  </a:lnTo>
                  <a:lnTo>
                    <a:pt x="210" y="98"/>
                  </a:lnTo>
                  <a:lnTo>
                    <a:pt x="203" y="98"/>
                  </a:lnTo>
                  <a:lnTo>
                    <a:pt x="196" y="98"/>
                  </a:lnTo>
                  <a:lnTo>
                    <a:pt x="189" y="91"/>
                  </a:lnTo>
                  <a:lnTo>
                    <a:pt x="182" y="91"/>
                  </a:lnTo>
                  <a:lnTo>
                    <a:pt x="175" y="91"/>
                  </a:lnTo>
                  <a:lnTo>
                    <a:pt x="168" y="84"/>
                  </a:lnTo>
                  <a:lnTo>
                    <a:pt x="161" y="84"/>
                  </a:lnTo>
                  <a:lnTo>
                    <a:pt x="154" y="84"/>
                  </a:lnTo>
                  <a:lnTo>
                    <a:pt x="140" y="84"/>
                  </a:lnTo>
                  <a:lnTo>
                    <a:pt x="119" y="84"/>
                  </a:lnTo>
                  <a:lnTo>
                    <a:pt x="105" y="91"/>
                  </a:lnTo>
                  <a:lnTo>
                    <a:pt x="91" y="105"/>
                  </a:lnTo>
                  <a:lnTo>
                    <a:pt x="84" y="112"/>
                  </a:lnTo>
                  <a:lnTo>
                    <a:pt x="77" y="126"/>
                  </a:lnTo>
                  <a:lnTo>
                    <a:pt x="63" y="140"/>
                  </a:lnTo>
                  <a:lnTo>
                    <a:pt x="49" y="147"/>
                  </a:lnTo>
                  <a:lnTo>
                    <a:pt x="35" y="147"/>
                  </a:lnTo>
                  <a:close/>
                </a:path>
              </a:pathLst>
            </a:custGeom>
            <a:solidFill>
              <a:srgbClr val="00FF00"/>
            </a:solidFill>
            <a:ln w="9525">
              <a:noFill/>
              <a:round/>
              <a:headEnd/>
              <a:tailEnd/>
            </a:ln>
          </p:spPr>
          <p:txBody>
            <a:bodyPr>
              <a:prstTxWarp prst="textNoShape">
                <a:avLst/>
              </a:prstTxWarp>
            </a:bodyPr>
            <a:lstStyle/>
            <a:p>
              <a:endParaRPr lang="da-DK"/>
            </a:p>
          </p:txBody>
        </p:sp>
        <p:sp>
          <p:nvSpPr>
            <p:cNvPr id="15" name="Freeform 22"/>
            <p:cNvSpPr>
              <a:spLocks/>
            </p:cNvSpPr>
            <p:nvPr/>
          </p:nvSpPr>
          <p:spPr bwMode="auto">
            <a:xfrm>
              <a:off x="3560" y="3284"/>
              <a:ext cx="265" cy="400"/>
            </a:xfrm>
            <a:custGeom>
              <a:avLst/>
              <a:gdLst>
                <a:gd name="T0" fmla="*/ 188 w 231"/>
                <a:gd name="T1" fmla="*/ 239 h 357"/>
                <a:gd name="T2" fmla="*/ 91 w 231"/>
                <a:gd name="T3" fmla="*/ 300 h 357"/>
                <a:gd name="T4" fmla="*/ 0 w 231"/>
                <a:gd name="T5" fmla="*/ 300 h 357"/>
                <a:gd name="T6" fmla="*/ 91 w 231"/>
                <a:gd name="T7" fmla="*/ 187 h 357"/>
                <a:gd name="T8" fmla="*/ 285 w 231"/>
                <a:gd name="T9" fmla="*/ 61 h 357"/>
                <a:gd name="T10" fmla="*/ 483 w 231"/>
                <a:gd name="T11" fmla="*/ 61 h 357"/>
                <a:gd name="T12" fmla="*/ 566 w 231"/>
                <a:gd name="T13" fmla="*/ 121 h 357"/>
                <a:gd name="T14" fmla="*/ 749 w 231"/>
                <a:gd name="T15" fmla="*/ 187 h 357"/>
                <a:gd name="T16" fmla="*/ 855 w 231"/>
                <a:gd name="T17" fmla="*/ 187 h 357"/>
                <a:gd name="T18" fmla="*/ 960 w 231"/>
                <a:gd name="T19" fmla="*/ 61 h 357"/>
                <a:gd name="T20" fmla="*/ 1050 w 231"/>
                <a:gd name="T21" fmla="*/ 0 h 357"/>
                <a:gd name="T22" fmla="*/ 1227 w 231"/>
                <a:gd name="T23" fmla="*/ 121 h 357"/>
                <a:gd name="T24" fmla="*/ 1332 w 231"/>
                <a:gd name="T25" fmla="*/ 239 h 357"/>
                <a:gd name="T26" fmla="*/ 1528 w 231"/>
                <a:gd name="T27" fmla="*/ 239 h 357"/>
                <a:gd name="T28" fmla="*/ 1615 w 231"/>
                <a:gd name="T29" fmla="*/ 239 h 357"/>
                <a:gd name="T30" fmla="*/ 1706 w 231"/>
                <a:gd name="T31" fmla="*/ 187 h 357"/>
                <a:gd name="T32" fmla="*/ 2011 w 231"/>
                <a:gd name="T33" fmla="*/ 421 h 357"/>
                <a:gd name="T34" fmla="*/ 2753 w 231"/>
                <a:gd name="T35" fmla="*/ 554 h 357"/>
                <a:gd name="T36" fmla="*/ 3141 w 231"/>
                <a:gd name="T37" fmla="*/ 852 h 357"/>
                <a:gd name="T38" fmla="*/ 2945 w 231"/>
                <a:gd name="T39" fmla="*/ 1090 h 357"/>
                <a:gd name="T40" fmla="*/ 2567 w 231"/>
                <a:gd name="T41" fmla="*/ 1340 h 357"/>
                <a:gd name="T42" fmla="*/ 2387 w 231"/>
                <a:gd name="T43" fmla="*/ 1457 h 357"/>
                <a:gd name="T44" fmla="*/ 2281 w 231"/>
                <a:gd name="T45" fmla="*/ 1522 h 357"/>
                <a:gd name="T46" fmla="*/ 2387 w 231"/>
                <a:gd name="T47" fmla="*/ 1588 h 357"/>
                <a:gd name="T48" fmla="*/ 2188 w 231"/>
                <a:gd name="T49" fmla="*/ 1754 h 357"/>
                <a:gd name="T50" fmla="*/ 1907 w 231"/>
                <a:gd name="T51" fmla="*/ 2004 h 357"/>
                <a:gd name="T52" fmla="*/ 1818 w 231"/>
                <a:gd name="T53" fmla="*/ 2245 h 357"/>
                <a:gd name="T54" fmla="*/ 1818 w 231"/>
                <a:gd name="T55" fmla="*/ 2556 h 357"/>
                <a:gd name="T56" fmla="*/ 1907 w 231"/>
                <a:gd name="T57" fmla="*/ 2798 h 357"/>
                <a:gd name="T58" fmla="*/ 1907 w 231"/>
                <a:gd name="T59" fmla="*/ 2978 h 357"/>
                <a:gd name="T60" fmla="*/ 1907 w 231"/>
                <a:gd name="T61" fmla="*/ 3030 h 357"/>
                <a:gd name="T62" fmla="*/ 1818 w 231"/>
                <a:gd name="T63" fmla="*/ 3097 h 357"/>
                <a:gd name="T64" fmla="*/ 1615 w 231"/>
                <a:gd name="T65" fmla="*/ 3030 h 357"/>
                <a:gd name="T66" fmla="*/ 1528 w 231"/>
                <a:gd name="T67" fmla="*/ 3030 h 357"/>
                <a:gd name="T68" fmla="*/ 1528 w 231"/>
                <a:gd name="T69" fmla="*/ 2978 h 357"/>
                <a:gd name="T70" fmla="*/ 1423 w 231"/>
                <a:gd name="T71" fmla="*/ 2685 h 357"/>
                <a:gd name="T72" fmla="*/ 1227 w 231"/>
                <a:gd name="T73" fmla="*/ 2372 h 357"/>
                <a:gd name="T74" fmla="*/ 1130 w 231"/>
                <a:gd name="T75" fmla="*/ 2138 h 357"/>
                <a:gd name="T76" fmla="*/ 1332 w 231"/>
                <a:gd name="T77" fmla="*/ 2004 h 357"/>
                <a:gd name="T78" fmla="*/ 1423 w 231"/>
                <a:gd name="T79" fmla="*/ 1885 h 357"/>
                <a:gd name="T80" fmla="*/ 1423 w 231"/>
                <a:gd name="T81" fmla="*/ 1754 h 357"/>
                <a:gd name="T82" fmla="*/ 1227 w 231"/>
                <a:gd name="T83" fmla="*/ 1646 h 357"/>
                <a:gd name="T84" fmla="*/ 1130 w 231"/>
                <a:gd name="T85" fmla="*/ 1522 h 357"/>
                <a:gd name="T86" fmla="*/ 960 w 231"/>
                <a:gd name="T87" fmla="*/ 1217 h 357"/>
                <a:gd name="T88" fmla="*/ 749 w 231"/>
                <a:gd name="T89" fmla="*/ 908 h 357"/>
                <a:gd name="T90" fmla="*/ 566 w 231"/>
                <a:gd name="T91" fmla="*/ 664 h 357"/>
                <a:gd name="T92" fmla="*/ 483 w 231"/>
                <a:gd name="T93" fmla="*/ 421 h 357"/>
                <a:gd name="T94" fmla="*/ 375 w 231"/>
                <a:gd name="T95" fmla="*/ 239 h 35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1"/>
                <a:gd name="T145" fmla="*/ 0 h 357"/>
                <a:gd name="T146" fmla="*/ 231 w 231"/>
                <a:gd name="T147" fmla="*/ 357 h 35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1" h="357">
                  <a:moveTo>
                    <a:pt x="21" y="28"/>
                  </a:moveTo>
                  <a:lnTo>
                    <a:pt x="14" y="28"/>
                  </a:lnTo>
                  <a:lnTo>
                    <a:pt x="7" y="28"/>
                  </a:lnTo>
                  <a:lnTo>
                    <a:pt x="7" y="35"/>
                  </a:lnTo>
                  <a:lnTo>
                    <a:pt x="0" y="35"/>
                  </a:lnTo>
                  <a:lnTo>
                    <a:pt x="0" y="28"/>
                  </a:lnTo>
                  <a:lnTo>
                    <a:pt x="7" y="28"/>
                  </a:lnTo>
                  <a:lnTo>
                    <a:pt x="7" y="21"/>
                  </a:lnTo>
                  <a:lnTo>
                    <a:pt x="14" y="14"/>
                  </a:lnTo>
                  <a:lnTo>
                    <a:pt x="21" y="7"/>
                  </a:lnTo>
                  <a:lnTo>
                    <a:pt x="28" y="7"/>
                  </a:lnTo>
                  <a:lnTo>
                    <a:pt x="35" y="0"/>
                  </a:lnTo>
                  <a:lnTo>
                    <a:pt x="35" y="7"/>
                  </a:lnTo>
                  <a:lnTo>
                    <a:pt x="42" y="7"/>
                  </a:lnTo>
                  <a:lnTo>
                    <a:pt x="42" y="14"/>
                  </a:lnTo>
                  <a:lnTo>
                    <a:pt x="49" y="14"/>
                  </a:lnTo>
                  <a:lnTo>
                    <a:pt x="49" y="21"/>
                  </a:lnTo>
                  <a:lnTo>
                    <a:pt x="56" y="21"/>
                  </a:lnTo>
                  <a:lnTo>
                    <a:pt x="63" y="21"/>
                  </a:lnTo>
                  <a:lnTo>
                    <a:pt x="70" y="14"/>
                  </a:lnTo>
                  <a:lnTo>
                    <a:pt x="70" y="7"/>
                  </a:lnTo>
                  <a:lnTo>
                    <a:pt x="77" y="7"/>
                  </a:lnTo>
                  <a:lnTo>
                    <a:pt x="77" y="0"/>
                  </a:lnTo>
                  <a:lnTo>
                    <a:pt x="84" y="7"/>
                  </a:lnTo>
                  <a:lnTo>
                    <a:pt x="91" y="7"/>
                  </a:lnTo>
                  <a:lnTo>
                    <a:pt x="91" y="14"/>
                  </a:lnTo>
                  <a:lnTo>
                    <a:pt x="98" y="21"/>
                  </a:lnTo>
                  <a:lnTo>
                    <a:pt x="98" y="28"/>
                  </a:lnTo>
                  <a:lnTo>
                    <a:pt x="105" y="28"/>
                  </a:lnTo>
                  <a:lnTo>
                    <a:pt x="105" y="35"/>
                  </a:lnTo>
                  <a:lnTo>
                    <a:pt x="112" y="28"/>
                  </a:lnTo>
                  <a:lnTo>
                    <a:pt x="119" y="28"/>
                  </a:lnTo>
                  <a:lnTo>
                    <a:pt x="126" y="21"/>
                  </a:lnTo>
                  <a:lnTo>
                    <a:pt x="133" y="35"/>
                  </a:lnTo>
                  <a:lnTo>
                    <a:pt x="147" y="49"/>
                  </a:lnTo>
                  <a:lnTo>
                    <a:pt x="168" y="56"/>
                  </a:lnTo>
                  <a:lnTo>
                    <a:pt x="182" y="56"/>
                  </a:lnTo>
                  <a:lnTo>
                    <a:pt x="203" y="63"/>
                  </a:lnTo>
                  <a:lnTo>
                    <a:pt x="217" y="70"/>
                  </a:lnTo>
                  <a:lnTo>
                    <a:pt x="231" y="84"/>
                  </a:lnTo>
                  <a:lnTo>
                    <a:pt x="231" y="98"/>
                  </a:lnTo>
                  <a:lnTo>
                    <a:pt x="231" y="112"/>
                  </a:lnTo>
                  <a:lnTo>
                    <a:pt x="224" y="119"/>
                  </a:lnTo>
                  <a:lnTo>
                    <a:pt x="217" y="126"/>
                  </a:lnTo>
                  <a:lnTo>
                    <a:pt x="210" y="140"/>
                  </a:lnTo>
                  <a:lnTo>
                    <a:pt x="203" y="147"/>
                  </a:lnTo>
                  <a:lnTo>
                    <a:pt x="189" y="154"/>
                  </a:lnTo>
                  <a:lnTo>
                    <a:pt x="182" y="154"/>
                  </a:lnTo>
                  <a:lnTo>
                    <a:pt x="175" y="161"/>
                  </a:lnTo>
                  <a:lnTo>
                    <a:pt x="175" y="168"/>
                  </a:lnTo>
                  <a:lnTo>
                    <a:pt x="168" y="175"/>
                  </a:lnTo>
                  <a:lnTo>
                    <a:pt x="175" y="182"/>
                  </a:lnTo>
                  <a:lnTo>
                    <a:pt x="175" y="189"/>
                  </a:lnTo>
                  <a:lnTo>
                    <a:pt x="168" y="196"/>
                  </a:lnTo>
                  <a:lnTo>
                    <a:pt x="161" y="203"/>
                  </a:lnTo>
                  <a:lnTo>
                    <a:pt x="154" y="210"/>
                  </a:lnTo>
                  <a:lnTo>
                    <a:pt x="147" y="217"/>
                  </a:lnTo>
                  <a:lnTo>
                    <a:pt x="140" y="231"/>
                  </a:lnTo>
                  <a:lnTo>
                    <a:pt x="140" y="238"/>
                  </a:lnTo>
                  <a:lnTo>
                    <a:pt x="133" y="245"/>
                  </a:lnTo>
                  <a:lnTo>
                    <a:pt x="133" y="259"/>
                  </a:lnTo>
                  <a:lnTo>
                    <a:pt x="133" y="273"/>
                  </a:lnTo>
                  <a:lnTo>
                    <a:pt x="133" y="280"/>
                  </a:lnTo>
                  <a:lnTo>
                    <a:pt x="133" y="294"/>
                  </a:lnTo>
                  <a:lnTo>
                    <a:pt x="140" y="301"/>
                  </a:lnTo>
                  <a:lnTo>
                    <a:pt x="140" y="308"/>
                  </a:lnTo>
                  <a:lnTo>
                    <a:pt x="140" y="322"/>
                  </a:lnTo>
                  <a:lnTo>
                    <a:pt x="140" y="329"/>
                  </a:lnTo>
                  <a:lnTo>
                    <a:pt x="140" y="336"/>
                  </a:lnTo>
                  <a:lnTo>
                    <a:pt x="140" y="343"/>
                  </a:lnTo>
                  <a:lnTo>
                    <a:pt x="140" y="350"/>
                  </a:lnTo>
                  <a:lnTo>
                    <a:pt x="133" y="350"/>
                  </a:lnTo>
                  <a:lnTo>
                    <a:pt x="133" y="357"/>
                  </a:lnTo>
                  <a:lnTo>
                    <a:pt x="126" y="357"/>
                  </a:lnTo>
                  <a:lnTo>
                    <a:pt x="119" y="350"/>
                  </a:lnTo>
                  <a:lnTo>
                    <a:pt x="112" y="350"/>
                  </a:lnTo>
                  <a:lnTo>
                    <a:pt x="112" y="343"/>
                  </a:lnTo>
                  <a:lnTo>
                    <a:pt x="112" y="329"/>
                  </a:lnTo>
                  <a:lnTo>
                    <a:pt x="105" y="315"/>
                  </a:lnTo>
                  <a:lnTo>
                    <a:pt x="105" y="308"/>
                  </a:lnTo>
                  <a:lnTo>
                    <a:pt x="98" y="294"/>
                  </a:lnTo>
                  <a:lnTo>
                    <a:pt x="91" y="287"/>
                  </a:lnTo>
                  <a:lnTo>
                    <a:pt x="91" y="273"/>
                  </a:lnTo>
                  <a:lnTo>
                    <a:pt x="84" y="266"/>
                  </a:lnTo>
                  <a:lnTo>
                    <a:pt x="84" y="252"/>
                  </a:lnTo>
                  <a:lnTo>
                    <a:pt x="84" y="245"/>
                  </a:lnTo>
                  <a:lnTo>
                    <a:pt x="91" y="245"/>
                  </a:lnTo>
                  <a:lnTo>
                    <a:pt x="91" y="238"/>
                  </a:lnTo>
                  <a:lnTo>
                    <a:pt x="98" y="231"/>
                  </a:lnTo>
                  <a:lnTo>
                    <a:pt x="105" y="224"/>
                  </a:lnTo>
                  <a:lnTo>
                    <a:pt x="105" y="217"/>
                  </a:lnTo>
                  <a:lnTo>
                    <a:pt x="105" y="210"/>
                  </a:lnTo>
                  <a:lnTo>
                    <a:pt x="105" y="203"/>
                  </a:lnTo>
                  <a:lnTo>
                    <a:pt x="98" y="196"/>
                  </a:lnTo>
                  <a:lnTo>
                    <a:pt x="98" y="189"/>
                  </a:lnTo>
                  <a:lnTo>
                    <a:pt x="91" y="189"/>
                  </a:lnTo>
                  <a:lnTo>
                    <a:pt x="91" y="182"/>
                  </a:lnTo>
                  <a:lnTo>
                    <a:pt x="84" y="175"/>
                  </a:lnTo>
                  <a:lnTo>
                    <a:pt x="77" y="161"/>
                  </a:lnTo>
                  <a:lnTo>
                    <a:pt x="70" y="154"/>
                  </a:lnTo>
                  <a:lnTo>
                    <a:pt x="70" y="140"/>
                  </a:lnTo>
                  <a:lnTo>
                    <a:pt x="63" y="126"/>
                  </a:lnTo>
                  <a:lnTo>
                    <a:pt x="63" y="112"/>
                  </a:lnTo>
                  <a:lnTo>
                    <a:pt x="56" y="105"/>
                  </a:lnTo>
                  <a:lnTo>
                    <a:pt x="49" y="91"/>
                  </a:lnTo>
                  <a:lnTo>
                    <a:pt x="42" y="84"/>
                  </a:lnTo>
                  <a:lnTo>
                    <a:pt x="42" y="77"/>
                  </a:lnTo>
                  <a:lnTo>
                    <a:pt x="42" y="70"/>
                  </a:lnTo>
                  <a:lnTo>
                    <a:pt x="35" y="63"/>
                  </a:lnTo>
                  <a:lnTo>
                    <a:pt x="35" y="49"/>
                  </a:lnTo>
                  <a:lnTo>
                    <a:pt x="35" y="42"/>
                  </a:lnTo>
                  <a:lnTo>
                    <a:pt x="28" y="35"/>
                  </a:lnTo>
                  <a:lnTo>
                    <a:pt x="28" y="28"/>
                  </a:lnTo>
                  <a:lnTo>
                    <a:pt x="21" y="28"/>
                  </a:lnTo>
                  <a:close/>
                </a:path>
              </a:pathLst>
            </a:custGeom>
            <a:solidFill>
              <a:srgbClr val="00FF00"/>
            </a:solidFill>
            <a:ln w="9525">
              <a:noFill/>
              <a:round/>
              <a:headEnd/>
              <a:tailEnd/>
            </a:ln>
          </p:spPr>
          <p:txBody>
            <a:bodyPr>
              <a:prstTxWarp prst="textNoShape">
                <a:avLst/>
              </a:prstTxWarp>
            </a:bodyPr>
            <a:lstStyle/>
            <a:p>
              <a:endParaRPr lang="da-DK"/>
            </a:p>
          </p:txBody>
        </p:sp>
        <p:sp>
          <p:nvSpPr>
            <p:cNvPr id="16" name="Freeform 23"/>
            <p:cNvSpPr>
              <a:spLocks/>
            </p:cNvSpPr>
            <p:nvPr/>
          </p:nvSpPr>
          <p:spPr bwMode="auto">
            <a:xfrm>
              <a:off x="3151" y="3277"/>
              <a:ext cx="505" cy="360"/>
            </a:xfrm>
            <a:custGeom>
              <a:avLst/>
              <a:gdLst>
                <a:gd name="T0" fmla="*/ 5423 w 441"/>
                <a:gd name="T1" fmla="*/ 2385 h 322"/>
                <a:gd name="T2" fmla="*/ 5526 w 441"/>
                <a:gd name="T3" fmla="*/ 2385 h 322"/>
                <a:gd name="T4" fmla="*/ 5605 w 441"/>
                <a:gd name="T5" fmla="*/ 2333 h 322"/>
                <a:gd name="T6" fmla="*/ 5699 w 441"/>
                <a:gd name="T7" fmla="*/ 2160 h 322"/>
                <a:gd name="T8" fmla="*/ 5605 w 441"/>
                <a:gd name="T9" fmla="*/ 2034 h 322"/>
                <a:gd name="T10" fmla="*/ 5526 w 441"/>
                <a:gd name="T11" fmla="*/ 1915 h 322"/>
                <a:gd name="T12" fmla="*/ 5605 w 441"/>
                <a:gd name="T13" fmla="*/ 1812 h 322"/>
                <a:gd name="T14" fmla="*/ 5784 w 441"/>
                <a:gd name="T15" fmla="*/ 1703 h 322"/>
                <a:gd name="T16" fmla="*/ 5699 w 441"/>
                <a:gd name="T17" fmla="*/ 1575 h 322"/>
                <a:gd name="T18" fmla="*/ 5605 w 441"/>
                <a:gd name="T19" fmla="*/ 1455 h 322"/>
                <a:gd name="T20" fmla="*/ 5320 w 441"/>
                <a:gd name="T21" fmla="*/ 1118 h 322"/>
                <a:gd name="T22" fmla="*/ 4966 w 441"/>
                <a:gd name="T23" fmla="*/ 817 h 322"/>
                <a:gd name="T24" fmla="*/ 4686 w 441"/>
                <a:gd name="T25" fmla="*/ 643 h 322"/>
                <a:gd name="T26" fmla="*/ 4505 w 441"/>
                <a:gd name="T27" fmla="*/ 517 h 322"/>
                <a:gd name="T28" fmla="*/ 4325 w 441"/>
                <a:gd name="T29" fmla="*/ 578 h 322"/>
                <a:gd name="T30" fmla="*/ 4411 w 441"/>
                <a:gd name="T31" fmla="*/ 697 h 322"/>
                <a:gd name="T32" fmla="*/ 4325 w 441"/>
                <a:gd name="T33" fmla="*/ 817 h 322"/>
                <a:gd name="T34" fmla="*/ 4054 w 441"/>
                <a:gd name="T35" fmla="*/ 871 h 322"/>
                <a:gd name="T36" fmla="*/ 4054 w 441"/>
                <a:gd name="T37" fmla="*/ 1000 h 322"/>
                <a:gd name="T38" fmla="*/ 4136 w 441"/>
                <a:gd name="T39" fmla="*/ 1118 h 322"/>
                <a:gd name="T40" fmla="*/ 3582 w 441"/>
                <a:gd name="T41" fmla="*/ 1000 h 322"/>
                <a:gd name="T42" fmla="*/ 2754 w 441"/>
                <a:gd name="T43" fmla="*/ 643 h 322"/>
                <a:gd name="T44" fmla="*/ 2289 w 441"/>
                <a:gd name="T45" fmla="*/ 353 h 322"/>
                <a:gd name="T46" fmla="*/ 1741 w 441"/>
                <a:gd name="T47" fmla="*/ 0 h 322"/>
                <a:gd name="T48" fmla="*/ 1196 w 441"/>
                <a:gd name="T49" fmla="*/ 56 h 322"/>
                <a:gd name="T50" fmla="*/ 732 w 441"/>
                <a:gd name="T51" fmla="*/ 169 h 322"/>
                <a:gd name="T52" fmla="*/ 369 w 441"/>
                <a:gd name="T53" fmla="*/ 293 h 322"/>
                <a:gd name="T54" fmla="*/ 180 w 441"/>
                <a:gd name="T55" fmla="*/ 517 h 322"/>
                <a:gd name="T56" fmla="*/ 369 w 441"/>
                <a:gd name="T57" fmla="*/ 817 h 322"/>
                <a:gd name="T58" fmla="*/ 831 w 441"/>
                <a:gd name="T59" fmla="*/ 1000 h 322"/>
                <a:gd name="T60" fmla="*/ 732 w 441"/>
                <a:gd name="T61" fmla="*/ 1169 h 322"/>
                <a:gd name="T62" fmla="*/ 464 w 441"/>
                <a:gd name="T63" fmla="*/ 1220 h 322"/>
                <a:gd name="T64" fmla="*/ 270 w 441"/>
                <a:gd name="T65" fmla="*/ 1220 h 322"/>
                <a:gd name="T66" fmla="*/ 180 w 441"/>
                <a:gd name="T67" fmla="*/ 1169 h 322"/>
                <a:gd name="T68" fmla="*/ 0 w 441"/>
                <a:gd name="T69" fmla="*/ 1169 h 322"/>
                <a:gd name="T70" fmla="*/ 0 w 441"/>
                <a:gd name="T71" fmla="*/ 1276 h 322"/>
                <a:gd name="T72" fmla="*/ 180 w 441"/>
                <a:gd name="T73" fmla="*/ 1523 h 322"/>
                <a:gd name="T74" fmla="*/ 732 w 441"/>
                <a:gd name="T75" fmla="*/ 1627 h 322"/>
                <a:gd name="T76" fmla="*/ 1196 w 441"/>
                <a:gd name="T77" fmla="*/ 1756 h 322"/>
                <a:gd name="T78" fmla="*/ 1569 w 441"/>
                <a:gd name="T79" fmla="*/ 1915 h 322"/>
                <a:gd name="T80" fmla="*/ 1927 w 441"/>
                <a:gd name="T81" fmla="*/ 2097 h 322"/>
                <a:gd name="T82" fmla="*/ 2289 w 441"/>
                <a:gd name="T83" fmla="*/ 2206 h 322"/>
                <a:gd name="T84" fmla="*/ 2666 w 441"/>
                <a:gd name="T85" fmla="*/ 2454 h 322"/>
                <a:gd name="T86" fmla="*/ 3036 w 441"/>
                <a:gd name="T87" fmla="*/ 2621 h 322"/>
                <a:gd name="T88" fmla="*/ 3582 w 441"/>
                <a:gd name="T89" fmla="*/ 2514 h 322"/>
                <a:gd name="T90" fmla="*/ 4054 w 441"/>
                <a:gd name="T91" fmla="*/ 2268 h 322"/>
                <a:gd name="T92" fmla="*/ 4411 w 441"/>
                <a:gd name="T93" fmla="*/ 2268 h 322"/>
                <a:gd name="T94" fmla="*/ 4780 w 441"/>
                <a:gd name="T95" fmla="*/ 2268 h 32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41"/>
                <a:gd name="T145" fmla="*/ 0 h 322"/>
                <a:gd name="T146" fmla="*/ 441 w 441"/>
                <a:gd name="T147" fmla="*/ 322 h 32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41" h="322">
                  <a:moveTo>
                    <a:pt x="406" y="287"/>
                  </a:moveTo>
                  <a:lnTo>
                    <a:pt x="413" y="287"/>
                  </a:lnTo>
                  <a:lnTo>
                    <a:pt x="420" y="294"/>
                  </a:lnTo>
                  <a:lnTo>
                    <a:pt x="420" y="287"/>
                  </a:lnTo>
                  <a:lnTo>
                    <a:pt x="427" y="280"/>
                  </a:lnTo>
                  <a:lnTo>
                    <a:pt x="427" y="273"/>
                  </a:lnTo>
                  <a:lnTo>
                    <a:pt x="434" y="266"/>
                  </a:lnTo>
                  <a:lnTo>
                    <a:pt x="434" y="259"/>
                  </a:lnTo>
                  <a:lnTo>
                    <a:pt x="434" y="252"/>
                  </a:lnTo>
                  <a:lnTo>
                    <a:pt x="434" y="245"/>
                  </a:lnTo>
                  <a:lnTo>
                    <a:pt x="427" y="245"/>
                  </a:lnTo>
                  <a:lnTo>
                    <a:pt x="427" y="238"/>
                  </a:lnTo>
                  <a:lnTo>
                    <a:pt x="420" y="231"/>
                  </a:lnTo>
                  <a:lnTo>
                    <a:pt x="420" y="224"/>
                  </a:lnTo>
                  <a:lnTo>
                    <a:pt x="427" y="217"/>
                  </a:lnTo>
                  <a:lnTo>
                    <a:pt x="434" y="210"/>
                  </a:lnTo>
                  <a:lnTo>
                    <a:pt x="441" y="210"/>
                  </a:lnTo>
                  <a:lnTo>
                    <a:pt x="441" y="203"/>
                  </a:lnTo>
                  <a:lnTo>
                    <a:pt x="441" y="196"/>
                  </a:lnTo>
                  <a:lnTo>
                    <a:pt x="441" y="189"/>
                  </a:lnTo>
                  <a:lnTo>
                    <a:pt x="434" y="189"/>
                  </a:lnTo>
                  <a:lnTo>
                    <a:pt x="434" y="182"/>
                  </a:lnTo>
                  <a:lnTo>
                    <a:pt x="427" y="182"/>
                  </a:lnTo>
                  <a:lnTo>
                    <a:pt x="427" y="175"/>
                  </a:lnTo>
                  <a:lnTo>
                    <a:pt x="420" y="175"/>
                  </a:lnTo>
                  <a:lnTo>
                    <a:pt x="420" y="161"/>
                  </a:lnTo>
                  <a:lnTo>
                    <a:pt x="413" y="147"/>
                  </a:lnTo>
                  <a:lnTo>
                    <a:pt x="406" y="133"/>
                  </a:lnTo>
                  <a:lnTo>
                    <a:pt x="399" y="126"/>
                  </a:lnTo>
                  <a:lnTo>
                    <a:pt x="392" y="112"/>
                  </a:lnTo>
                  <a:lnTo>
                    <a:pt x="385" y="105"/>
                  </a:lnTo>
                  <a:lnTo>
                    <a:pt x="378" y="98"/>
                  </a:lnTo>
                  <a:lnTo>
                    <a:pt x="364" y="91"/>
                  </a:lnTo>
                  <a:lnTo>
                    <a:pt x="364" y="84"/>
                  </a:lnTo>
                  <a:lnTo>
                    <a:pt x="357" y="77"/>
                  </a:lnTo>
                  <a:lnTo>
                    <a:pt x="350" y="70"/>
                  </a:lnTo>
                  <a:lnTo>
                    <a:pt x="343" y="63"/>
                  </a:lnTo>
                  <a:lnTo>
                    <a:pt x="336" y="63"/>
                  </a:lnTo>
                  <a:lnTo>
                    <a:pt x="329" y="63"/>
                  </a:lnTo>
                  <a:lnTo>
                    <a:pt x="329" y="70"/>
                  </a:lnTo>
                  <a:lnTo>
                    <a:pt x="329" y="77"/>
                  </a:lnTo>
                  <a:lnTo>
                    <a:pt x="336" y="84"/>
                  </a:lnTo>
                  <a:lnTo>
                    <a:pt x="336" y="91"/>
                  </a:lnTo>
                  <a:lnTo>
                    <a:pt x="329" y="98"/>
                  </a:lnTo>
                  <a:lnTo>
                    <a:pt x="322" y="105"/>
                  </a:lnTo>
                  <a:lnTo>
                    <a:pt x="315" y="105"/>
                  </a:lnTo>
                  <a:lnTo>
                    <a:pt x="308" y="105"/>
                  </a:lnTo>
                  <a:lnTo>
                    <a:pt x="301" y="105"/>
                  </a:lnTo>
                  <a:lnTo>
                    <a:pt x="301" y="112"/>
                  </a:lnTo>
                  <a:lnTo>
                    <a:pt x="308" y="112"/>
                  </a:lnTo>
                  <a:lnTo>
                    <a:pt x="308" y="119"/>
                  </a:lnTo>
                  <a:lnTo>
                    <a:pt x="315" y="126"/>
                  </a:lnTo>
                  <a:lnTo>
                    <a:pt x="315" y="133"/>
                  </a:lnTo>
                  <a:lnTo>
                    <a:pt x="301" y="133"/>
                  </a:lnTo>
                  <a:lnTo>
                    <a:pt x="287" y="126"/>
                  </a:lnTo>
                  <a:lnTo>
                    <a:pt x="273" y="119"/>
                  </a:lnTo>
                  <a:lnTo>
                    <a:pt x="252" y="112"/>
                  </a:lnTo>
                  <a:lnTo>
                    <a:pt x="238" y="98"/>
                  </a:lnTo>
                  <a:lnTo>
                    <a:pt x="217" y="84"/>
                  </a:lnTo>
                  <a:lnTo>
                    <a:pt x="210" y="77"/>
                  </a:lnTo>
                  <a:lnTo>
                    <a:pt x="196" y="70"/>
                  </a:lnTo>
                  <a:lnTo>
                    <a:pt x="189" y="63"/>
                  </a:lnTo>
                  <a:lnTo>
                    <a:pt x="182" y="49"/>
                  </a:lnTo>
                  <a:lnTo>
                    <a:pt x="175" y="42"/>
                  </a:lnTo>
                  <a:lnTo>
                    <a:pt x="168" y="28"/>
                  </a:lnTo>
                  <a:lnTo>
                    <a:pt x="154" y="21"/>
                  </a:lnTo>
                  <a:lnTo>
                    <a:pt x="147" y="7"/>
                  </a:lnTo>
                  <a:lnTo>
                    <a:pt x="133" y="0"/>
                  </a:lnTo>
                  <a:lnTo>
                    <a:pt x="119" y="0"/>
                  </a:lnTo>
                  <a:lnTo>
                    <a:pt x="105" y="0"/>
                  </a:lnTo>
                  <a:lnTo>
                    <a:pt x="98" y="7"/>
                  </a:lnTo>
                  <a:lnTo>
                    <a:pt x="91" y="7"/>
                  </a:lnTo>
                  <a:lnTo>
                    <a:pt x="84" y="14"/>
                  </a:lnTo>
                  <a:lnTo>
                    <a:pt x="77" y="14"/>
                  </a:lnTo>
                  <a:lnTo>
                    <a:pt x="63" y="21"/>
                  </a:lnTo>
                  <a:lnTo>
                    <a:pt x="56" y="21"/>
                  </a:lnTo>
                  <a:lnTo>
                    <a:pt x="49" y="21"/>
                  </a:lnTo>
                  <a:lnTo>
                    <a:pt x="42" y="21"/>
                  </a:lnTo>
                  <a:lnTo>
                    <a:pt x="35" y="28"/>
                  </a:lnTo>
                  <a:lnTo>
                    <a:pt x="28" y="35"/>
                  </a:lnTo>
                  <a:lnTo>
                    <a:pt x="28" y="42"/>
                  </a:lnTo>
                  <a:lnTo>
                    <a:pt x="21" y="49"/>
                  </a:lnTo>
                  <a:lnTo>
                    <a:pt x="21" y="56"/>
                  </a:lnTo>
                  <a:lnTo>
                    <a:pt x="14" y="63"/>
                  </a:lnTo>
                  <a:lnTo>
                    <a:pt x="21" y="77"/>
                  </a:lnTo>
                  <a:lnTo>
                    <a:pt x="21" y="84"/>
                  </a:lnTo>
                  <a:lnTo>
                    <a:pt x="28" y="98"/>
                  </a:lnTo>
                  <a:lnTo>
                    <a:pt x="42" y="105"/>
                  </a:lnTo>
                  <a:lnTo>
                    <a:pt x="49" y="105"/>
                  </a:lnTo>
                  <a:lnTo>
                    <a:pt x="56" y="112"/>
                  </a:lnTo>
                  <a:lnTo>
                    <a:pt x="63" y="119"/>
                  </a:lnTo>
                  <a:lnTo>
                    <a:pt x="63" y="133"/>
                  </a:lnTo>
                  <a:lnTo>
                    <a:pt x="56" y="133"/>
                  </a:lnTo>
                  <a:lnTo>
                    <a:pt x="56" y="140"/>
                  </a:lnTo>
                  <a:lnTo>
                    <a:pt x="49" y="140"/>
                  </a:lnTo>
                  <a:lnTo>
                    <a:pt x="42" y="147"/>
                  </a:lnTo>
                  <a:lnTo>
                    <a:pt x="35" y="147"/>
                  </a:lnTo>
                  <a:lnTo>
                    <a:pt x="28" y="147"/>
                  </a:lnTo>
                  <a:lnTo>
                    <a:pt x="21" y="147"/>
                  </a:lnTo>
                  <a:lnTo>
                    <a:pt x="21" y="140"/>
                  </a:lnTo>
                  <a:lnTo>
                    <a:pt x="14" y="140"/>
                  </a:lnTo>
                  <a:lnTo>
                    <a:pt x="14" y="133"/>
                  </a:lnTo>
                  <a:lnTo>
                    <a:pt x="7" y="140"/>
                  </a:lnTo>
                  <a:lnTo>
                    <a:pt x="0" y="140"/>
                  </a:lnTo>
                  <a:lnTo>
                    <a:pt x="0" y="147"/>
                  </a:lnTo>
                  <a:lnTo>
                    <a:pt x="0" y="154"/>
                  </a:lnTo>
                  <a:lnTo>
                    <a:pt x="0" y="161"/>
                  </a:lnTo>
                  <a:lnTo>
                    <a:pt x="0" y="168"/>
                  </a:lnTo>
                  <a:lnTo>
                    <a:pt x="7" y="182"/>
                  </a:lnTo>
                  <a:lnTo>
                    <a:pt x="14" y="182"/>
                  </a:lnTo>
                  <a:lnTo>
                    <a:pt x="21" y="189"/>
                  </a:lnTo>
                  <a:lnTo>
                    <a:pt x="35" y="196"/>
                  </a:lnTo>
                  <a:lnTo>
                    <a:pt x="42" y="196"/>
                  </a:lnTo>
                  <a:lnTo>
                    <a:pt x="56" y="196"/>
                  </a:lnTo>
                  <a:lnTo>
                    <a:pt x="70" y="203"/>
                  </a:lnTo>
                  <a:lnTo>
                    <a:pt x="77" y="203"/>
                  </a:lnTo>
                  <a:lnTo>
                    <a:pt x="84" y="210"/>
                  </a:lnTo>
                  <a:lnTo>
                    <a:pt x="91" y="210"/>
                  </a:lnTo>
                  <a:lnTo>
                    <a:pt x="98" y="217"/>
                  </a:lnTo>
                  <a:lnTo>
                    <a:pt x="105" y="224"/>
                  </a:lnTo>
                  <a:lnTo>
                    <a:pt x="112" y="224"/>
                  </a:lnTo>
                  <a:lnTo>
                    <a:pt x="119" y="231"/>
                  </a:lnTo>
                  <a:lnTo>
                    <a:pt x="119" y="238"/>
                  </a:lnTo>
                  <a:lnTo>
                    <a:pt x="133" y="245"/>
                  </a:lnTo>
                  <a:lnTo>
                    <a:pt x="140" y="245"/>
                  </a:lnTo>
                  <a:lnTo>
                    <a:pt x="147" y="252"/>
                  </a:lnTo>
                  <a:lnTo>
                    <a:pt x="154" y="259"/>
                  </a:lnTo>
                  <a:lnTo>
                    <a:pt x="161" y="259"/>
                  </a:lnTo>
                  <a:lnTo>
                    <a:pt x="168" y="266"/>
                  </a:lnTo>
                  <a:lnTo>
                    <a:pt x="175" y="266"/>
                  </a:lnTo>
                  <a:lnTo>
                    <a:pt x="182" y="273"/>
                  </a:lnTo>
                  <a:lnTo>
                    <a:pt x="189" y="280"/>
                  </a:lnTo>
                  <a:lnTo>
                    <a:pt x="196" y="287"/>
                  </a:lnTo>
                  <a:lnTo>
                    <a:pt x="203" y="294"/>
                  </a:lnTo>
                  <a:lnTo>
                    <a:pt x="210" y="301"/>
                  </a:lnTo>
                  <a:lnTo>
                    <a:pt x="217" y="308"/>
                  </a:lnTo>
                  <a:lnTo>
                    <a:pt x="224" y="315"/>
                  </a:lnTo>
                  <a:lnTo>
                    <a:pt x="231" y="315"/>
                  </a:lnTo>
                  <a:lnTo>
                    <a:pt x="245" y="322"/>
                  </a:lnTo>
                  <a:lnTo>
                    <a:pt x="259" y="315"/>
                  </a:lnTo>
                  <a:lnTo>
                    <a:pt x="266" y="315"/>
                  </a:lnTo>
                  <a:lnTo>
                    <a:pt x="273" y="301"/>
                  </a:lnTo>
                  <a:lnTo>
                    <a:pt x="280" y="294"/>
                  </a:lnTo>
                  <a:lnTo>
                    <a:pt x="287" y="287"/>
                  </a:lnTo>
                  <a:lnTo>
                    <a:pt x="301" y="280"/>
                  </a:lnTo>
                  <a:lnTo>
                    <a:pt x="308" y="273"/>
                  </a:lnTo>
                  <a:lnTo>
                    <a:pt x="322" y="273"/>
                  </a:lnTo>
                  <a:lnTo>
                    <a:pt x="329" y="273"/>
                  </a:lnTo>
                  <a:lnTo>
                    <a:pt x="336" y="273"/>
                  </a:lnTo>
                  <a:lnTo>
                    <a:pt x="343" y="273"/>
                  </a:lnTo>
                  <a:lnTo>
                    <a:pt x="350" y="273"/>
                  </a:lnTo>
                  <a:lnTo>
                    <a:pt x="357" y="273"/>
                  </a:lnTo>
                  <a:lnTo>
                    <a:pt x="364" y="273"/>
                  </a:lnTo>
                  <a:lnTo>
                    <a:pt x="371" y="273"/>
                  </a:lnTo>
                  <a:lnTo>
                    <a:pt x="406" y="287"/>
                  </a:lnTo>
                  <a:close/>
                </a:path>
              </a:pathLst>
            </a:custGeom>
            <a:solidFill>
              <a:srgbClr val="00FF00"/>
            </a:solidFill>
            <a:ln w="9525">
              <a:noFill/>
              <a:round/>
              <a:headEnd/>
              <a:tailEnd/>
            </a:ln>
          </p:spPr>
          <p:txBody>
            <a:bodyPr>
              <a:prstTxWarp prst="textNoShape">
                <a:avLst/>
              </a:prstTxWarp>
            </a:bodyPr>
            <a:lstStyle/>
            <a:p>
              <a:endParaRPr lang="da-DK"/>
            </a:p>
          </p:txBody>
        </p:sp>
        <p:sp>
          <p:nvSpPr>
            <p:cNvPr id="17" name="Freeform 24"/>
            <p:cNvSpPr>
              <a:spLocks/>
            </p:cNvSpPr>
            <p:nvPr/>
          </p:nvSpPr>
          <p:spPr bwMode="auto">
            <a:xfrm>
              <a:off x="2926" y="3089"/>
              <a:ext cx="193" cy="423"/>
            </a:xfrm>
            <a:custGeom>
              <a:avLst/>
              <a:gdLst>
                <a:gd name="T0" fmla="*/ 489 w 168"/>
                <a:gd name="T1" fmla="*/ 1833 h 378"/>
                <a:gd name="T2" fmla="*/ 489 w 168"/>
                <a:gd name="T3" fmla="*/ 1778 h 378"/>
                <a:gd name="T4" fmla="*/ 574 w 168"/>
                <a:gd name="T5" fmla="*/ 1778 h 378"/>
                <a:gd name="T6" fmla="*/ 681 w 168"/>
                <a:gd name="T7" fmla="*/ 1605 h 378"/>
                <a:gd name="T8" fmla="*/ 870 w 168"/>
                <a:gd name="T9" fmla="*/ 1484 h 378"/>
                <a:gd name="T10" fmla="*/ 1179 w 168"/>
                <a:gd name="T11" fmla="*/ 1300 h 378"/>
                <a:gd name="T12" fmla="*/ 1362 w 168"/>
                <a:gd name="T13" fmla="*/ 1188 h 378"/>
                <a:gd name="T14" fmla="*/ 1559 w 168"/>
                <a:gd name="T15" fmla="*/ 1012 h 378"/>
                <a:gd name="T16" fmla="*/ 1773 w 168"/>
                <a:gd name="T17" fmla="*/ 720 h 378"/>
                <a:gd name="T18" fmla="*/ 1959 w 168"/>
                <a:gd name="T19" fmla="*/ 294 h 378"/>
                <a:gd name="T20" fmla="*/ 2349 w 168"/>
                <a:gd name="T21" fmla="*/ 0 h 378"/>
                <a:gd name="T22" fmla="*/ 2349 w 168"/>
                <a:gd name="T23" fmla="*/ 60 h 378"/>
                <a:gd name="T24" fmla="*/ 2349 w 168"/>
                <a:gd name="T25" fmla="*/ 120 h 378"/>
                <a:gd name="T26" fmla="*/ 2349 w 168"/>
                <a:gd name="T27" fmla="*/ 356 h 378"/>
                <a:gd name="T28" fmla="*/ 2153 w 168"/>
                <a:gd name="T29" fmla="*/ 772 h 378"/>
                <a:gd name="T30" fmla="*/ 1959 w 168"/>
                <a:gd name="T31" fmla="*/ 1188 h 378"/>
                <a:gd name="T32" fmla="*/ 1773 w 168"/>
                <a:gd name="T33" fmla="*/ 1420 h 378"/>
                <a:gd name="T34" fmla="*/ 1559 w 168"/>
                <a:gd name="T35" fmla="*/ 1605 h 378"/>
                <a:gd name="T36" fmla="*/ 1362 w 168"/>
                <a:gd name="T37" fmla="*/ 1778 h 378"/>
                <a:gd name="T38" fmla="*/ 1274 w 168"/>
                <a:gd name="T39" fmla="*/ 2017 h 378"/>
                <a:gd name="T40" fmla="*/ 1179 w 168"/>
                <a:gd name="T41" fmla="*/ 2370 h 378"/>
                <a:gd name="T42" fmla="*/ 979 w 168"/>
                <a:gd name="T43" fmla="*/ 2610 h 378"/>
                <a:gd name="T44" fmla="*/ 870 w 168"/>
                <a:gd name="T45" fmla="*/ 2907 h 378"/>
                <a:gd name="T46" fmla="*/ 681 w 168"/>
                <a:gd name="T47" fmla="*/ 3198 h 378"/>
                <a:gd name="T48" fmla="*/ 489 w 168"/>
                <a:gd name="T49" fmla="*/ 3198 h 378"/>
                <a:gd name="T50" fmla="*/ 391 w 168"/>
                <a:gd name="T51" fmla="*/ 3198 h 378"/>
                <a:gd name="T52" fmla="*/ 391 w 168"/>
                <a:gd name="T53" fmla="*/ 3138 h 378"/>
                <a:gd name="T54" fmla="*/ 489 w 168"/>
                <a:gd name="T55" fmla="*/ 3034 h 378"/>
                <a:gd name="T56" fmla="*/ 489 w 168"/>
                <a:gd name="T57" fmla="*/ 2907 h 378"/>
                <a:gd name="T58" fmla="*/ 489 w 168"/>
                <a:gd name="T59" fmla="*/ 2726 h 378"/>
                <a:gd name="T60" fmla="*/ 296 w 168"/>
                <a:gd name="T61" fmla="*/ 2610 h 378"/>
                <a:gd name="T62" fmla="*/ 0 w 168"/>
                <a:gd name="T63" fmla="*/ 2492 h 378"/>
                <a:gd name="T64" fmla="*/ 0 w 168"/>
                <a:gd name="T65" fmla="*/ 2434 h 378"/>
                <a:gd name="T66" fmla="*/ 91 w 168"/>
                <a:gd name="T67" fmla="*/ 2434 h 378"/>
                <a:gd name="T68" fmla="*/ 196 w 168"/>
                <a:gd name="T69" fmla="*/ 2370 h 378"/>
                <a:gd name="T70" fmla="*/ 296 w 168"/>
                <a:gd name="T71" fmla="*/ 2319 h 378"/>
                <a:gd name="T72" fmla="*/ 391 w 168"/>
                <a:gd name="T73" fmla="*/ 2257 h 378"/>
                <a:gd name="T74" fmla="*/ 489 w 168"/>
                <a:gd name="T75" fmla="*/ 2143 h 378"/>
                <a:gd name="T76" fmla="*/ 574 w 168"/>
                <a:gd name="T77" fmla="*/ 2080 h 378"/>
                <a:gd name="T78" fmla="*/ 782 w 168"/>
                <a:gd name="T79" fmla="*/ 2080 h 378"/>
                <a:gd name="T80" fmla="*/ 782 w 168"/>
                <a:gd name="T81" fmla="*/ 1964 h 378"/>
                <a:gd name="T82" fmla="*/ 681 w 168"/>
                <a:gd name="T83" fmla="*/ 1898 h 378"/>
                <a:gd name="T84" fmla="*/ 489 w 168"/>
                <a:gd name="T85" fmla="*/ 1833 h 3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8"/>
                <a:gd name="T130" fmla="*/ 0 h 378"/>
                <a:gd name="T131" fmla="*/ 168 w 168"/>
                <a:gd name="T132" fmla="*/ 378 h 37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8" h="378">
                  <a:moveTo>
                    <a:pt x="35" y="217"/>
                  </a:moveTo>
                  <a:lnTo>
                    <a:pt x="35" y="217"/>
                  </a:lnTo>
                  <a:lnTo>
                    <a:pt x="35" y="210"/>
                  </a:lnTo>
                  <a:lnTo>
                    <a:pt x="42" y="210"/>
                  </a:lnTo>
                  <a:lnTo>
                    <a:pt x="42" y="203"/>
                  </a:lnTo>
                  <a:lnTo>
                    <a:pt x="49" y="196"/>
                  </a:lnTo>
                  <a:lnTo>
                    <a:pt x="49" y="189"/>
                  </a:lnTo>
                  <a:lnTo>
                    <a:pt x="56" y="182"/>
                  </a:lnTo>
                  <a:lnTo>
                    <a:pt x="63" y="182"/>
                  </a:lnTo>
                  <a:lnTo>
                    <a:pt x="63" y="175"/>
                  </a:lnTo>
                  <a:lnTo>
                    <a:pt x="70" y="168"/>
                  </a:lnTo>
                  <a:lnTo>
                    <a:pt x="77" y="161"/>
                  </a:lnTo>
                  <a:lnTo>
                    <a:pt x="84" y="154"/>
                  </a:lnTo>
                  <a:lnTo>
                    <a:pt x="91" y="147"/>
                  </a:lnTo>
                  <a:lnTo>
                    <a:pt x="98" y="140"/>
                  </a:lnTo>
                  <a:lnTo>
                    <a:pt x="105" y="133"/>
                  </a:lnTo>
                  <a:lnTo>
                    <a:pt x="105" y="126"/>
                  </a:lnTo>
                  <a:lnTo>
                    <a:pt x="112" y="119"/>
                  </a:lnTo>
                  <a:lnTo>
                    <a:pt x="119" y="112"/>
                  </a:lnTo>
                  <a:lnTo>
                    <a:pt x="126" y="98"/>
                  </a:lnTo>
                  <a:lnTo>
                    <a:pt x="126" y="84"/>
                  </a:lnTo>
                  <a:lnTo>
                    <a:pt x="133" y="70"/>
                  </a:lnTo>
                  <a:lnTo>
                    <a:pt x="140" y="49"/>
                  </a:lnTo>
                  <a:lnTo>
                    <a:pt x="140" y="35"/>
                  </a:lnTo>
                  <a:lnTo>
                    <a:pt x="147" y="28"/>
                  </a:lnTo>
                  <a:lnTo>
                    <a:pt x="161" y="14"/>
                  </a:lnTo>
                  <a:lnTo>
                    <a:pt x="168" y="0"/>
                  </a:lnTo>
                  <a:lnTo>
                    <a:pt x="168" y="7"/>
                  </a:lnTo>
                  <a:lnTo>
                    <a:pt x="168" y="14"/>
                  </a:lnTo>
                  <a:lnTo>
                    <a:pt x="168" y="21"/>
                  </a:lnTo>
                  <a:lnTo>
                    <a:pt x="168" y="42"/>
                  </a:lnTo>
                  <a:lnTo>
                    <a:pt x="168" y="56"/>
                  </a:lnTo>
                  <a:lnTo>
                    <a:pt x="161" y="77"/>
                  </a:lnTo>
                  <a:lnTo>
                    <a:pt x="154" y="91"/>
                  </a:lnTo>
                  <a:lnTo>
                    <a:pt x="147" y="105"/>
                  </a:lnTo>
                  <a:lnTo>
                    <a:pt x="140" y="126"/>
                  </a:lnTo>
                  <a:lnTo>
                    <a:pt x="140" y="140"/>
                  </a:lnTo>
                  <a:lnTo>
                    <a:pt x="133" y="154"/>
                  </a:lnTo>
                  <a:lnTo>
                    <a:pt x="126" y="168"/>
                  </a:lnTo>
                  <a:lnTo>
                    <a:pt x="119" y="175"/>
                  </a:lnTo>
                  <a:lnTo>
                    <a:pt x="112" y="182"/>
                  </a:lnTo>
                  <a:lnTo>
                    <a:pt x="112" y="189"/>
                  </a:lnTo>
                  <a:lnTo>
                    <a:pt x="105" y="196"/>
                  </a:lnTo>
                  <a:lnTo>
                    <a:pt x="105" y="203"/>
                  </a:lnTo>
                  <a:lnTo>
                    <a:pt x="98" y="210"/>
                  </a:lnTo>
                  <a:lnTo>
                    <a:pt x="98" y="217"/>
                  </a:lnTo>
                  <a:lnTo>
                    <a:pt x="98" y="231"/>
                  </a:lnTo>
                  <a:lnTo>
                    <a:pt x="91" y="238"/>
                  </a:lnTo>
                  <a:lnTo>
                    <a:pt x="91" y="252"/>
                  </a:lnTo>
                  <a:lnTo>
                    <a:pt x="84" y="266"/>
                  </a:lnTo>
                  <a:lnTo>
                    <a:pt x="84" y="280"/>
                  </a:lnTo>
                  <a:lnTo>
                    <a:pt x="77" y="287"/>
                  </a:lnTo>
                  <a:lnTo>
                    <a:pt x="77" y="301"/>
                  </a:lnTo>
                  <a:lnTo>
                    <a:pt x="70" y="308"/>
                  </a:lnTo>
                  <a:lnTo>
                    <a:pt x="70" y="315"/>
                  </a:lnTo>
                  <a:lnTo>
                    <a:pt x="63" y="329"/>
                  </a:lnTo>
                  <a:lnTo>
                    <a:pt x="63" y="343"/>
                  </a:lnTo>
                  <a:lnTo>
                    <a:pt x="56" y="357"/>
                  </a:lnTo>
                  <a:lnTo>
                    <a:pt x="49" y="371"/>
                  </a:lnTo>
                  <a:lnTo>
                    <a:pt x="49" y="378"/>
                  </a:lnTo>
                  <a:lnTo>
                    <a:pt x="42" y="378"/>
                  </a:lnTo>
                  <a:lnTo>
                    <a:pt x="35" y="378"/>
                  </a:lnTo>
                  <a:lnTo>
                    <a:pt x="28" y="378"/>
                  </a:lnTo>
                  <a:lnTo>
                    <a:pt x="28" y="371"/>
                  </a:lnTo>
                  <a:lnTo>
                    <a:pt x="28" y="364"/>
                  </a:lnTo>
                  <a:lnTo>
                    <a:pt x="28" y="357"/>
                  </a:lnTo>
                  <a:lnTo>
                    <a:pt x="35" y="357"/>
                  </a:lnTo>
                  <a:lnTo>
                    <a:pt x="35" y="350"/>
                  </a:lnTo>
                  <a:lnTo>
                    <a:pt x="35" y="343"/>
                  </a:lnTo>
                  <a:lnTo>
                    <a:pt x="35" y="336"/>
                  </a:lnTo>
                  <a:lnTo>
                    <a:pt x="35" y="329"/>
                  </a:lnTo>
                  <a:lnTo>
                    <a:pt x="35" y="322"/>
                  </a:lnTo>
                  <a:lnTo>
                    <a:pt x="35" y="315"/>
                  </a:lnTo>
                  <a:lnTo>
                    <a:pt x="28" y="308"/>
                  </a:lnTo>
                  <a:lnTo>
                    <a:pt x="21" y="308"/>
                  </a:lnTo>
                  <a:lnTo>
                    <a:pt x="14" y="301"/>
                  </a:lnTo>
                  <a:lnTo>
                    <a:pt x="7" y="301"/>
                  </a:lnTo>
                  <a:lnTo>
                    <a:pt x="0" y="294"/>
                  </a:lnTo>
                  <a:lnTo>
                    <a:pt x="0" y="287"/>
                  </a:lnTo>
                  <a:lnTo>
                    <a:pt x="7" y="287"/>
                  </a:lnTo>
                  <a:lnTo>
                    <a:pt x="7" y="280"/>
                  </a:lnTo>
                  <a:lnTo>
                    <a:pt x="14" y="280"/>
                  </a:lnTo>
                  <a:lnTo>
                    <a:pt x="21" y="280"/>
                  </a:lnTo>
                  <a:lnTo>
                    <a:pt x="21" y="273"/>
                  </a:lnTo>
                  <a:lnTo>
                    <a:pt x="28" y="266"/>
                  </a:lnTo>
                  <a:lnTo>
                    <a:pt x="28" y="259"/>
                  </a:lnTo>
                  <a:lnTo>
                    <a:pt x="28" y="252"/>
                  </a:lnTo>
                  <a:lnTo>
                    <a:pt x="35" y="252"/>
                  </a:lnTo>
                  <a:lnTo>
                    <a:pt x="35" y="245"/>
                  </a:lnTo>
                  <a:lnTo>
                    <a:pt x="42" y="245"/>
                  </a:lnTo>
                  <a:lnTo>
                    <a:pt x="49" y="245"/>
                  </a:lnTo>
                  <a:lnTo>
                    <a:pt x="56" y="245"/>
                  </a:lnTo>
                  <a:lnTo>
                    <a:pt x="56" y="238"/>
                  </a:lnTo>
                  <a:lnTo>
                    <a:pt x="56" y="231"/>
                  </a:lnTo>
                  <a:lnTo>
                    <a:pt x="49" y="224"/>
                  </a:lnTo>
                  <a:lnTo>
                    <a:pt x="42" y="224"/>
                  </a:lnTo>
                  <a:lnTo>
                    <a:pt x="42" y="217"/>
                  </a:lnTo>
                  <a:lnTo>
                    <a:pt x="35" y="217"/>
                  </a:lnTo>
                  <a:close/>
                </a:path>
              </a:pathLst>
            </a:custGeom>
            <a:solidFill>
              <a:srgbClr val="00FF00"/>
            </a:solidFill>
            <a:ln w="9525">
              <a:noFill/>
              <a:round/>
              <a:headEnd/>
              <a:tailEnd/>
            </a:ln>
          </p:spPr>
          <p:txBody>
            <a:bodyPr>
              <a:prstTxWarp prst="textNoShape">
                <a:avLst/>
              </a:prstTxWarp>
            </a:bodyPr>
            <a:lstStyle/>
            <a:p>
              <a:endParaRPr lang="da-DK"/>
            </a:p>
          </p:txBody>
        </p:sp>
        <p:sp>
          <p:nvSpPr>
            <p:cNvPr id="18" name="Freeform 25"/>
            <p:cNvSpPr>
              <a:spLocks/>
            </p:cNvSpPr>
            <p:nvPr/>
          </p:nvSpPr>
          <p:spPr bwMode="auto">
            <a:xfrm>
              <a:off x="2926" y="3331"/>
              <a:ext cx="8" cy="2"/>
            </a:xfrm>
            <a:custGeom>
              <a:avLst/>
              <a:gdLst>
                <a:gd name="T0" fmla="*/ 0 w 7"/>
                <a:gd name="T1" fmla="*/ 0 h 2"/>
                <a:gd name="T2" fmla="*/ 0 w 7"/>
                <a:gd name="T3" fmla="*/ 0 h 2"/>
                <a:gd name="T4" fmla="*/ 0 w 7"/>
                <a:gd name="T5" fmla="*/ 0 h 2"/>
                <a:gd name="T6" fmla="*/ 0 w 7"/>
                <a:gd name="T7" fmla="*/ 0 h 2"/>
                <a:gd name="T8" fmla="*/ 83 w 7"/>
                <a:gd name="T9" fmla="*/ 0 h 2"/>
                <a:gd name="T10" fmla="*/ 83 w 7"/>
                <a:gd name="T11" fmla="*/ 0 h 2"/>
                <a:gd name="T12" fmla="*/ 83 w 7"/>
                <a:gd name="T13" fmla="*/ 0 h 2"/>
                <a:gd name="T14" fmla="*/ 83 w 7"/>
                <a:gd name="T15" fmla="*/ 0 h 2"/>
                <a:gd name="T16" fmla="*/ 83 w 7"/>
                <a:gd name="T17" fmla="*/ 0 h 2"/>
                <a:gd name="T18" fmla="*/ 83 w 7"/>
                <a:gd name="T19" fmla="*/ 0 h 2"/>
                <a:gd name="T20" fmla="*/ 83 w 7"/>
                <a:gd name="T21" fmla="*/ 0 h 2"/>
                <a:gd name="T22" fmla="*/ 83 w 7"/>
                <a:gd name="T23" fmla="*/ 0 h 2"/>
                <a:gd name="T24" fmla="*/ 0 w 7"/>
                <a:gd name="T25" fmla="*/ 0 h 2"/>
                <a:gd name="T26" fmla="*/ 0 w 7"/>
                <a:gd name="T27" fmla="*/ 0 h 2"/>
                <a:gd name="T28" fmla="*/ 0 w 7"/>
                <a:gd name="T29" fmla="*/ 0 h 2"/>
                <a:gd name="T30" fmla="*/ 0 w 7"/>
                <a:gd name="T31" fmla="*/ 0 h 2"/>
                <a:gd name="T32" fmla="*/ 0 w 7"/>
                <a:gd name="T33" fmla="*/ 0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
                <a:gd name="T52" fmla="*/ 0 h 2"/>
                <a:gd name="T53" fmla="*/ 7 w 7"/>
                <a:gd name="T54" fmla="*/ 2 h 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 h="2">
                  <a:moveTo>
                    <a:pt x="0" y="0"/>
                  </a:moveTo>
                  <a:lnTo>
                    <a:pt x="0" y="0"/>
                  </a:lnTo>
                  <a:lnTo>
                    <a:pt x="7" y="0"/>
                  </a:lnTo>
                  <a:lnTo>
                    <a:pt x="0" y="0"/>
                  </a:lnTo>
                  <a:close/>
                </a:path>
              </a:pathLst>
            </a:custGeom>
            <a:solidFill>
              <a:srgbClr val="00FF00"/>
            </a:solidFill>
            <a:ln w="9525">
              <a:noFill/>
              <a:round/>
              <a:headEnd/>
              <a:tailEnd/>
            </a:ln>
          </p:spPr>
          <p:txBody>
            <a:bodyPr>
              <a:prstTxWarp prst="textNoShape">
                <a:avLst/>
              </a:prstTxWarp>
            </a:bodyPr>
            <a:lstStyle/>
            <a:p>
              <a:endParaRPr lang="da-DK"/>
            </a:p>
          </p:txBody>
        </p:sp>
        <p:sp>
          <p:nvSpPr>
            <p:cNvPr id="19" name="Freeform 26"/>
            <p:cNvSpPr>
              <a:spLocks/>
            </p:cNvSpPr>
            <p:nvPr/>
          </p:nvSpPr>
          <p:spPr bwMode="auto">
            <a:xfrm>
              <a:off x="2878" y="3198"/>
              <a:ext cx="104" cy="94"/>
            </a:xfrm>
            <a:custGeom>
              <a:avLst/>
              <a:gdLst>
                <a:gd name="T0" fmla="*/ 0 w 91"/>
                <a:gd name="T1" fmla="*/ 294 h 84"/>
                <a:gd name="T2" fmla="*/ 0 w 91"/>
                <a:gd name="T3" fmla="*/ 412 h 84"/>
                <a:gd name="T4" fmla="*/ 0 w 91"/>
                <a:gd name="T5" fmla="*/ 412 h 84"/>
                <a:gd name="T6" fmla="*/ 83 w 91"/>
                <a:gd name="T7" fmla="*/ 473 h 84"/>
                <a:gd name="T8" fmla="*/ 177 w 91"/>
                <a:gd name="T9" fmla="*/ 529 h 84"/>
                <a:gd name="T10" fmla="*/ 177 w 91"/>
                <a:gd name="T11" fmla="*/ 589 h 84"/>
                <a:gd name="T12" fmla="*/ 264 w 91"/>
                <a:gd name="T13" fmla="*/ 646 h 84"/>
                <a:gd name="T14" fmla="*/ 355 w 91"/>
                <a:gd name="T15" fmla="*/ 720 h 84"/>
                <a:gd name="T16" fmla="*/ 355 w 91"/>
                <a:gd name="T17" fmla="*/ 720 h 84"/>
                <a:gd name="T18" fmla="*/ 450 w 91"/>
                <a:gd name="T19" fmla="*/ 720 h 84"/>
                <a:gd name="T20" fmla="*/ 530 w 91"/>
                <a:gd name="T21" fmla="*/ 720 h 84"/>
                <a:gd name="T22" fmla="*/ 619 w 91"/>
                <a:gd name="T23" fmla="*/ 720 h 84"/>
                <a:gd name="T24" fmla="*/ 707 w 91"/>
                <a:gd name="T25" fmla="*/ 646 h 84"/>
                <a:gd name="T26" fmla="*/ 792 w 91"/>
                <a:gd name="T27" fmla="*/ 589 h 84"/>
                <a:gd name="T28" fmla="*/ 969 w 91"/>
                <a:gd name="T29" fmla="*/ 529 h 84"/>
                <a:gd name="T30" fmla="*/ 1073 w 91"/>
                <a:gd name="T31" fmla="*/ 473 h 84"/>
                <a:gd name="T32" fmla="*/ 1073 w 91"/>
                <a:gd name="T33" fmla="*/ 412 h 84"/>
                <a:gd name="T34" fmla="*/ 1145 w 91"/>
                <a:gd name="T35" fmla="*/ 356 h 84"/>
                <a:gd name="T36" fmla="*/ 1073 w 91"/>
                <a:gd name="T37" fmla="*/ 356 h 84"/>
                <a:gd name="T38" fmla="*/ 1073 w 91"/>
                <a:gd name="T39" fmla="*/ 356 h 84"/>
                <a:gd name="T40" fmla="*/ 969 w 91"/>
                <a:gd name="T41" fmla="*/ 356 h 84"/>
                <a:gd name="T42" fmla="*/ 969 w 91"/>
                <a:gd name="T43" fmla="*/ 356 h 84"/>
                <a:gd name="T44" fmla="*/ 969 w 91"/>
                <a:gd name="T45" fmla="*/ 356 h 84"/>
                <a:gd name="T46" fmla="*/ 877 w 91"/>
                <a:gd name="T47" fmla="*/ 356 h 84"/>
                <a:gd name="T48" fmla="*/ 877 w 91"/>
                <a:gd name="T49" fmla="*/ 356 h 84"/>
                <a:gd name="T50" fmla="*/ 792 w 91"/>
                <a:gd name="T51" fmla="*/ 356 h 84"/>
                <a:gd name="T52" fmla="*/ 792 w 91"/>
                <a:gd name="T53" fmla="*/ 294 h 84"/>
                <a:gd name="T54" fmla="*/ 792 w 91"/>
                <a:gd name="T55" fmla="*/ 235 h 84"/>
                <a:gd name="T56" fmla="*/ 792 w 91"/>
                <a:gd name="T57" fmla="*/ 186 h 84"/>
                <a:gd name="T58" fmla="*/ 792 w 91"/>
                <a:gd name="T59" fmla="*/ 186 h 84"/>
                <a:gd name="T60" fmla="*/ 792 w 91"/>
                <a:gd name="T61" fmla="*/ 120 h 84"/>
                <a:gd name="T62" fmla="*/ 792 w 91"/>
                <a:gd name="T63" fmla="*/ 60 h 84"/>
                <a:gd name="T64" fmla="*/ 792 w 91"/>
                <a:gd name="T65" fmla="*/ 60 h 84"/>
                <a:gd name="T66" fmla="*/ 792 w 91"/>
                <a:gd name="T67" fmla="*/ 0 h 84"/>
                <a:gd name="T68" fmla="*/ 707 w 91"/>
                <a:gd name="T69" fmla="*/ 0 h 84"/>
                <a:gd name="T70" fmla="*/ 619 w 91"/>
                <a:gd name="T71" fmla="*/ 60 h 84"/>
                <a:gd name="T72" fmla="*/ 530 w 91"/>
                <a:gd name="T73" fmla="*/ 120 h 84"/>
                <a:gd name="T74" fmla="*/ 450 w 91"/>
                <a:gd name="T75" fmla="*/ 186 h 84"/>
                <a:gd name="T76" fmla="*/ 355 w 91"/>
                <a:gd name="T77" fmla="*/ 186 h 84"/>
                <a:gd name="T78" fmla="*/ 264 w 91"/>
                <a:gd name="T79" fmla="*/ 235 h 84"/>
                <a:gd name="T80" fmla="*/ 83 w 91"/>
                <a:gd name="T81" fmla="*/ 235 h 84"/>
                <a:gd name="T82" fmla="*/ 0 w 91"/>
                <a:gd name="T83" fmla="*/ 294 h 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1"/>
                <a:gd name="T127" fmla="*/ 0 h 84"/>
                <a:gd name="T128" fmla="*/ 91 w 91"/>
                <a:gd name="T129" fmla="*/ 84 h 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1" h="84">
                  <a:moveTo>
                    <a:pt x="0" y="35"/>
                  </a:moveTo>
                  <a:lnTo>
                    <a:pt x="0" y="49"/>
                  </a:lnTo>
                  <a:lnTo>
                    <a:pt x="7" y="56"/>
                  </a:lnTo>
                  <a:lnTo>
                    <a:pt x="14" y="63"/>
                  </a:lnTo>
                  <a:lnTo>
                    <a:pt x="14" y="70"/>
                  </a:lnTo>
                  <a:lnTo>
                    <a:pt x="21" y="77"/>
                  </a:lnTo>
                  <a:lnTo>
                    <a:pt x="28" y="84"/>
                  </a:lnTo>
                  <a:lnTo>
                    <a:pt x="35" y="84"/>
                  </a:lnTo>
                  <a:lnTo>
                    <a:pt x="42" y="84"/>
                  </a:lnTo>
                  <a:lnTo>
                    <a:pt x="49" y="84"/>
                  </a:lnTo>
                  <a:lnTo>
                    <a:pt x="56" y="77"/>
                  </a:lnTo>
                  <a:lnTo>
                    <a:pt x="63" y="70"/>
                  </a:lnTo>
                  <a:lnTo>
                    <a:pt x="77" y="63"/>
                  </a:lnTo>
                  <a:lnTo>
                    <a:pt x="84" y="56"/>
                  </a:lnTo>
                  <a:lnTo>
                    <a:pt x="84" y="49"/>
                  </a:lnTo>
                  <a:lnTo>
                    <a:pt x="91" y="42"/>
                  </a:lnTo>
                  <a:lnTo>
                    <a:pt x="84" y="42"/>
                  </a:lnTo>
                  <a:lnTo>
                    <a:pt x="77" y="42"/>
                  </a:lnTo>
                  <a:lnTo>
                    <a:pt x="70" y="42"/>
                  </a:lnTo>
                  <a:lnTo>
                    <a:pt x="63" y="42"/>
                  </a:lnTo>
                  <a:lnTo>
                    <a:pt x="63" y="35"/>
                  </a:lnTo>
                  <a:lnTo>
                    <a:pt x="63" y="28"/>
                  </a:lnTo>
                  <a:lnTo>
                    <a:pt x="63" y="21"/>
                  </a:lnTo>
                  <a:lnTo>
                    <a:pt x="63" y="14"/>
                  </a:lnTo>
                  <a:lnTo>
                    <a:pt x="63" y="7"/>
                  </a:lnTo>
                  <a:lnTo>
                    <a:pt x="63" y="0"/>
                  </a:lnTo>
                  <a:lnTo>
                    <a:pt x="56" y="0"/>
                  </a:lnTo>
                  <a:lnTo>
                    <a:pt x="49" y="7"/>
                  </a:lnTo>
                  <a:lnTo>
                    <a:pt x="42" y="14"/>
                  </a:lnTo>
                  <a:lnTo>
                    <a:pt x="35" y="21"/>
                  </a:lnTo>
                  <a:lnTo>
                    <a:pt x="28" y="21"/>
                  </a:lnTo>
                  <a:lnTo>
                    <a:pt x="21" y="28"/>
                  </a:lnTo>
                  <a:lnTo>
                    <a:pt x="7" y="28"/>
                  </a:lnTo>
                  <a:lnTo>
                    <a:pt x="0" y="35"/>
                  </a:lnTo>
                  <a:close/>
                </a:path>
              </a:pathLst>
            </a:custGeom>
            <a:solidFill>
              <a:srgbClr val="00FF00"/>
            </a:solidFill>
            <a:ln w="9525">
              <a:noFill/>
              <a:round/>
              <a:headEnd/>
              <a:tailEnd/>
            </a:ln>
          </p:spPr>
          <p:txBody>
            <a:bodyPr>
              <a:prstTxWarp prst="textNoShape">
                <a:avLst/>
              </a:prstTxWarp>
            </a:bodyPr>
            <a:lstStyle/>
            <a:p>
              <a:endParaRPr lang="da-DK"/>
            </a:p>
          </p:txBody>
        </p:sp>
        <p:sp>
          <p:nvSpPr>
            <p:cNvPr id="20" name="Freeform 27"/>
            <p:cNvSpPr>
              <a:spLocks/>
            </p:cNvSpPr>
            <p:nvPr/>
          </p:nvSpPr>
          <p:spPr bwMode="auto">
            <a:xfrm>
              <a:off x="3215" y="2328"/>
              <a:ext cx="64" cy="55"/>
            </a:xfrm>
            <a:custGeom>
              <a:avLst/>
              <a:gdLst>
                <a:gd name="T0" fmla="*/ 0 w 56"/>
                <a:gd name="T1" fmla="*/ 0 h 49"/>
                <a:gd name="T2" fmla="*/ 0 w 56"/>
                <a:gd name="T3" fmla="*/ 61 h 49"/>
                <a:gd name="T4" fmla="*/ 83 w 56"/>
                <a:gd name="T5" fmla="*/ 126 h 49"/>
                <a:gd name="T6" fmla="*/ 177 w 56"/>
                <a:gd name="T7" fmla="*/ 192 h 49"/>
                <a:gd name="T8" fmla="*/ 355 w 56"/>
                <a:gd name="T9" fmla="*/ 250 h 49"/>
                <a:gd name="T10" fmla="*/ 450 w 56"/>
                <a:gd name="T11" fmla="*/ 315 h 49"/>
                <a:gd name="T12" fmla="*/ 619 w 56"/>
                <a:gd name="T13" fmla="*/ 370 h 49"/>
                <a:gd name="T14" fmla="*/ 619 w 56"/>
                <a:gd name="T15" fmla="*/ 370 h 49"/>
                <a:gd name="T16" fmla="*/ 707 w 56"/>
                <a:gd name="T17" fmla="*/ 446 h 49"/>
                <a:gd name="T18" fmla="*/ 707 w 56"/>
                <a:gd name="T19" fmla="*/ 370 h 49"/>
                <a:gd name="T20" fmla="*/ 707 w 56"/>
                <a:gd name="T21" fmla="*/ 370 h 49"/>
                <a:gd name="T22" fmla="*/ 619 w 56"/>
                <a:gd name="T23" fmla="*/ 370 h 49"/>
                <a:gd name="T24" fmla="*/ 619 w 56"/>
                <a:gd name="T25" fmla="*/ 370 h 49"/>
                <a:gd name="T26" fmla="*/ 619 w 56"/>
                <a:gd name="T27" fmla="*/ 370 h 49"/>
                <a:gd name="T28" fmla="*/ 619 w 56"/>
                <a:gd name="T29" fmla="*/ 315 h 49"/>
                <a:gd name="T30" fmla="*/ 530 w 56"/>
                <a:gd name="T31" fmla="*/ 315 h 49"/>
                <a:gd name="T32" fmla="*/ 530 w 56"/>
                <a:gd name="T33" fmla="*/ 315 h 49"/>
                <a:gd name="T34" fmla="*/ 450 w 56"/>
                <a:gd name="T35" fmla="*/ 250 h 49"/>
                <a:gd name="T36" fmla="*/ 450 w 56"/>
                <a:gd name="T37" fmla="*/ 192 h 49"/>
                <a:gd name="T38" fmla="*/ 355 w 56"/>
                <a:gd name="T39" fmla="*/ 126 h 49"/>
                <a:gd name="T40" fmla="*/ 264 w 56"/>
                <a:gd name="T41" fmla="*/ 126 h 49"/>
                <a:gd name="T42" fmla="*/ 264 w 56"/>
                <a:gd name="T43" fmla="*/ 61 h 49"/>
                <a:gd name="T44" fmla="*/ 177 w 56"/>
                <a:gd name="T45" fmla="*/ 61 h 49"/>
                <a:gd name="T46" fmla="*/ 83 w 56"/>
                <a:gd name="T47" fmla="*/ 61 h 49"/>
                <a:gd name="T48" fmla="*/ 0 w 56"/>
                <a:gd name="T49" fmla="*/ 0 h 4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6"/>
                <a:gd name="T76" fmla="*/ 0 h 49"/>
                <a:gd name="T77" fmla="*/ 56 w 56"/>
                <a:gd name="T78" fmla="*/ 49 h 4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6" h="49">
                  <a:moveTo>
                    <a:pt x="0" y="0"/>
                  </a:moveTo>
                  <a:lnTo>
                    <a:pt x="0" y="7"/>
                  </a:lnTo>
                  <a:lnTo>
                    <a:pt x="7" y="14"/>
                  </a:lnTo>
                  <a:lnTo>
                    <a:pt x="14" y="21"/>
                  </a:lnTo>
                  <a:lnTo>
                    <a:pt x="28" y="28"/>
                  </a:lnTo>
                  <a:lnTo>
                    <a:pt x="35" y="35"/>
                  </a:lnTo>
                  <a:lnTo>
                    <a:pt x="49" y="42"/>
                  </a:lnTo>
                  <a:lnTo>
                    <a:pt x="56" y="49"/>
                  </a:lnTo>
                  <a:lnTo>
                    <a:pt x="56" y="42"/>
                  </a:lnTo>
                  <a:lnTo>
                    <a:pt x="49" y="42"/>
                  </a:lnTo>
                  <a:lnTo>
                    <a:pt x="49" y="35"/>
                  </a:lnTo>
                  <a:lnTo>
                    <a:pt x="42" y="35"/>
                  </a:lnTo>
                  <a:lnTo>
                    <a:pt x="35" y="28"/>
                  </a:lnTo>
                  <a:lnTo>
                    <a:pt x="35" y="21"/>
                  </a:lnTo>
                  <a:lnTo>
                    <a:pt x="28" y="14"/>
                  </a:lnTo>
                  <a:lnTo>
                    <a:pt x="21" y="14"/>
                  </a:lnTo>
                  <a:lnTo>
                    <a:pt x="21" y="7"/>
                  </a:lnTo>
                  <a:lnTo>
                    <a:pt x="14" y="7"/>
                  </a:lnTo>
                  <a:lnTo>
                    <a:pt x="7" y="7"/>
                  </a:lnTo>
                  <a:lnTo>
                    <a:pt x="0" y="0"/>
                  </a:lnTo>
                  <a:close/>
                </a:path>
              </a:pathLst>
            </a:custGeom>
            <a:solidFill>
              <a:srgbClr val="00FF00"/>
            </a:solidFill>
            <a:ln w="9525">
              <a:noFill/>
              <a:round/>
              <a:headEnd/>
              <a:tailEnd/>
            </a:ln>
          </p:spPr>
          <p:txBody>
            <a:bodyPr>
              <a:prstTxWarp prst="textNoShape">
                <a:avLst/>
              </a:prstTxWarp>
            </a:bodyPr>
            <a:lstStyle/>
            <a:p>
              <a:endParaRPr lang="da-DK"/>
            </a:p>
          </p:txBody>
        </p:sp>
        <p:sp>
          <p:nvSpPr>
            <p:cNvPr id="21" name="Freeform 28"/>
            <p:cNvSpPr>
              <a:spLocks/>
            </p:cNvSpPr>
            <p:nvPr/>
          </p:nvSpPr>
          <p:spPr bwMode="auto">
            <a:xfrm>
              <a:off x="2733" y="2462"/>
              <a:ext cx="40" cy="31"/>
            </a:xfrm>
            <a:custGeom>
              <a:avLst/>
              <a:gdLst>
                <a:gd name="T0" fmla="*/ 450 w 35"/>
                <a:gd name="T1" fmla="*/ 102 h 28"/>
                <a:gd name="T2" fmla="*/ 355 w 35"/>
                <a:gd name="T3" fmla="*/ 0 h 28"/>
                <a:gd name="T4" fmla="*/ 264 w 35"/>
                <a:gd name="T5" fmla="*/ 0 h 28"/>
                <a:gd name="T6" fmla="*/ 264 w 35"/>
                <a:gd name="T7" fmla="*/ 50 h 28"/>
                <a:gd name="T8" fmla="*/ 177 w 35"/>
                <a:gd name="T9" fmla="*/ 50 h 28"/>
                <a:gd name="T10" fmla="*/ 177 w 35"/>
                <a:gd name="T11" fmla="*/ 50 h 28"/>
                <a:gd name="T12" fmla="*/ 83 w 35"/>
                <a:gd name="T13" fmla="*/ 102 h 28"/>
                <a:gd name="T14" fmla="*/ 0 w 35"/>
                <a:gd name="T15" fmla="*/ 102 h 28"/>
                <a:gd name="T16" fmla="*/ 0 w 35"/>
                <a:gd name="T17" fmla="*/ 102 h 28"/>
                <a:gd name="T18" fmla="*/ 0 w 35"/>
                <a:gd name="T19" fmla="*/ 144 h 28"/>
                <a:gd name="T20" fmla="*/ 0 w 35"/>
                <a:gd name="T21" fmla="*/ 144 h 28"/>
                <a:gd name="T22" fmla="*/ 0 w 35"/>
                <a:gd name="T23" fmla="*/ 144 h 28"/>
                <a:gd name="T24" fmla="*/ 0 w 35"/>
                <a:gd name="T25" fmla="*/ 195 h 28"/>
                <a:gd name="T26" fmla="*/ 83 w 35"/>
                <a:gd name="T27" fmla="*/ 195 h 28"/>
                <a:gd name="T28" fmla="*/ 83 w 35"/>
                <a:gd name="T29" fmla="*/ 195 h 28"/>
                <a:gd name="T30" fmla="*/ 83 w 35"/>
                <a:gd name="T31" fmla="*/ 195 h 28"/>
                <a:gd name="T32" fmla="*/ 83 w 35"/>
                <a:gd name="T33" fmla="*/ 195 h 28"/>
                <a:gd name="T34" fmla="*/ 177 w 35"/>
                <a:gd name="T35" fmla="*/ 195 h 28"/>
                <a:gd name="T36" fmla="*/ 177 w 35"/>
                <a:gd name="T37" fmla="*/ 195 h 28"/>
                <a:gd name="T38" fmla="*/ 264 w 35"/>
                <a:gd name="T39" fmla="*/ 195 h 28"/>
                <a:gd name="T40" fmla="*/ 264 w 35"/>
                <a:gd name="T41" fmla="*/ 195 h 28"/>
                <a:gd name="T42" fmla="*/ 355 w 35"/>
                <a:gd name="T43" fmla="*/ 195 h 28"/>
                <a:gd name="T44" fmla="*/ 355 w 35"/>
                <a:gd name="T45" fmla="*/ 144 h 28"/>
                <a:gd name="T46" fmla="*/ 450 w 35"/>
                <a:gd name="T47" fmla="*/ 144 h 28"/>
                <a:gd name="T48" fmla="*/ 450 w 35"/>
                <a:gd name="T49" fmla="*/ 102 h 28"/>
                <a:gd name="T50" fmla="*/ 450 w 35"/>
                <a:gd name="T51" fmla="*/ 102 h 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
                <a:gd name="T79" fmla="*/ 0 h 28"/>
                <a:gd name="T80" fmla="*/ 35 w 35"/>
                <a:gd name="T81" fmla="*/ 28 h 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 h="28">
                  <a:moveTo>
                    <a:pt x="35" y="14"/>
                  </a:moveTo>
                  <a:lnTo>
                    <a:pt x="28" y="0"/>
                  </a:lnTo>
                  <a:lnTo>
                    <a:pt x="21" y="0"/>
                  </a:lnTo>
                  <a:lnTo>
                    <a:pt x="21" y="7"/>
                  </a:lnTo>
                  <a:lnTo>
                    <a:pt x="14" y="7"/>
                  </a:lnTo>
                  <a:lnTo>
                    <a:pt x="7" y="14"/>
                  </a:lnTo>
                  <a:lnTo>
                    <a:pt x="0" y="14"/>
                  </a:lnTo>
                  <a:lnTo>
                    <a:pt x="0" y="21"/>
                  </a:lnTo>
                  <a:lnTo>
                    <a:pt x="0" y="28"/>
                  </a:lnTo>
                  <a:lnTo>
                    <a:pt x="7" y="28"/>
                  </a:lnTo>
                  <a:lnTo>
                    <a:pt x="14" y="28"/>
                  </a:lnTo>
                  <a:lnTo>
                    <a:pt x="21" y="28"/>
                  </a:lnTo>
                  <a:lnTo>
                    <a:pt x="28" y="28"/>
                  </a:lnTo>
                  <a:lnTo>
                    <a:pt x="28" y="21"/>
                  </a:lnTo>
                  <a:lnTo>
                    <a:pt x="35" y="21"/>
                  </a:lnTo>
                  <a:lnTo>
                    <a:pt x="35" y="14"/>
                  </a:lnTo>
                  <a:close/>
                </a:path>
              </a:pathLst>
            </a:custGeom>
            <a:solidFill>
              <a:srgbClr val="00FF00"/>
            </a:solidFill>
            <a:ln w="9525">
              <a:noFill/>
              <a:round/>
              <a:headEnd/>
              <a:tailEnd/>
            </a:ln>
          </p:spPr>
          <p:txBody>
            <a:bodyPr>
              <a:prstTxWarp prst="textNoShape">
                <a:avLst/>
              </a:prstTxWarp>
            </a:bodyPr>
            <a:lstStyle/>
            <a:p>
              <a:endParaRPr lang="da-DK"/>
            </a:p>
          </p:txBody>
        </p:sp>
        <p:sp>
          <p:nvSpPr>
            <p:cNvPr id="22" name="Freeform 29"/>
            <p:cNvSpPr>
              <a:spLocks/>
            </p:cNvSpPr>
            <p:nvPr/>
          </p:nvSpPr>
          <p:spPr bwMode="auto">
            <a:xfrm>
              <a:off x="2886" y="2242"/>
              <a:ext cx="96" cy="235"/>
            </a:xfrm>
            <a:custGeom>
              <a:avLst/>
              <a:gdLst>
                <a:gd name="T0" fmla="*/ 83 w 84"/>
                <a:gd name="T1" fmla="*/ 473 h 210"/>
                <a:gd name="T2" fmla="*/ 83 w 84"/>
                <a:gd name="T3" fmla="*/ 412 h 210"/>
                <a:gd name="T4" fmla="*/ 0 w 84"/>
                <a:gd name="T5" fmla="*/ 412 h 210"/>
                <a:gd name="T6" fmla="*/ 0 w 84"/>
                <a:gd name="T7" fmla="*/ 356 h 210"/>
                <a:gd name="T8" fmla="*/ 0 w 84"/>
                <a:gd name="T9" fmla="*/ 235 h 210"/>
                <a:gd name="T10" fmla="*/ 83 w 84"/>
                <a:gd name="T11" fmla="*/ 186 h 210"/>
                <a:gd name="T12" fmla="*/ 177 w 84"/>
                <a:gd name="T13" fmla="*/ 120 h 210"/>
                <a:gd name="T14" fmla="*/ 264 w 84"/>
                <a:gd name="T15" fmla="*/ 60 h 210"/>
                <a:gd name="T16" fmla="*/ 355 w 84"/>
                <a:gd name="T17" fmla="*/ 186 h 210"/>
                <a:gd name="T18" fmla="*/ 450 w 84"/>
                <a:gd name="T19" fmla="*/ 356 h 210"/>
                <a:gd name="T20" fmla="*/ 619 w 84"/>
                <a:gd name="T21" fmla="*/ 529 h 210"/>
                <a:gd name="T22" fmla="*/ 707 w 84"/>
                <a:gd name="T23" fmla="*/ 720 h 210"/>
                <a:gd name="T24" fmla="*/ 707 w 84"/>
                <a:gd name="T25" fmla="*/ 829 h 210"/>
                <a:gd name="T26" fmla="*/ 707 w 84"/>
                <a:gd name="T27" fmla="*/ 902 h 210"/>
                <a:gd name="T28" fmla="*/ 707 w 84"/>
                <a:gd name="T29" fmla="*/ 949 h 210"/>
                <a:gd name="T30" fmla="*/ 707 w 84"/>
                <a:gd name="T31" fmla="*/ 1012 h 210"/>
                <a:gd name="T32" fmla="*/ 792 w 84"/>
                <a:gd name="T33" fmla="*/ 949 h 210"/>
                <a:gd name="T34" fmla="*/ 877 w 84"/>
                <a:gd name="T35" fmla="*/ 902 h 210"/>
                <a:gd name="T36" fmla="*/ 969 w 84"/>
                <a:gd name="T37" fmla="*/ 829 h 210"/>
                <a:gd name="T38" fmla="*/ 1073 w 84"/>
                <a:gd name="T39" fmla="*/ 772 h 210"/>
                <a:gd name="T40" fmla="*/ 1073 w 84"/>
                <a:gd name="T41" fmla="*/ 902 h 210"/>
                <a:gd name="T42" fmla="*/ 969 w 84"/>
                <a:gd name="T43" fmla="*/ 1012 h 210"/>
                <a:gd name="T44" fmla="*/ 792 w 84"/>
                <a:gd name="T45" fmla="*/ 1132 h 210"/>
                <a:gd name="T46" fmla="*/ 707 w 84"/>
                <a:gd name="T47" fmla="*/ 1300 h 210"/>
                <a:gd name="T48" fmla="*/ 707 w 84"/>
                <a:gd name="T49" fmla="*/ 1420 h 210"/>
                <a:gd name="T50" fmla="*/ 707 w 84"/>
                <a:gd name="T51" fmla="*/ 1484 h 210"/>
                <a:gd name="T52" fmla="*/ 707 w 84"/>
                <a:gd name="T53" fmla="*/ 1545 h 210"/>
                <a:gd name="T54" fmla="*/ 707 w 84"/>
                <a:gd name="T55" fmla="*/ 1605 h 210"/>
                <a:gd name="T56" fmla="*/ 707 w 84"/>
                <a:gd name="T57" fmla="*/ 1605 h 210"/>
                <a:gd name="T58" fmla="*/ 619 w 84"/>
                <a:gd name="T59" fmla="*/ 1661 h 210"/>
                <a:gd name="T60" fmla="*/ 619 w 84"/>
                <a:gd name="T61" fmla="*/ 1714 h 210"/>
                <a:gd name="T62" fmla="*/ 450 w 84"/>
                <a:gd name="T63" fmla="*/ 1778 h 210"/>
                <a:gd name="T64" fmla="*/ 264 w 84"/>
                <a:gd name="T65" fmla="*/ 1778 h 210"/>
                <a:gd name="T66" fmla="*/ 83 w 84"/>
                <a:gd name="T67" fmla="*/ 1661 h 210"/>
                <a:gd name="T68" fmla="*/ 0 w 84"/>
                <a:gd name="T69" fmla="*/ 1484 h 210"/>
                <a:gd name="T70" fmla="*/ 0 w 84"/>
                <a:gd name="T71" fmla="*/ 1300 h 210"/>
                <a:gd name="T72" fmla="*/ 0 w 84"/>
                <a:gd name="T73" fmla="*/ 1188 h 210"/>
                <a:gd name="T74" fmla="*/ 177 w 84"/>
                <a:gd name="T75" fmla="*/ 1071 h 210"/>
                <a:gd name="T76" fmla="*/ 355 w 84"/>
                <a:gd name="T77" fmla="*/ 949 h 210"/>
                <a:gd name="T78" fmla="*/ 450 w 84"/>
                <a:gd name="T79" fmla="*/ 772 h 210"/>
                <a:gd name="T80" fmla="*/ 450 w 84"/>
                <a:gd name="T81" fmla="*/ 589 h 210"/>
                <a:gd name="T82" fmla="*/ 355 w 84"/>
                <a:gd name="T83" fmla="*/ 529 h 210"/>
                <a:gd name="T84" fmla="*/ 355 w 84"/>
                <a:gd name="T85" fmla="*/ 473 h 210"/>
                <a:gd name="T86" fmla="*/ 264 w 84"/>
                <a:gd name="T87" fmla="*/ 473 h 21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4"/>
                <a:gd name="T133" fmla="*/ 0 h 210"/>
                <a:gd name="T134" fmla="*/ 84 w 84"/>
                <a:gd name="T135" fmla="*/ 210 h 21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4" h="210">
                  <a:moveTo>
                    <a:pt x="14" y="56"/>
                  </a:moveTo>
                  <a:lnTo>
                    <a:pt x="7" y="56"/>
                  </a:lnTo>
                  <a:lnTo>
                    <a:pt x="7" y="49"/>
                  </a:lnTo>
                  <a:lnTo>
                    <a:pt x="0" y="49"/>
                  </a:lnTo>
                  <a:lnTo>
                    <a:pt x="0" y="42"/>
                  </a:lnTo>
                  <a:lnTo>
                    <a:pt x="0" y="35"/>
                  </a:lnTo>
                  <a:lnTo>
                    <a:pt x="0" y="28"/>
                  </a:lnTo>
                  <a:lnTo>
                    <a:pt x="7" y="21"/>
                  </a:lnTo>
                  <a:lnTo>
                    <a:pt x="7" y="14"/>
                  </a:lnTo>
                  <a:lnTo>
                    <a:pt x="14" y="14"/>
                  </a:lnTo>
                  <a:lnTo>
                    <a:pt x="14" y="7"/>
                  </a:lnTo>
                  <a:lnTo>
                    <a:pt x="21" y="7"/>
                  </a:lnTo>
                  <a:lnTo>
                    <a:pt x="28" y="0"/>
                  </a:lnTo>
                  <a:lnTo>
                    <a:pt x="28" y="21"/>
                  </a:lnTo>
                  <a:lnTo>
                    <a:pt x="28" y="28"/>
                  </a:lnTo>
                  <a:lnTo>
                    <a:pt x="35" y="42"/>
                  </a:lnTo>
                  <a:lnTo>
                    <a:pt x="42" y="49"/>
                  </a:lnTo>
                  <a:lnTo>
                    <a:pt x="49" y="63"/>
                  </a:lnTo>
                  <a:lnTo>
                    <a:pt x="49" y="70"/>
                  </a:lnTo>
                  <a:lnTo>
                    <a:pt x="56" y="84"/>
                  </a:lnTo>
                  <a:lnTo>
                    <a:pt x="56" y="98"/>
                  </a:lnTo>
                  <a:lnTo>
                    <a:pt x="56" y="105"/>
                  </a:lnTo>
                  <a:lnTo>
                    <a:pt x="56" y="112"/>
                  </a:lnTo>
                  <a:lnTo>
                    <a:pt x="56" y="119"/>
                  </a:lnTo>
                  <a:lnTo>
                    <a:pt x="63" y="119"/>
                  </a:lnTo>
                  <a:lnTo>
                    <a:pt x="63" y="112"/>
                  </a:lnTo>
                  <a:lnTo>
                    <a:pt x="70" y="105"/>
                  </a:lnTo>
                  <a:lnTo>
                    <a:pt x="70" y="98"/>
                  </a:lnTo>
                  <a:lnTo>
                    <a:pt x="77" y="98"/>
                  </a:lnTo>
                  <a:lnTo>
                    <a:pt x="84" y="91"/>
                  </a:lnTo>
                  <a:lnTo>
                    <a:pt x="84" y="105"/>
                  </a:lnTo>
                  <a:lnTo>
                    <a:pt x="77" y="112"/>
                  </a:lnTo>
                  <a:lnTo>
                    <a:pt x="77" y="119"/>
                  </a:lnTo>
                  <a:lnTo>
                    <a:pt x="70" y="126"/>
                  </a:lnTo>
                  <a:lnTo>
                    <a:pt x="63" y="133"/>
                  </a:lnTo>
                  <a:lnTo>
                    <a:pt x="63" y="147"/>
                  </a:lnTo>
                  <a:lnTo>
                    <a:pt x="56" y="154"/>
                  </a:lnTo>
                  <a:lnTo>
                    <a:pt x="56" y="161"/>
                  </a:lnTo>
                  <a:lnTo>
                    <a:pt x="56" y="168"/>
                  </a:lnTo>
                  <a:lnTo>
                    <a:pt x="56" y="175"/>
                  </a:lnTo>
                  <a:lnTo>
                    <a:pt x="56" y="182"/>
                  </a:lnTo>
                  <a:lnTo>
                    <a:pt x="56" y="189"/>
                  </a:lnTo>
                  <a:lnTo>
                    <a:pt x="56" y="196"/>
                  </a:lnTo>
                  <a:lnTo>
                    <a:pt x="49" y="196"/>
                  </a:lnTo>
                  <a:lnTo>
                    <a:pt x="49" y="203"/>
                  </a:lnTo>
                  <a:lnTo>
                    <a:pt x="42" y="203"/>
                  </a:lnTo>
                  <a:lnTo>
                    <a:pt x="35" y="210"/>
                  </a:lnTo>
                  <a:lnTo>
                    <a:pt x="28" y="210"/>
                  </a:lnTo>
                  <a:lnTo>
                    <a:pt x="21" y="210"/>
                  </a:lnTo>
                  <a:lnTo>
                    <a:pt x="14" y="203"/>
                  </a:lnTo>
                  <a:lnTo>
                    <a:pt x="7" y="196"/>
                  </a:lnTo>
                  <a:lnTo>
                    <a:pt x="7" y="182"/>
                  </a:lnTo>
                  <a:lnTo>
                    <a:pt x="0" y="175"/>
                  </a:lnTo>
                  <a:lnTo>
                    <a:pt x="0" y="161"/>
                  </a:lnTo>
                  <a:lnTo>
                    <a:pt x="0" y="154"/>
                  </a:lnTo>
                  <a:lnTo>
                    <a:pt x="0" y="147"/>
                  </a:lnTo>
                  <a:lnTo>
                    <a:pt x="0" y="140"/>
                  </a:lnTo>
                  <a:lnTo>
                    <a:pt x="7" y="133"/>
                  </a:lnTo>
                  <a:lnTo>
                    <a:pt x="14" y="126"/>
                  </a:lnTo>
                  <a:lnTo>
                    <a:pt x="21" y="119"/>
                  </a:lnTo>
                  <a:lnTo>
                    <a:pt x="28" y="112"/>
                  </a:lnTo>
                  <a:lnTo>
                    <a:pt x="35" y="105"/>
                  </a:lnTo>
                  <a:lnTo>
                    <a:pt x="35" y="91"/>
                  </a:lnTo>
                  <a:lnTo>
                    <a:pt x="35" y="77"/>
                  </a:lnTo>
                  <a:lnTo>
                    <a:pt x="35" y="70"/>
                  </a:lnTo>
                  <a:lnTo>
                    <a:pt x="28" y="63"/>
                  </a:lnTo>
                  <a:lnTo>
                    <a:pt x="28" y="56"/>
                  </a:lnTo>
                  <a:lnTo>
                    <a:pt x="21" y="56"/>
                  </a:lnTo>
                  <a:lnTo>
                    <a:pt x="14" y="56"/>
                  </a:lnTo>
                  <a:close/>
                </a:path>
              </a:pathLst>
            </a:custGeom>
            <a:solidFill>
              <a:srgbClr val="00FF00"/>
            </a:solidFill>
            <a:ln w="9525">
              <a:noFill/>
              <a:round/>
              <a:headEnd/>
              <a:tailEnd/>
            </a:ln>
          </p:spPr>
          <p:txBody>
            <a:bodyPr>
              <a:prstTxWarp prst="textNoShape">
                <a:avLst/>
              </a:prstTxWarp>
            </a:bodyPr>
            <a:lstStyle/>
            <a:p>
              <a:endParaRPr lang="da-DK"/>
            </a:p>
          </p:txBody>
        </p:sp>
        <p:sp>
          <p:nvSpPr>
            <p:cNvPr id="23" name="Freeform 30"/>
            <p:cNvSpPr>
              <a:spLocks/>
            </p:cNvSpPr>
            <p:nvPr/>
          </p:nvSpPr>
          <p:spPr bwMode="auto">
            <a:xfrm>
              <a:off x="2412" y="2618"/>
              <a:ext cx="658" cy="588"/>
            </a:xfrm>
            <a:custGeom>
              <a:avLst/>
              <a:gdLst>
                <a:gd name="T0" fmla="*/ 931 w 574"/>
                <a:gd name="T1" fmla="*/ 596 h 525"/>
                <a:gd name="T2" fmla="*/ 470 w 574"/>
                <a:gd name="T3" fmla="*/ 553 h 525"/>
                <a:gd name="T4" fmla="*/ 0 w 574"/>
                <a:gd name="T5" fmla="*/ 850 h 525"/>
                <a:gd name="T6" fmla="*/ 648 w 574"/>
                <a:gd name="T7" fmla="*/ 1086 h 525"/>
                <a:gd name="T8" fmla="*/ 851 w 574"/>
                <a:gd name="T9" fmla="*/ 1214 h 525"/>
                <a:gd name="T10" fmla="*/ 188 w 574"/>
                <a:gd name="T11" fmla="*/ 1139 h 525"/>
                <a:gd name="T12" fmla="*/ 564 w 574"/>
                <a:gd name="T13" fmla="*/ 1384 h 525"/>
                <a:gd name="T14" fmla="*/ 648 w 574"/>
                <a:gd name="T15" fmla="*/ 1561 h 525"/>
                <a:gd name="T16" fmla="*/ 851 w 574"/>
                <a:gd name="T17" fmla="*/ 1691 h 525"/>
                <a:gd name="T18" fmla="*/ 648 w 574"/>
                <a:gd name="T19" fmla="*/ 1808 h 525"/>
                <a:gd name="T20" fmla="*/ 1025 w 574"/>
                <a:gd name="T21" fmla="*/ 2106 h 525"/>
                <a:gd name="T22" fmla="*/ 1206 w 574"/>
                <a:gd name="T23" fmla="*/ 2233 h 525"/>
                <a:gd name="T24" fmla="*/ 1309 w 574"/>
                <a:gd name="T25" fmla="*/ 2468 h 525"/>
                <a:gd name="T26" fmla="*/ 1206 w 574"/>
                <a:gd name="T27" fmla="*/ 2701 h 525"/>
                <a:gd name="T28" fmla="*/ 1584 w 574"/>
                <a:gd name="T29" fmla="*/ 3072 h 525"/>
                <a:gd name="T30" fmla="*/ 1866 w 574"/>
                <a:gd name="T31" fmla="*/ 3314 h 525"/>
                <a:gd name="T32" fmla="*/ 1973 w 574"/>
                <a:gd name="T33" fmla="*/ 3614 h 525"/>
                <a:gd name="T34" fmla="*/ 1866 w 574"/>
                <a:gd name="T35" fmla="*/ 3793 h 525"/>
                <a:gd name="T36" fmla="*/ 2172 w 574"/>
                <a:gd name="T37" fmla="*/ 3793 h 525"/>
                <a:gd name="T38" fmla="*/ 1973 w 574"/>
                <a:gd name="T39" fmla="*/ 3433 h 525"/>
                <a:gd name="T40" fmla="*/ 1973 w 574"/>
                <a:gd name="T41" fmla="*/ 3257 h 525"/>
                <a:gd name="T42" fmla="*/ 2351 w 574"/>
                <a:gd name="T43" fmla="*/ 3379 h 525"/>
                <a:gd name="T44" fmla="*/ 2633 w 574"/>
                <a:gd name="T45" fmla="*/ 3379 h 525"/>
                <a:gd name="T46" fmla="*/ 2999 w 574"/>
                <a:gd name="T47" fmla="*/ 3614 h 525"/>
                <a:gd name="T48" fmla="*/ 2633 w 574"/>
                <a:gd name="T49" fmla="*/ 3970 h 525"/>
                <a:gd name="T50" fmla="*/ 3376 w 574"/>
                <a:gd name="T51" fmla="*/ 3970 h 525"/>
                <a:gd name="T52" fmla="*/ 4394 w 574"/>
                <a:gd name="T53" fmla="*/ 4342 h 525"/>
                <a:gd name="T54" fmla="*/ 5424 w 574"/>
                <a:gd name="T55" fmla="*/ 4524 h 525"/>
                <a:gd name="T56" fmla="*/ 5916 w 574"/>
                <a:gd name="T57" fmla="*/ 4395 h 525"/>
                <a:gd name="T58" fmla="*/ 6564 w 574"/>
                <a:gd name="T59" fmla="*/ 4342 h 525"/>
                <a:gd name="T60" fmla="*/ 6940 w 574"/>
                <a:gd name="T61" fmla="*/ 4157 h 525"/>
                <a:gd name="T62" fmla="*/ 7411 w 574"/>
                <a:gd name="T63" fmla="*/ 3564 h 525"/>
                <a:gd name="T64" fmla="*/ 7313 w 574"/>
                <a:gd name="T65" fmla="*/ 2770 h 525"/>
                <a:gd name="T66" fmla="*/ 7505 w 574"/>
                <a:gd name="T67" fmla="*/ 2520 h 525"/>
                <a:gd name="T68" fmla="*/ 7679 w 574"/>
                <a:gd name="T69" fmla="*/ 2520 h 525"/>
                <a:gd name="T70" fmla="*/ 7588 w 574"/>
                <a:gd name="T71" fmla="*/ 2292 h 525"/>
                <a:gd name="T72" fmla="*/ 6848 w 574"/>
                <a:gd name="T73" fmla="*/ 1691 h 525"/>
                <a:gd name="T74" fmla="*/ 6940 w 574"/>
                <a:gd name="T75" fmla="*/ 1139 h 525"/>
                <a:gd name="T76" fmla="*/ 6848 w 574"/>
                <a:gd name="T77" fmla="*/ 906 h 525"/>
                <a:gd name="T78" fmla="*/ 6477 w 574"/>
                <a:gd name="T79" fmla="*/ 364 h 525"/>
                <a:gd name="T80" fmla="*/ 6291 w 574"/>
                <a:gd name="T81" fmla="*/ 364 h 525"/>
                <a:gd name="T82" fmla="*/ 6198 w 574"/>
                <a:gd name="T83" fmla="*/ 553 h 525"/>
                <a:gd name="T84" fmla="*/ 6198 w 574"/>
                <a:gd name="T85" fmla="*/ 722 h 525"/>
                <a:gd name="T86" fmla="*/ 6006 w 574"/>
                <a:gd name="T87" fmla="*/ 777 h 525"/>
                <a:gd name="T88" fmla="*/ 6097 w 574"/>
                <a:gd name="T89" fmla="*/ 850 h 525"/>
                <a:gd name="T90" fmla="*/ 5829 w 574"/>
                <a:gd name="T91" fmla="*/ 1139 h 525"/>
                <a:gd name="T92" fmla="*/ 5242 w 574"/>
                <a:gd name="T93" fmla="*/ 1384 h 525"/>
                <a:gd name="T94" fmla="*/ 4871 w 574"/>
                <a:gd name="T95" fmla="*/ 1325 h 525"/>
                <a:gd name="T96" fmla="*/ 5054 w 574"/>
                <a:gd name="T97" fmla="*/ 1086 h 525"/>
                <a:gd name="T98" fmla="*/ 5352 w 574"/>
                <a:gd name="T99" fmla="*/ 850 h 525"/>
                <a:gd name="T100" fmla="*/ 5352 w 574"/>
                <a:gd name="T101" fmla="*/ 722 h 525"/>
                <a:gd name="T102" fmla="*/ 5521 w 574"/>
                <a:gd name="T103" fmla="*/ 722 h 525"/>
                <a:gd name="T104" fmla="*/ 5616 w 574"/>
                <a:gd name="T105" fmla="*/ 663 h 525"/>
                <a:gd name="T106" fmla="*/ 5161 w 574"/>
                <a:gd name="T107" fmla="*/ 494 h 525"/>
                <a:gd name="T108" fmla="*/ 4502 w 574"/>
                <a:gd name="T109" fmla="*/ 121 h 525"/>
                <a:gd name="T110" fmla="*/ 4021 w 574"/>
                <a:gd name="T111" fmla="*/ 121 h 525"/>
                <a:gd name="T112" fmla="*/ 3833 w 574"/>
                <a:gd name="T113" fmla="*/ 239 h 525"/>
                <a:gd name="T114" fmla="*/ 3195 w 574"/>
                <a:gd name="T115" fmla="*/ 239 h 525"/>
                <a:gd name="T116" fmla="*/ 1770 w 574"/>
                <a:gd name="T117" fmla="*/ 663 h 5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74"/>
                <a:gd name="T178" fmla="*/ 0 h 525"/>
                <a:gd name="T179" fmla="*/ 574 w 574"/>
                <a:gd name="T180" fmla="*/ 525 h 52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74" h="525">
                  <a:moveTo>
                    <a:pt x="98" y="98"/>
                  </a:moveTo>
                  <a:lnTo>
                    <a:pt x="91" y="98"/>
                  </a:lnTo>
                  <a:lnTo>
                    <a:pt x="84" y="91"/>
                  </a:lnTo>
                  <a:lnTo>
                    <a:pt x="77" y="91"/>
                  </a:lnTo>
                  <a:lnTo>
                    <a:pt x="77" y="84"/>
                  </a:lnTo>
                  <a:lnTo>
                    <a:pt x="70" y="84"/>
                  </a:lnTo>
                  <a:lnTo>
                    <a:pt x="70" y="77"/>
                  </a:lnTo>
                  <a:lnTo>
                    <a:pt x="70" y="70"/>
                  </a:lnTo>
                  <a:lnTo>
                    <a:pt x="70" y="63"/>
                  </a:lnTo>
                  <a:lnTo>
                    <a:pt x="63" y="63"/>
                  </a:lnTo>
                  <a:lnTo>
                    <a:pt x="56" y="63"/>
                  </a:lnTo>
                  <a:lnTo>
                    <a:pt x="49" y="63"/>
                  </a:lnTo>
                  <a:lnTo>
                    <a:pt x="42" y="63"/>
                  </a:lnTo>
                  <a:lnTo>
                    <a:pt x="35" y="63"/>
                  </a:lnTo>
                  <a:lnTo>
                    <a:pt x="28" y="63"/>
                  </a:lnTo>
                  <a:lnTo>
                    <a:pt x="28" y="70"/>
                  </a:lnTo>
                  <a:lnTo>
                    <a:pt x="21" y="70"/>
                  </a:lnTo>
                  <a:lnTo>
                    <a:pt x="14" y="77"/>
                  </a:lnTo>
                  <a:lnTo>
                    <a:pt x="7" y="84"/>
                  </a:lnTo>
                  <a:lnTo>
                    <a:pt x="7" y="91"/>
                  </a:lnTo>
                  <a:lnTo>
                    <a:pt x="0" y="98"/>
                  </a:lnTo>
                  <a:lnTo>
                    <a:pt x="0" y="105"/>
                  </a:lnTo>
                  <a:lnTo>
                    <a:pt x="0" y="112"/>
                  </a:lnTo>
                  <a:lnTo>
                    <a:pt x="7" y="112"/>
                  </a:lnTo>
                  <a:lnTo>
                    <a:pt x="14" y="119"/>
                  </a:lnTo>
                  <a:lnTo>
                    <a:pt x="21" y="119"/>
                  </a:lnTo>
                  <a:lnTo>
                    <a:pt x="28" y="119"/>
                  </a:lnTo>
                  <a:lnTo>
                    <a:pt x="35" y="119"/>
                  </a:lnTo>
                  <a:lnTo>
                    <a:pt x="49" y="126"/>
                  </a:lnTo>
                  <a:lnTo>
                    <a:pt x="56" y="126"/>
                  </a:lnTo>
                  <a:lnTo>
                    <a:pt x="56" y="133"/>
                  </a:lnTo>
                  <a:lnTo>
                    <a:pt x="63" y="133"/>
                  </a:lnTo>
                  <a:lnTo>
                    <a:pt x="63" y="140"/>
                  </a:lnTo>
                  <a:lnTo>
                    <a:pt x="63" y="147"/>
                  </a:lnTo>
                  <a:lnTo>
                    <a:pt x="42" y="147"/>
                  </a:lnTo>
                  <a:lnTo>
                    <a:pt x="35" y="140"/>
                  </a:lnTo>
                  <a:lnTo>
                    <a:pt x="28" y="140"/>
                  </a:lnTo>
                  <a:lnTo>
                    <a:pt x="21" y="133"/>
                  </a:lnTo>
                  <a:lnTo>
                    <a:pt x="14" y="133"/>
                  </a:lnTo>
                  <a:lnTo>
                    <a:pt x="7" y="133"/>
                  </a:lnTo>
                  <a:lnTo>
                    <a:pt x="7" y="147"/>
                  </a:lnTo>
                  <a:lnTo>
                    <a:pt x="14" y="154"/>
                  </a:lnTo>
                  <a:lnTo>
                    <a:pt x="21" y="154"/>
                  </a:lnTo>
                  <a:lnTo>
                    <a:pt x="28" y="161"/>
                  </a:lnTo>
                  <a:lnTo>
                    <a:pt x="35" y="161"/>
                  </a:lnTo>
                  <a:lnTo>
                    <a:pt x="42" y="161"/>
                  </a:lnTo>
                  <a:lnTo>
                    <a:pt x="56" y="168"/>
                  </a:lnTo>
                  <a:lnTo>
                    <a:pt x="63" y="175"/>
                  </a:lnTo>
                  <a:lnTo>
                    <a:pt x="56" y="175"/>
                  </a:lnTo>
                  <a:lnTo>
                    <a:pt x="49" y="182"/>
                  </a:lnTo>
                  <a:lnTo>
                    <a:pt x="49" y="189"/>
                  </a:lnTo>
                  <a:lnTo>
                    <a:pt x="56" y="189"/>
                  </a:lnTo>
                  <a:lnTo>
                    <a:pt x="63" y="189"/>
                  </a:lnTo>
                  <a:lnTo>
                    <a:pt x="63" y="196"/>
                  </a:lnTo>
                  <a:lnTo>
                    <a:pt x="70" y="196"/>
                  </a:lnTo>
                  <a:lnTo>
                    <a:pt x="70" y="203"/>
                  </a:lnTo>
                  <a:lnTo>
                    <a:pt x="63" y="203"/>
                  </a:lnTo>
                  <a:lnTo>
                    <a:pt x="56" y="210"/>
                  </a:lnTo>
                  <a:lnTo>
                    <a:pt x="49" y="210"/>
                  </a:lnTo>
                  <a:lnTo>
                    <a:pt x="42" y="217"/>
                  </a:lnTo>
                  <a:lnTo>
                    <a:pt x="42" y="224"/>
                  </a:lnTo>
                  <a:lnTo>
                    <a:pt x="49" y="231"/>
                  </a:lnTo>
                  <a:lnTo>
                    <a:pt x="56" y="238"/>
                  </a:lnTo>
                  <a:lnTo>
                    <a:pt x="63" y="238"/>
                  </a:lnTo>
                  <a:lnTo>
                    <a:pt x="70" y="238"/>
                  </a:lnTo>
                  <a:lnTo>
                    <a:pt x="77" y="245"/>
                  </a:lnTo>
                  <a:lnTo>
                    <a:pt x="84" y="245"/>
                  </a:lnTo>
                  <a:lnTo>
                    <a:pt x="98" y="245"/>
                  </a:lnTo>
                  <a:lnTo>
                    <a:pt x="91" y="245"/>
                  </a:lnTo>
                  <a:lnTo>
                    <a:pt x="91" y="252"/>
                  </a:lnTo>
                  <a:lnTo>
                    <a:pt x="91" y="259"/>
                  </a:lnTo>
                  <a:lnTo>
                    <a:pt x="91" y="266"/>
                  </a:lnTo>
                  <a:lnTo>
                    <a:pt x="91" y="273"/>
                  </a:lnTo>
                  <a:lnTo>
                    <a:pt x="91" y="280"/>
                  </a:lnTo>
                  <a:lnTo>
                    <a:pt x="98" y="287"/>
                  </a:lnTo>
                  <a:lnTo>
                    <a:pt x="98" y="294"/>
                  </a:lnTo>
                  <a:lnTo>
                    <a:pt x="98" y="301"/>
                  </a:lnTo>
                  <a:lnTo>
                    <a:pt x="98" y="308"/>
                  </a:lnTo>
                  <a:lnTo>
                    <a:pt x="91" y="308"/>
                  </a:lnTo>
                  <a:lnTo>
                    <a:pt x="91" y="315"/>
                  </a:lnTo>
                  <a:lnTo>
                    <a:pt x="91" y="322"/>
                  </a:lnTo>
                  <a:lnTo>
                    <a:pt x="91" y="329"/>
                  </a:lnTo>
                  <a:lnTo>
                    <a:pt x="91" y="336"/>
                  </a:lnTo>
                  <a:lnTo>
                    <a:pt x="98" y="343"/>
                  </a:lnTo>
                  <a:lnTo>
                    <a:pt x="105" y="350"/>
                  </a:lnTo>
                  <a:lnTo>
                    <a:pt x="112" y="357"/>
                  </a:lnTo>
                  <a:lnTo>
                    <a:pt x="119" y="357"/>
                  </a:lnTo>
                  <a:lnTo>
                    <a:pt x="133" y="357"/>
                  </a:lnTo>
                  <a:lnTo>
                    <a:pt x="140" y="357"/>
                  </a:lnTo>
                  <a:lnTo>
                    <a:pt x="140" y="364"/>
                  </a:lnTo>
                  <a:lnTo>
                    <a:pt x="140" y="371"/>
                  </a:lnTo>
                  <a:lnTo>
                    <a:pt x="140" y="378"/>
                  </a:lnTo>
                  <a:lnTo>
                    <a:pt x="140" y="385"/>
                  </a:lnTo>
                  <a:lnTo>
                    <a:pt x="140" y="392"/>
                  </a:lnTo>
                  <a:lnTo>
                    <a:pt x="140" y="399"/>
                  </a:lnTo>
                  <a:lnTo>
                    <a:pt x="140" y="406"/>
                  </a:lnTo>
                  <a:lnTo>
                    <a:pt x="140" y="413"/>
                  </a:lnTo>
                  <a:lnTo>
                    <a:pt x="147" y="420"/>
                  </a:lnTo>
                  <a:lnTo>
                    <a:pt x="147" y="427"/>
                  </a:lnTo>
                  <a:lnTo>
                    <a:pt x="147" y="434"/>
                  </a:lnTo>
                  <a:lnTo>
                    <a:pt x="140" y="441"/>
                  </a:lnTo>
                  <a:lnTo>
                    <a:pt x="147" y="441"/>
                  </a:lnTo>
                  <a:lnTo>
                    <a:pt x="154" y="441"/>
                  </a:lnTo>
                  <a:lnTo>
                    <a:pt x="161" y="441"/>
                  </a:lnTo>
                  <a:lnTo>
                    <a:pt x="161" y="434"/>
                  </a:lnTo>
                  <a:lnTo>
                    <a:pt x="161" y="427"/>
                  </a:lnTo>
                  <a:lnTo>
                    <a:pt x="161" y="420"/>
                  </a:lnTo>
                  <a:lnTo>
                    <a:pt x="161" y="413"/>
                  </a:lnTo>
                  <a:lnTo>
                    <a:pt x="154" y="406"/>
                  </a:lnTo>
                  <a:lnTo>
                    <a:pt x="147" y="399"/>
                  </a:lnTo>
                  <a:lnTo>
                    <a:pt x="147" y="392"/>
                  </a:lnTo>
                  <a:lnTo>
                    <a:pt x="147" y="385"/>
                  </a:lnTo>
                  <a:lnTo>
                    <a:pt x="147" y="378"/>
                  </a:lnTo>
                  <a:lnTo>
                    <a:pt x="154" y="378"/>
                  </a:lnTo>
                  <a:lnTo>
                    <a:pt x="161" y="378"/>
                  </a:lnTo>
                  <a:lnTo>
                    <a:pt x="161" y="385"/>
                  </a:lnTo>
                  <a:lnTo>
                    <a:pt x="168" y="385"/>
                  </a:lnTo>
                  <a:lnTo>
                    <a:pt x="168" y="392"/>
                  </a:lnTo>
                  <a:lnTo>
                    <a:pt x="175" y="392"/>
                  </a:lnTo>
                  <a:lnTo>
                    <a:pt x="182" y="392"/>
                  </a:lnTo>
                  <a:lnTo>
                    <a:pt x="189" y="392"/>
                  </a:lnTo>
                  <a:lnTo>
                    <a:pt x="196" y="392"/>
                  </a:lnTo>
                  <a:lnTo>
                    <a:pt x="203" y="392"/>
                  </a:lnTo>
                  <a:lnTo>
                    <a:pt x="203" y="385"/>
                  </a:lnTo>
                  <a:lnTo>
                    <a:pt x="203" y="392"/>
                  </a:lnTo>
                  <a:lnTo>
                    <a:pt x="210" y="399"/>
                  </a:lnTo>
                  <a:lnTo>
                    <a:pt x="210" y="406"/>
                  </a:lnTo>
                  <a:lnTo>
                    <a:pt x="217" y="413"/>
                  </a:lnTo>
                  <a:lnTo>
                    <a:pt x="224" y="420"/>
                  </a:lnTo>
                  <a:lnTo>
                    <a:pt x="224" y="427"/>
                  </a:lnTo>
                  <a:lnTo>
                    <a:pt x="224" y="434"/>
                  </a:lnTo>
                  <a:lnTo>
                    <a:pt x="224" y="441"/>
                  </a:lnTo>
                  <a:lnTo>
                    <a:pt x="217" y="441"/>
                  </a:lnTo>
                  <a:lnTo>
                    <a:pt x="217" y="448"/>
                  </a:lnTo>
                  <a:lnTo>
                    <a:pt x="210" y="448"/>
                  </a:lnTo>
                  <a:lnTo>
                    <a:pt x="203" y="455"/>
                  </a:lnTo>
                  <a:lnTo>
                    <a:pt x="196" y="462"/>
                  </a:lnTo>
                  <a:lnTo>
                    <a:pt x="189" y="462"/>
                  </a:lnTo>
                  <a:lnTo>
                    <a:pt x="189" y="469"/>
                  </a:lnTo>
                  <a:lnTo>
                    <a:pt x="245" y="490"/>
                  </a:lnTo>
                  <a:lnTo>
                    <a:pt x="245" y="476"/>
                  </a:lnTo>
                  <a:lnTo>
                    <a:pt x="245" y="469"/>
                  </a:lnTo>
                  <a:lnTo>
                    <a:pt x="245" y="462"/>
                  </a:lnTo>
                  <a:lnTo>
                    <a:pt x="252" y="462"/>
                  </a:lnTo>
                  <a:lnTo>
                    <a:pt x="252" y="469"/>
                  </a:lnTo>
                  <a:lnTo>
                    <a:pt x="259" y="469"/>
                  </a:lnTo>
                  <a:lnTo>
                    <a:pt x="266" y="476"/>
                  </a:lnTo>
                  <a:lnTo>
                    <a:pt x="280" y="490"/>
                  </a:lnTo>
                  <a:lnTo>
                    <a:pt x="301" y="497"/>
                  </a:lnTo>
                  <a:lnTo>
                    <a:pt x="315" y="504"/>
                  </a:lnTo>
                  <a:lnTo>
                    <a:pt x="329" y="504"/>
                  </a:lnTo>
                  <a:lnTo>
                    <a:pt x="343" y="511"/>
                  </a:lnTo>
                  <a:lnTo>
                    <a:pt x="364" y="511"/>
                  </a:lnTo>
                  <a:lnTo>
                    <a:pt x="385" y="511"/>
                  </a:lnTo>
                  <a:lnTo>
                    <a:pt x="385" y="518"/>
                  </a:lnTo>
                  <a:lnTo>
                    <a:pt x="392" y="518"/>
                  </a:lnTo>
                  <a:lnTo>
                    <a:pt x="399" y="518"/>
                  </a:lnTo>
                  <a:lnTo>
                    <a:pt x="406" y="525"/>
                  </a:lnTo>
                  <a:lnTo>
                    <a:pt x="413" y="525"/>
                  </a:lnTo>
                  <a:lnTo>
                    <a:pt x="420" y="525"/>
                  </a:lnTo>
                  <a:lnTo>
                    <a:pt x="427" y="525"/>
                  </a:lnTo>
                  <a:lnTo>
                    <a:pt x="434" y="518"/>
                  </a:lnTo>
                  <a:lnTo>
                    <a:pt x="441" y="518"/>
                  </a:lnTo>
                  <a:lnTo>
                    <a:pt x="441" y="511"/>
                  </a:lnTo>
                  <a:lnTo>
                    <a:pt x="448" y="511"/>
                  </a:lnTo>
                  <a:lnTo>
                    <a:pt x="448" y="504"/>
                  </a:lnTo>
                  <a:lnTo>
                    <a:pt x="455" y="504"/>
                  </a:lnTo>
                  <a:lnTo>
                    <a:pt x="462" y="504"/>
                  </a:lnTo>
                  <a:lnTo>
                    <a:pt x="469" y="504"/>
                  </a:lnTo>
                  <a:lnTo>
                    <a:pt x="476" y="504"/>
                  </a:lnTo>
                  <a:lnTo>
                    <a:pt x="483" y="504"/>
                  </a:lnTo>
                  <a:lnTo>
                    <a:pt x="490" y="504"/>
                  </a:lnTo>
                  <a:lnTo>
                    <a:pt x="497" y="504"/>
                  </a:lnTo>
                  <a:lnTo>
                    <a:pt x="504" y="497"/>
                  </a:lnTo>
                  <a:lnTo>
                    <a:pt x="511" y="497"/>
                  </a:lnTo>
                  <a:lnTo>
                    <a:pt x="518" y="490"/>
                  </a:lnTo>
                  <a:lnTo>
                    <a:pt x="518" y="483"/>
                  </a:lnTo>
                  <a:lnTo>
                    <a:pt x="525" y="483"/>
                  </a:lnTo>
                  <a:lnTo>
                    <a:pt x="525" y="476"/>
                  </a:lnTo>
                  <a:lnTo>
                    <a:pt x="532" y="462"/>
                  </a:lnTo>
                  <a:lnTo>
                    <a:pt x="539" y="448"/>
                  </a:lnTo>
                  <a:lnTo>
                    <a:pt x="546" y="434"/>
                  </a:lnTo>
                  <a:lnTo>
                    <a:pt x="546" y="420"/>
                  </a:lnTo>
                  <a:lnTo>
                    <a:pt x="553" y="413"/>
                  </a:lnTo>
                  <a:lnTo>
                    <a:pt x="553" y="392"/>
                  </a:lnTo>
                  <a:lnTo>
                    <a:pt x="560" y="378"/>
                  </a:lnTo>
                  <a:lnTo>
                    <a:pt x="560" y="364"/>
                  </a:lnTo>
                  <a:lnTo>
                    <a:pt x="560" y="357"/>
                  </a:lnTo>
                  <a:lnTo>
                    <a:pt x="553" y="343"/>
                  </a:lnTo>
                  <a:lnTo>
                    <a:pt x="553" y="336"/>
                  </a:lnTo>
                  <a:lnTo>
                    <a:pt x="553" y="329"/>
                  </a:lnTo>
                  <a:lnTo>
                    <a:pt x="546" y="322"/>
                  </a:lnTo>
                  <a:lnTo>
                    <a:pt x="546" y="315"/>
                  </a:lnTo>
                  <a:lnTo>
                    <a:pt x="546" y="301"/>
                  </a:lnTo>
                  <a:lnTo>
                    <a:pt x="546" y="294"/>
                  </a:lnTo>
                  <a:lnTo>
                    <a:pt x="553" y="294"/>
                  </a:lnTo>
                  <a:lnTo>
                    <a:pt x="560" y="294"/>
                  </a:lnTo>
                  <a:lnTo>
                    <a:pt x="567" y="294"/>
                  </a:lnTo>
                  <a:lnTo>
                    <a:pt x="574" y="294"/>
                  </a:lnTo>
                  <a:lnTo>
                    <a:pt x="574" y="287"/>
                  </a:lnTo>
                  <a:lnTo>
                    <a:pt x="574" y="280"/>
                  </a:lnTo>
                  <a:lnTo>
                    <a:pt x="567" y="273"/>
                  </a:lnTo>
                  <a:lnTo>
                    <a:pt x="567" y="266"/>
                  </a:lnTo>
                  <a:lnTo>
                    <a:pt x="560" y="266"/>
                  </a:lnTo>
                  <a:lnTo>
                    <a:pt x="560" y="259"/>
                  </a:lnTo>
                  <a:lnTo>
                    <a:pt x="546" y="245"/>
                  </a:lnTo>
                  <a:lnTo>
                    <a:pt x="539" y="231"/>
                  </a:lnTo>
                  <a:lnTo>
                    <a:pt x="525" y="224"/>
                  </a:lnTo>
                  <a:lnTo>
                    <a:pt x="518" y="210"/>
                  </a:lnTo>
                  <a:lnTo>
                    <a:pt x="511" y="196"/>
                  </a:lnTo>
                  <a:lnTo>
                    <a:pt x="504" y="182"/>
                  </a:lnTo>
                  <a:lnTo>
                    <a:pt x="497" y="168"/>
                  </a:lnTo>
                  <a:lnTo>
                    <a:pt x="497" y="147"/>
                  </a:lnTo>
                  <a:lnTo>
                    <a:pt x="497" y="140"/>
                  </a:lnTo>
                  <a:lnTo>
                    <a:pt x="504" y="140"/>
                  </a:lnTo>
                  <a:lnTo>
                    <a:pt x="504" y="133"/>
                  </a:lnTo>
                  <a:lnTo>
                    <a:pt x="511" y="133"/>
                  </a:lnTo>
                  <a:lnTo>
                    <a:pt x="518" y="133"/>
                  </a:lnTo>
                  <a:lnTo>
                    <a:pt x="525" y="133"/>
                  </a:lnTo>
                  <a:lnTo>
                    <a:pt x="525" y="126"/>
                  </a:lnTo>
                  <a:lnTo>
                    <a:pt x="525" y="119"/>
                  </a:lnTo>
                  <a:lnTo>
                    <a:pt x="518" y="112"/>
                  </a:lnTo>
                  <a:lnTo>
                    <a:pt x="518" y="105"/>
                  </a:lnTo>
                  <a:lnTo>
                    <a:pt x="511" y="105"/>
                  </a:lnTo>
                  <a:lnTo>
                    <a:pt x="511" y="98"/>
                  </a:lnTo>
                  <a:lnTo>
                    <a:pt x="504" y="98"/>
                  </a:lnTo>
                  <a:lnTo>
                    <a:pt x="497" y="84"/>
                  </a:lnTo>
                  <a:lnTo>
                    <a:pt x="497" y="70"/>
                  </a:lnTo>
                  <a:lnTo>
                    <a:pt x="490" y="63"/>
                  </a:lnTo>
                  <a:lnTo>
                    <a:pt x="483" y="49"/>
                  </a:lnTo>
                  <a:lnTo>
                    <a:pt x="483" y="42"/>
                  </a:lnTo>
                  <a:lnTo>
                    <a:pt x="476" y="28"/>
                  </a:lnTo>
                  <a:lnTo>
                    <a:pt x="469" y="21"/>
                  </a:lnTo>
                  <a:lnTo>
                    <a:pt x="462" y="7"/>
                  </a:lnTo>
                  <a:lnTo>
                    <a:pt x="462" y="14"/>
                  </a:lnTo>
                  <a:lnTo>
                    <a:pt x="462" y="21"/>
                  </a:lnTo>
                  <a:lnTo>
                    <a:pt x="462" y="28"/>
                  </a:lnTo>
                  <a:lnTo>
                    <a:pt x="469" y="35"/>
                  </a:lnTo>
                  <a:lnTo>
                    <a:pt x="469" y="42"/>
                  </a:lnTo>
                  <a:lnTo>
                    <a:pt x="462" y="49"/>
                  </a:lnTo>
                  <a:lnTo>
                    <a:pt x="455" y="49"/>
                  </a:lnTo>
                  <a:lnTo>
                    <a:pt x="455" y="56"/>
                  </a:lnTo>
                  <a:lnTo>
                    <a:pt x="455" y="63"/>
                  </a:lnTo>
                  <a:lnTo>
                    <a:pt x="462" y="63"/>
                  </a:lnTo>
                  <a:lnTo>
                    <a:pt x="462" y="70"/>
                  </a:lnTo>
                  <a:lnTo>
                    <a:pt x="462" y="77"/>
                  </a:lnTo>
                  <a:lnTo>
                    <a:pt x="469" y="77"/>
                  </a:lnTo>
                  <a:lnTo>
                    <a:pt x="469" y="84"/>
                  </a:lnTo>
                  <a:lnTo>
                    <a:pt x="462" y="84"/>
                  </a:lnTo>
                  <a:lnTo>
                    <a:pt x="462" y="91"/>
                  </a:lnTo>
                  <a:lnTo>
                    <a:pt x="455" y="91"/>
                  </a:lnTo>
                  <a:lnTo>
                    <a:pt x="448" y="91"/>
                  </a:lnTo>
                  <a:lnTo>
                    <a:pt x="448" y="84"/>
                  </a:lnTo>
                  <a:lnTo>
                    <a:pt x="441" y="84"/>
                  </a:lnTo>
                  <a:lnTo>
                    <a:pt x="441" y="91"/>
                  </a:lnTo>
                  <a:lnTo>
                    <a:pt x="448" y="98"/>
                  </a:lnTo>
                  <a:lnTo>
                    <a:pt x="455" y="98"/>
                  </a:lnTo>
                  <a:lnTo>
                    <a:pt x="455" y="105"/>
                  </a:lnTo>
                  <a:lnTo>
                    <a:pt x="462" y="112"/>
                  </a:lnTo>
                  <a:lnTo>
                    <a:pt x="462" y="119"/>
                  </a:lnTo>
                  <a:lnTo>
                    <a:pt x="455" y="119"/>
                  </a:lnTo>
                  <a:lnTo>
                    <a:pt x="455" y="126"/>
                  </a:lnTo>
                  <a:lnTo>
                    <a:pt x="448" y="133"/>
                  </a:lnTo>
                  <a:lnTo>
                    <a:pt x="434" y="133"/>
                  </a:lnTo>
                  <a:lnTo>
                    <a:pt x="427" y="140"/>
                  </a:lnTo>
                  <a:lnTo>
                    <a:pt x="420" y="140"/>
                  </a:lnTo>
                  <a:lnTo>
                    <a:pt x="413" y="140"/>
                  </a:lnTo>
                  <a:lnTo>
                    <a:pt x="406" y="140"/>
                  </a:lnTo>
                  <a:lnTo>
                    <a:pt x="399" y="147"/>
                  </a:lnTo>
                  <a:lnTo>
                    <a:pt x="399" y="154"/>
                  </a:lnTo>
                  <a:lnTo>
                    <a:pt x="392" y="161"/>
                  </a:lnTo>
                  <a:lnTo>
                    <a:pt x="385" y="161"/>
                  </a:lnTo>
                  <a:lnTo>
                    <a:pt x="378" y="161"/>
                  </a:lnTo>
                  <a:lnTo>
                    <a:pt x="371" y="161"/>
                  </a:lnTo>
                  <a:lnTo>
                    <a:pt x="364" y="161"/>
                  </a:lnTo>
                  <a:lnTo>
                    <a:pt x="364" y="154"/>
                  </a:lnTo>
                  <a:lnTo>
                    <a:pt x="364" y="147"/>
                  </a:lnTo>
                  <a:lnTo>
                    <a:pt x="364" y="140"/>
                  </a:lnTo>
                  <a:lnTo>
                    <a:pt x="364" y="133"/>
                  </a:lnTo>
                  <a:lnTo>
                    <a:pt x="371" y="126"/>
                  </a:lnTo>
                  <a:lnTo>
                    <a:pt x="378" y="126"/>
                  </a:lnTo>
                  <a:lnTo>
                    <a:pt x="392" y="119"/>
                  </a:lnTo>
                  <a:lnTo>
                    <a:pt x="399" y="112"/>
                  </a:lnTo>
                  <a:lnTo>
                    <a:pt x="399" y="105"/>
                  </a:lnTo>
                  <a:lnTo>
                    <a:pt x="399" y="98"/>
                  </a:lnTo>
                  <a:lnTo>
                    <a:pt x="399" y="91"/>
                  </a:lnTo>
                  <a:lnTo>
                    <a:pt x="392" y="91"/>
                  </a:lnTo>
                  <a:lnTo>
                    <a:pt x="392" y="84"/>
                  </a:lnTo>
                  <a:lnTo>
                    <a:pt x="399" y="84"/>
                  </a:lnTo>
                  <a:lnTo>
                    <a:pt x="399" y="77"/>
                  </a:lnTo>
                  <a:lnTo>
                    <a:pt x="406" y="77"/>
                  </a:lnTo>
                  <a:lnTo>
                    <a:pt x="413" y="84"/>
                  </a:lnTo>
                  <a:lnTo>
                    <a:pt x="420" y="84"/>
                  </a:lnTo>
                  <a:lnTo>
                    <a:pt x="420" y="77"/>
                  </a:lnTo>
                  <a:lnTo>
                    <a:pt x="420" y="70"/>
                  </a:lnTo>
                  <a:lnTo>
                    <a:pt x="406" y="70"/>
                  </a:lnTo>
                  <a:lnTo>
                    <a:pt x="399" y="63"/>
                  </a:lnTo>
                  <a:lnTo>
                    <a:pt x="392" y="63"/>
                  </a:lnTo>
                  <a:lnTo>
                    <a:pt x="385" y="56"/>
                  </a:lnTo>
                  <a:lnTo>
                    <a:pt x="378" y="49"/>
                  </a:lnTo>
                  <a:lnTo>
                    <a:pt x="371" y="42"/>
                  </a:lnTo>
                  <a:lnTo>
                    <a:pt x="364" y="35"/>
                  </a:lnTo>
                  <a:lnTo>
                    <a:pt x="357" y="35"/>
                  </a:lnTo>
                  <a:lnTo>
                    <a:pt x="357" y="28"/>
                  </a:lnTo>
                  <a:lnTo>
                    <a:pt x="350" y="21"/>
                  </a:lnTo>
                  <a:lnTo>
                    <a:pt x="343" y="21"/>
                  </a:lnTo>
                  <a:lnTo>
                    <a:pt x="336" y="14"/>
                  </a:lnTo>
                  <a:lnTo>
                    <a:pt x="329" y="14"/>
                  </a:lnTo>
                  <a:lnTo>
                    <a:pt x="329" y="7"/>
                  </a:lnTo>
                  <a:lnTo>
                    <a:pt x="322" y="7"/>
                  </a:lnTo>
                  <a:lnTo>
                    <a:pt x="315" y="0"/>
                  </a:lnTo>
                  <a:lnTo>
                    <a:pt x="308" y="0"/>
                  </a:lnTo>
                  <a:lnTo>
                    <a:pt x="308" y="7"/>
                  </a:lnTo>
                  <a:lnTo>
                    <a:pt x="301" y="14"/>
                  </a:lnTo>
                  <a:lnTo>
                    <a:pt x="301" y="21"/>
                  </a:lnTo>
                  <a:lnTo>
                    <a:pt x="301" y="28"/>
                  </a:lnTo>
                  <a:lnTo>
                    <a:pt x="301" y="35"/>
                  </a:lnTo>
                  <a:lnTo>
                    <a:pt x="294" y="35"/>
                  </a:lnTo>
                  <a:lnTo>
                    <a:pt x="287" y="35"/>
                  </a:lnTo>
                  <a:lnTo>
                    <a:pt x="287" y="28"/>
                  </a:lnTo>
                  <a:lnTo>
                    <a:pt x="287" y="21"/>
                  </a:lnTo>
                  <a:lnTo>
                    <a:pt x="287" y="14"/>
                  </a:lnTo>
                  <a:lnTo>
                    <a:pt x="287" y="7"/>
                  </a:lnTo>
                  <a:lnTo>
                    <a:pt x="266" y="14"/>
                  </a:lnTo>
                  <a:lnTo>
                    <a:pt x="252" y="21"/>
                  </a:lnTo>
                  <a:lnTo>
                    <a:pt x="238" y="28"/>
                  </a:lnTo>
                  <a:lnTo>
                    <a:pt x="224" y="35"/>
                  </a:lnTo>
                  <a:lnTo>
                    <a:pt x="210" y="42"/>
                  </a:lnTo>
                  <a:lnTo>
                    <a:pt x="189" y="49"/>
                  </a:lnTo>
                  <a:lnTo>
                    <a:pt x="175" y="56"/>
                  </a:lnTo>
                  <a:lnTo>
                    <a:pt x="154" y="63"/>
                  </a:lnTo>
                  <a:lnTo>
                    <a:pt x="147" y="70"/>
                  </a:lnTo>
                  <a:lnTo>
                    <a:pt x="140" y="70"/>
                  </a:lnTo>
                  <a:lnTo>
                    <a:pt x="133" y="77"/>
                  </a:lnTo>
                  <a:lnTo>
                    <a:pt x="126" y="84"/>
                  </a:lnTo>
                  <a:lnTo>
                    <a:pt x="119" y="91"/>
                  </a:lnTo>
                  <a:lnTo>
                    <a:pt x="112" y="91"/>
                  </a:lnTo>
                  <a:lnTo>
                    <a:pt x="105" y="98"/>
                  </a:lnTo>
                  <a:lnTo>
                    <a:pt x="98" y="98"/>
                  </a:lnTo>
                  <a:close/>
                </a:path>
              </a:pathLst>
            </a:custGeom>
            <a:solidFill>
              <a:srgbClr val="00FF00"/>
            </a:solidFill>
            <a:ln w="9525">
              <a:noFill/>
              <a:round/>
              <a:headEnd/>
              <a:tailEnd/>
            </a:ln>
          </p:spPr>
          <p:txBody>
            <a:bodyPr>
              <a:prstTxWarp prst="textNoShape">
                <a:avLst/>
              </a:prstTxWarp>
            </a:bodyPr>
            <a:lstStyle/>
            <a:p>
              <a:endParaRPr lang="da-DK"/>
            </a:p>
          </p:txBody>
        </p:sp>
        <p:sp>
          <p:nvSpPr>
            <p:cNvPr id="24" name="Freeform 31"/>
            <p:cNvSpPr>
              <a:spLocks/>
            </p:cNvSpPr>
            <p:nvPr/>
          </p:nvSpPr>
          <p:spPr bwMode="auto">
            <a:xfrm>
              <a:off x="2693" y="3261"/>
              <a:ext cx="185" cy="157"/>
            </a:xfrm>
            <a:custGeom>
              <a:avLst/>
              <a:gdLst>
                <a:gd name="T0" fmla="*/ 0 w 161"/>
                <a:gd name="T1" fmla="*/ 0 h 140"/>
                <a:gd name="T2" fmla="*/ 196 w 161"/>
                <a:gd name="T3" fmla="*/ 61 h 140"/>
                <a:gd name="T4" fmla="*/ 393 w 161"/>
                <a:gd name="T5" fmla="*/ 190 h 140"/>
                <a:gd name="T6" fmla="*/ 685 w 161"/>
                <a:gd name="T7" fmla="*/ 313 h 140"/>
                <a:gd name="T8" fmla="*/ 787 w 161"/>
                <a:gd name="T9" fmla="*/ 367 h 140"/>
                <a:gd name="T10" fmla="*/ 984 w 161"/>
                <a:gd name="T11" fmla="*/ 498 h 140"/>
                <a:gd name="T12" fmla="*/ 1076 w 161"/>
                <a:gd name="T13" fmla="*/ 624 h 140"/>
                <a:gd name="T14" fmla="*/ 1179 w 161"/>
                <a:gd name="T15" fmla="*/ 676 h 140"/>
                <a:gd name="T16" fmla="*/ 1473 w 161"/>
                <a:gd name="T17" fmla="*/ 676 h 140"/>
                <a:gd name="T18" fmla="*/ 1473 w 161"/>
                <a:gd name="T19" fmla="*/ 558 h 140"/>
                <a:gd name="T20" fmla="*/ 1565 w 161"/>
                <a:gd name="T21" fmla="*/ 676 h 140"/>
                <a:gd name="T22" fmla="*/ 1565 w 161"/>
                <a:gd name="T23" fmla="*/ 805 h 140"/>
                <a:gd name="T24" fmla="*/ 1667 w 161"/>
                <a:gd name="T25" fmla="*/ 870 h 140"/>
                <a:gd name="T26" fmla="*/ 1875 w 161"/>
                <a:gd name="T27" fmla="*/ 870 h 140"/>
                <a:gd name="T28" fmla="*/ 1875 w 161"/>
                <a:gd name="T29" fmla="*/ 870 h 140"/>
                <a:gd name="T30" fmla="*/ 1875 w 161"/>
                <a:gd name="T31" fmla="*/ 870 h 140"/>
                <a:gd name="T32" fmla="*/ 1973 w 161"/>
                <a:gd name="T33" fmla="*/ 870 h 140"/>
                <a:gd name="T34" fmla="*/ 1973 w 161"/>
                <a:gd name="T35" fmla="*/ 805 h 140"/>
                <a:gd name="T36" fmla="*/ 1973 w 161"/>
                <a:gd name="T37" fmla="*/ 735 h 140"/>
                <a:gd name="T38" fmla="*/ 1875 w 161"/>
                <a:gd name="T39" fmla="*/ 735 h 140"/>
                <a:gd name="T40" fmla="*/ 1875 w 161"/>
                <a:gd name="T41" fmla="*/ 735 h 140"/>
                <a:gd name="T42" fmla="*/ 1875 w 161"/>
                <a:gd name="T43" fmla="*/ 676 h 140"/>
                <a:gd name="T44" fmla="*/ 2056 w 161"/>
                <a:gd name="T45" fmla="*/ 735 h 140"/>
                <a:gd name="T46" fmla="*/ 2160 w 161"/>
                <a:gd name="T47" fmla="*/ 805 h 140"/>
                <a:gd name="T48" fmla="*/ 2160 w 161"/>
                <a:gd name="T49" fmla="*/ 870 h 140"/>
                <a:gd name="T50" fmla="*/ 2267 w 161"/>
                <a:gd name="T51" fmla="*/ 924 h 140"/>
                <a:gd name="T52" fmla="*/ 2160 w 161"/>
                <a:gd name="T53" fmla="*/ 987 h 140"/>
                <a:gd name="T54" fmla="*/ 2056 w 161"/>
                <a:gd name="T55" fmla="*/ 1046 h 140"/>
                <a:gd name="T56" fmla="*/ 1973 w 161"/>
                <a:gd name="T57" fmla="*/ 1046 h 140"/>
                <a:gd name="T58" fmla="*/ 1779 w 161"/>
                <a:gd name="T59" fmla="*/ 1046 h 140"/>
                <a:gd name="T60" fmla="*/ 1667 w 161"/>
                <a:gd name="T61" fmla="*/ 1046 h 140"/>
                <a:gd name="T62" fmla="*/ 1565 w 161"/>
                <a:gd name="T63" fmla="*/ 1107 h 140"/>
                <a:gd name="T64" fmla="*/ 1565 w 161"/>
                <a:gd name="T65" fmla="*/ 1173 h 140"/>
                <a:gd name="T66" fmla="*/ 1473 w 161"/>
                <a:gd name="T67" fmla="*/ 1239 h 140"/>
                <a:gd name="T68" fmla="*/ 1372 w 161"/>
                <a:gd name="T69" fmla="*/ 1239 h 140"/>
                <a:gd name="T70" fmla="*/ 1372 w 161"/>
                <a:gd name="T71" fmla="*/ 1173 h 140"/>
                <a:gd name="T72" fmla="*/ 1282 w 161"/>
                <a:gd name="T73" fmla="*/ 1107 h 140"/>
                <a:gd name="T74" fmla="*/ 1282 w 161"/>
                <a:gd name="T75" fmla="*/ 1046 h 140"/>
                <a:gd name="T76" fmla="*/ 1076 w 161"/>
                <a:gd name="T77" fmla="*/ 987 h 140"/>
                <a:gd name="T78" fmla="*/ 787 w 161"/>
                <a:gd name="T79" fmla="*/ 805 h 140"/>
                <a:gd name="T80" fmla="*/ 393 w 161"/>
                <a:gd name="T81" fmla="*/ 558 h 140"/>
                <a:gd name="T82" fmla="*/ 196 w 161"/>
                <a:gd name="T83" fmla="*/ 367 h 140"/>
                <a:gd name="T84" fmla="*/ 91 w 161"/>
                <a:gd name="T85" fmla="*/ 249 h 140"/>
                <a:gd name="T86" fmla="*/ 91 w 161"/>
                <a:gd name="T87" fmla="*/ 190 h 140"/>
                <a:gd name="T88" fmla="*/ 0 w 161"/>
                <a:gd name="T89" fmla="*/ 190 h 140"/>
                <a:gd name="T90" fmla="*/ 0 w 161"/>
                <a:gd name="T91" fmla="*/ 126 h 1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1"/>
                <a:gd name="T139" fmla="*/ 0 h 140"/>
                <a:gd name="T140" fmla="*/ 161 w 161"/>
                <a:gd name="T141" fmla="*/ 140 h 14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1" h="140">
                  <a:moveTo>
                    <a:pt x="0" y="14"/>
                  </a:moveTo>
                  <a:lnTo>
                    <a:pt x="0" y="0"/>
                  </a:lnTo>
                  <a:lnTo>
                    <a:pt x="0" y="7"/>
                  </a:lnTo>
                  <a:lnTo>
                    <a:pt x="14" y="7"/>
                  </a:lnTo>
                  <a:lnTo>
                    <a:pt x="21" y="14"/>
                  </a:lnTo>
                  <a:lnTo>
                    <a:pt x="28" y="21"/>
                  </a:lnTo>
                  <a:lnTo>
                    <a:pt x="35" y="28"/>
                  </a:lnTo>
                  <a:lnTo>
                    <a:pt x="49" y="35"/>
                  </a:lnTo>
                  <a:lnTo>
                    <a:pt x="56" y="42"/>
                  </a:lnTo>
                  <a:lnTo>
                    <a:pt x="63" y="49"/>
                  </a:lnTo>
                  <a:lnTo>
                    <a:pt x="70" y="56"/>
                  </a:lnTo>
                  <a:lnTo>
                    <a:pt x="70" y="63"/>
                  </a:lnTo>
                  <a:lnTo>
                    <a:pt x="77" y="70"/>
                  </a:lnTo>
                  <a:lnTo>
                    <a:pt x="84" y="77"/>
                  </a:lnTo>
                  <a:lnTo>
                    <a:pt x="91" y="77"/>
                  </a:lnTo>
                  <a:lnTo>
                    <a:pt x="105" y="77"/>
                  </a:lnTo>
                  <a:lnTo>
                    <a:pt x="105" y="56"/>
                  </a:lnTo>
                  <a:lnTo>
                    <a:pt x="105" y="63"/>
                  </a:lnTo>
                  <a:lnTo>
                    <a:pt x="112" y="70"/>
                  </a:lnTo>
                  <a:lnTo>
                    <a:pt x="112" y="77"/>
                  </a:lnTo>
                  <a:lnTo>
                    <a:pt x="112" y="84"/>
                  </a:lnTo>
                  <a:lnTo>
                    <a:pt x="112" y="91"/>
                  </a:lnTo>
                  <a:lnTo>
                    <a:pt x="119" y="91"/>
                  </a:lnTo>
                  <a:lnTo>
                    <a:pt x="119" y="98"/>
                  </a:lnTo>
                  <a:lnTo>
                    <a:pt x="126" y="98"/>
                  </a:lnTo>
                  <a:lnTo>
                    <a:pt x="133" y="98"/>
                  </a:lnTo>
                  <a:lnTo>
                    <a:pt x="140" y="98"/>
                  </a:lnTo>
                  <a:lnTo>
                    <a:pt x="140" y="91"/>
                  </a:lnTo>
                  <a:lnTo>
                    <a:pt x="140" y="84"/>
                  </a:lnTo>
                  <a:lnTo>
                    <a:pt x="133" y="84"/>
                  </a:lnTo>
                  <a:lnTo>
                    <a:pt x="133" y="77"/>
                  </a:lnTo>
                  <a:lnTo>
                    <a:pt x="147" y="77"/>
                  </a:lnTo>
                  <a:lnTo>
                    <a:pt x="147" y="84"/>
                  </a:lnTo>
                  <a:lnTo>
                    <a:pt x="154" y="91"/>
                  </a:lnTo>
                  <a:lnTo>
                    <a:pt x="154" y="98"/>
                  </a:lnTo>
                  <a:lnTo>
                    <a:pt x="161" y="105"/>
                  </a:lnTo>
                  <a:lnTo>
                    <a:pt x="161" y="112"/>
                  </a:lnTo>
                  <a:lnTo>
                    <a:pt x="154" y="112"/>
                  </a:lnTo>
                  <a:lnTo>
                    <a:pt x="154" y="119"/>
                  </a:lnTo>
                  <a:lnTo>
                    <a:pt x="147" y="119"/>
                  </a:lnTo>
                  <a:lnTo>
                    <a:pt x="140" y="119"/>
                  </a:lnTo>
                  <a:lnTo>
                    <a:pt x="133" y="119"/>
                  </a:lnTo>
                  <a:lnTo>
                    <a:pt x="126" y="119"/>
                  </a:lnTo>
                  <a:lnTo>
                    <a:pt x="119" y="119"/>
                  </a:lnTo>
                  <a:lnTo>
                    <a:pt x="112" y="126"/>
                  </a:lnTo>
                  <a:lnTo>
                    <a:pt x="112" y="133"/>
                  </a:lnTo>
                  <a:lnTo>
                    <a:pt x="105" y="140"/>
                  </a:lnTo>
                  <a:lnTo>
                    <a:pt x="98" y="140"/>
                  </a:lnTo>
                  <a:lnTo>
                    <a:pt x="98" y="133"/>
                  </a:lnTo>
                  <a:lnTo>
                    <a:pt x="91" y="133"/>
                  </a:lnTo>
                  <a:lnTo>
                    <a:pt x="91" y="126"/>
                  </a:lnTo>
                  <a:lnTo>
                    <a:pt x="91" y="119"/>
                  </a:lnTo>
                  <a:lnTo>
                    <a:pt x="84" y="119"/>
                  </a:lnTo>
                  <a:lnTo>
                    <a:pt x="77" y="112"/>
                  </a:lnTo>
                  <a:lnTo>
                    <a:pt x="70" y="98"/>
                  </a:lnTo>
                  <a:lnTo>
                    <a:pt x="56" y="91"/>
                  </a:lnTo>
                  <a:lnTo>
                    <a:pt x="42" y="77"/>
                  </a:lnTo>
                  <a:lnTo>
                    <a:pt x="28" y="63"/>
                  </a:lnTo>
                  <a:lnTo>
                    <a:pt x="21" y="56"/>
                  </a:lnTo>
                  <a:lnTo>
                    <a:pt x="14" y="42"/>
                  </a:lnTo>
                  <a:lnTo>
                    <a:pt x="7" y="35"/>
                  </a:lnTo>
                  <a:lnTo>
                    <a:pt x="7" y="28"/>
                  </a:lnTo>
                  <a:lnTo>
                    <a:pt x="7" y="21"/>
                  </a:lnTo>
                  <a:lnTo>
                    <a:pt x="0" y="21"/>
                  </a:lnTo>
                  <a:lnTo>
                    <a:pt x="0" y="14"/>
                  </a:lnTo>
                  <a:close/>
                </a:path>
              </a:pathLst>
            </a:custGeom>
            <a:solidFill>
              <a:srgbClr val="00FF00"/>
            </a:solidFill>
            <a:ln w="9525">
              <a:noFill/>
              <a:round/>
              <a:headEnd/>
              <a:tailEnd/>
            </a:ln>
          </p:spPr>
          <p:txBody>
            <a:bodyPr>
              <a:prstTxWarp prst="textNoShape">
                <a:avLst/>
              </a:prstTxWarp>
            </a:bodyPr>
            <a:lstStyle/>
            <a:p>
              <a:endParaRPr lang="da-DK"/>
            </a:p>
          </p:txBody>
        </p:sp>
        <p:sp>
          <p:nvSpPr>
            <p:cNvPr id="25" name="Freeform 32"/>
            <p:cNvSpPr>
              <a:spLocks/>
            </p:cNvSpPr>
            <p:nvPr/>
          </p:nvSpPr>
          <p:spPr bwMode="auto">
            <a:xfrm>
              <a:off x="2364" y="3159"/>
              <a:ext cx="241" cy="219"/>
            </a:xfrm>
            <a:custGeom>
              <a:avLst/>
              <a:gdLst>
                <a:gd name="T0" fmla="*/ 659 w 210"/>
                <a:gd name="T1" fmla="*/ 0 h 196"/>
                <a:gd name="T2" fmla="*/ 566 w 210"/>
                <a:gd name="T3" fmla="*/ 0 h 196"/>
                <a:gd name="T4" fmla="*/ 483 w 210"/>
                <a:gd name="T5" fmla="*/ 0 h 196"/>
                <a:gd name="T6" fmla="*/ 285 w 210"/>
                <a:gd name="T7" fmla="*/ 0 h 196"/>
                <a:gd name="T8" fmla="*/ 91 w 210"/>
                <a:gd name="T9" fmla="*/ 56 h 196"/>
                <a:gd name="T10" fmla="*/ 0 w 210"/>
                <a:gd name="T11" fmla="*/ 169 h 196"/>
                <a:gd name="T12" fmla="*/ 188 w 210"/>
                <a:gd name="T13" fmla="*/ 228 h 196"/>
                <a:gd name="T14" fmla="*/ 375 w 210"/>
                <a:gd name="T15" fmla="*/ 228 h 196"/>
                <a:gd name="T16" fmla="*/ 375 w 210"/>
                <a:gd name="T17" fmla="*/ 285 h 196"/>
                <a:gd name="T18" fmla="*/ 285 w 210"/>
                <a:gd name="T19" fmla="*/ 285 h 196"/>
                <a:gd name="T20" fmla="*/ 285 w 210"/>
                <a:gd name="T21" fmla="*/ 353 h 196"/>
                <a:gd name="T22" fmla="*/ 483 w 210"/>
                <a:gd name="T23" fmla="*/ 460 h 196"/>
                <a:gd name="T24" fmla="*/ 856 w 210"/>
                <a:gd name="T25" fmla="*/ 460 h 196"/>
                <a:gd name="T26" fmla="*/ 1054 w 210"/>
                <a:gd name="T27" fmla="*/ 514 h 196"/>
                <a:gd name="T28" fmla="*/ 1241 w 210"/>
                <a:gd name="T29" fmla="*/ 689 h 196"/>
                <a:gd name="T30" fmla="*/ 1425 w 210"/>
                <a:gd name="T31" fmla="*/ 860 h 196"/>
                <a:gd name="T32" fmla="*/ 1425 w 210"/>
                <a:gd name="T33" fmla="*/ 915 h 196"/>
                <a:gd name="T34" fmla="*/ 1425 w 210"/>
                <a:gd name="T35" fmla="*/ 1041 h 196"/>
                <a:gd name="T36" fmla="*/ 1344 w 210"/>
                <a:gd name="T37" fmla="*/ 1041 h 196"/>
                <a:gd name="T38" fmla="*/ 1143 w 210"/>
                <a:gd name="T39" fmla="*/ 978 h 196"/>
                <a:gd name="T40" fmla="*/ 1054 w 210"/>
                <a:gd name="T41" fmla="*/ 808 h 196"/>
                <a:gd name="T42" fmla="*/ 856 w 210"/>
                <a:gd name="T43" fmla="*/ 753 h 196"/>
                <a:gd name="T44" fmla="*/ 856 w 210"/>
                <a:gd name="T45" fmla="*/ 808 h 196"/>
                <a:gd name="T46" fmla="*/ 856 w 210"/>
                <a:gd name="T47" fmla="*/ 808 h 196"/>
                <a:gd name="T48" fmla="*/ 962 w 210"/>
                <a:gd name="T49" fmla="*/ 978 h 196"/>
                <a:gd name="T50" fmla="*/ 1054 w 210"/>
                <a:gd name="T51" fmla="*/ 1205 h 196"/>
                <a:gd name="T52" fmla="*/ 1344 w 210"/>
                <a:gd name="T53" fmla="*/ 1392 h 196"/>
                <a:gd name="T54" fmla="*/ 1425 w 210"/>
                <a:gd name="T55" fmla="*/ 1323 h 196"/>
                <a:gd name="T56" fmla="*/ 1634 w 210"/>
                <a:gd name="T57" fmla="*/ 1264 h 196"/>
                <a:gd name="T58" fmla="*/ 1829 w 210"/>
                <a:gd name="T59" fmla="*/ 1264 h 196"/>
                <a:gd name="T60" fmla="*/ 2019 w 210"/>
                <a:gd name="T61" fmla="*/ 1323 h 196"/>
                <a:gd name="T62" fmla="*/ 2100 w 210"/>
                <a:gd name="T63" fmla="*/ 1392 h 196"/>
                <a:gd name="T64" fmla="*/ 2019 w 210"/>
                <a:gd name="T65" fmla="*/ 1448 h 196"/>
                <a:gd name="T66" fmla="*/ 1915 w 210"/>
                <a:gd name="T67" fmla="*/ 1392 h 196"/>
                <a:gd name="T68" fmla="*/ 1829 w 210"/>
                <a:gd name="T69" fmla="*/ 1392 h 196"/>
                <a:gd name="T70" fmla="*/ 1728 w 210"/>
                <a:gd name="T71" fmla="*/ 1392 h 196"/>
                <a:gd name="T72" fmla="*/ 1634 w 210"/>
                <a:gd name="T73" fmla="*/ 1448 h 196"/>
                <a:gd name="T74" fmla="*/ 1634 w 210"/>
                <a:gd name="T75" fmla="*/ 1498 h 196"/>
                <a:gd name="T76" fmla="*/ 1915 w 210"/>
                <a:gd name="T77" fmla="*/ 1556 h 196"/>
                <a:gd name="T78" fmla="*/ 2198 w 210"/>
                <a:gd name="T79" fmla="*/ 1618 h 196"/>
                <a:gd name="T80" fmla="*/ 2301 w 210"/>
                <a:gd name="T81" fmla="*/ 1556 h 196"/>
                <a:gd name="T82" fmla="*/ 2588 w 210"/>
                <a:gd name="T83" fmla="*/ 1498 h 196"/>
                <a:gd name="T84" fmla="*/ 2876 w 210"/>
                <a:gd name="T85" fmla="*/ 1448 h 196"/>
                <a:gd name="T86" fmla="*/ 2766 w 210"/>
                <a:gd name="T87" fmla="*/ 1093 h 196"/>
                <a:gd name="T88" fmla="*/ 2588 w 210"/>
                <a:gd name="T89" fmla="*/ 808 h 196"/>
                <a:gd name="T90" fmla="*/ 2301 w 210"/>
                <a:gd name="T91" fmla="*/ 514 h 196"/>
                <a:gd name="T92" fmla="*/ 2100 w 210"/>
                <a:gd name="T93" fmla="*/ 460 h 196"/>
                <a:gd name="T94" fmla="*/ 1915 w 210"/>
                <a:gd name="T95" fmla="*/ 397 h 196"/>
                <a:gd name="T96" fmla="*/ 1728 w 210"/>
                <a:gd name="T97" fmla="*/ 353 h 196"/>
                <a:gd name="T98" fmla="*/ 1344 w 210"/>
                <a:gd name="T99" fmla="*/ 118 h 196"/>
                <a:gd name="T100" fmla="*/ 962 w 210"/>
                <a:gd name="T101" fmla="*/ 0 h 19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0"/>
                <a:gd name="T154" fmla="*/ 0 h 196"/>
                <a:gd name="T155" fmla="*/ 210 w 210"/>
                <a:gd name="T156" fmla="*/ 196 h 19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0" h="196">
                  <a:moveTo>
                    <a:pt x="56" y="0"/>
                  </a:moveTo>
                  <a:lnTo>
                    <a:pt x="56" y="0"/>
                  </a:lnTo>
                  <a:lnTo>
                    <a:pt x="49" y="0"/>
                  </a:lnTo>
                  <a:lnTo>
                    <a:pt x="42" y="0"/>
                  </a:lnTo>
                  <a:lnTo>
                    <a:pt x="35" y="0"/>
                  </a:lnTo>
                  <a:lnTo>
                    <a:pt x="28" y="0"/>
                  </a:lnTo>
                  <a:lnTo>
                    <a:pt x="21" y="0"/>
                  </a:lnTo>
                  <a:lnTo>
                    <a:pt x="14" y="0"/>
                  </a:lnTo>
                  <a:lnTo>
                    <a:pt x="7" y="7"/>
                  </a:lnTo>
                  <a:lnTo>
                    <a:pt x="0" y="14"/>
                  </a:lnTo>
                  <a:lnTo>
                    <a:pt x="0" y="21"/>
                  </a:lnTo>
                  <a:lnTo>
                    <a:pt x="7" y="21"/>
                  </a:lnTo>
                  <a:lnTo>
                    <a:pt x="14" y="28"/>
                  </a:lnTo>
                  <a:lnTo>
                    <a:pt x="21" y="28"/>
                  </a:lnTo>
                  <a:lnTo>
                    <a:pt x="28" y="28"/>
                  </a:lnTo>
                  <a:lnTo>
                    <a:pt x="28" y="35"/>
                  </a:lnTo>
                  <a:lnTo>
                    <a:pt x="21" y="35"/>
                  </a:lnTo>
                  <a:lnTo>
                    <a:pt x="21" y="42"/>
                  </a:lnTo>
                  <a:lnTo>
                    <a:pt x="21" y="49"/>
                  </a:lnTo>
                  <a:lnTo>
                    <a:pt x="28" y="49"/>
                  </a:lnTo>
                  <a:lnTo>
                    <a:pt x="35" y="56"/>
                  </a:lnTo>
                  <a:lnTo>
                    <a:pt x="42" y="56"/>
                  </a:lnTo>
                  <a:lnTo>
                    <a:pt x="49" y="56"/>
                  </a:lnTo>
                  <a:lnTo>
                    <a:pt x="63" y="56"/>
                  </a:lnTo>
                  <a:lnTo>
                    <a:pt x="70" y="56"/>
                  </a:lnTo>
                  <a:lnTo>
                    <a:pt x="77" y="56"/>
                  </a:lnTo>
                  <a:lnTo>
                    <a:pt x="77" y="63"/>
                  </a:lnTo>
                  <a:lnTo>
                    <a:pt x="84" y="70"/>
                  </a:lnTo>
                  <a:lnTo>
                    <a:pt x="84" y="77"/>
                  </a:lnTo>
                  <a:lnTo>
                    <a:pt x="91" y="84"/>
                  </a:lnTo>
                  <a:lnTo>
                    <a:pt x="98" y="91"/>
                  </a:lnTo>
                  <a:lnTo>
                    <a:pt x="98" y="98"/>
                  </a:lnTo>
                  <a:lnTo>
                    <a:pt x="105" y="105"/>
                  </a:lnTo>
                  <a:lnTo>
                    <a:pt x="105" y="112"/>
                  </a:lnTo>
                  <a:lnTo>
                    <a:pt x="105" y="119"/>
                  </a:lnTo>
                  <a:lnTo>
                    <a:pt x="105" y="126"/>
                  </a:lnTo>
                  <a:lnTo>
                    <a:pt x="98" y="126"/>
                  </a:lnTo>
                  <a:lnTo>
                    <a:pt x="91" y="119"/>
                  </a:lnTo>
                  <a:lnTo>
                    <a:pt x="84" y="119"/>
                  </a:lnTo>
                  <a:lnTo>
                    <a:pt x="84" y="112"/>
                  </a:lnTo>
                  <a:lnTo>
                    <a:pt x="77" y="105"/>
                  </a:lnTo>
                  <a:lnTo>
                    <a:pt x="77" y="98"/>
                  </a:lnTo>
                  <a:lnTo>
                    <a:pt x="70" y="91"/>
                  </a:lnTo>
                  <a:lnTo>
                    <a:pt x="63" y="91"/>
                  </a:lnTo>
                  <a:lnTo>
                    <a:pt x="63" y="98"/>
                  </a:lnTo>
                  <a:lnTo>
                    <a:pt x="70" y="112"/>
                  </a:lnTo>
                  <a:lnTo>
                    <a:pt x="70" y="119"/>
                  </a:lnTo>
                  <a:lnTo>
                    <a:pt x="70" y="126"/>
                  </a:lnTo>
                  <a:lnTo>
                    <a:pt x="77" y="133"/>
                  </a:lnTo>
                  <a:lnTo>
                    <a:pt x="77" y="147"/>
                  </a:lnTo>
                  <a:lnTo>
                    <a:pt x="84" y="154"/>
                  </a:lnTo>
                  <a:lnTo>
                    <a:pt x="91" y="161"/>
                  </a:lnTo>
                  <a:lnTo>
                    <a:pt x="98" y="168"/>
                  </a:lnTo>
                  <a:lnTo>
                    <a:pt x="98" y="161"/>
                  </a:lnTo>
                  <a:lnTo>
                    <a:pt x="105" y="161"/>
                  </a:lnTo>
                  <a:lnTo>
                    <a:pt x="112" y="154"/>
                  </a:lnTo>
                  <a:lnTo>
                    <a:pt x="119" y="154"/>
                  </a:lnTo>
                  <a:lnTo>
                    <a:pt x="126" y="154"/>
                  </a:lnTo>
                  <a:lnTo>
                    <a:pt x="133" y="154"/>
                  </a:lnTo>
                  <a:lnTo>
                    <a:pt x="140" y="154"/>
                  </a:lnTo>
                  <a:lnTo>
                    <a:pt x="147" y="161"/>
                  </a:lnTo>
                  <a:lnTo>
                    <a:pt x="147" y="168"/>
                  </a:lnTo>
                  <a:lnTo>
                    <a:pt x="154" y="168"/>
                  </a:lnTo>
                  <a:lnTo>
                    <a:pt x="154" y="175"/>
                  </a:lnTo>
                  <a:lnTo>
                    <a:pt x="147" y="175"/>
                  </a:lnTo>
                  <a:lnTo>
                    <a:pt x="147" y="168"/>
                  </a:lnTo>
                  <a:lnTo>
                    <a:pt x="140" y="168"/>
                  </a:lnTo>
                  <a:lnTo>
                    <a:pt x="133" y="168"/>
                  </a:lnTo>
                  <a:lnTo>
                    <a:pt x="126" y="168"/>
                  </a:lnTo>
                  <a:lnTo>
                    <a:pt x="119" y="175"/>
                  </a:lnTo>
                  <a:lnTo>
                    <a:pt x="119" y="182"/>
                  </a:lnTo>
                  <a:lnTo>
                    <a:pt x="126" y="182"/>
                  </a:lnTo>
                  <a:lnTo>
                    <a:pt x="133" y="189"/>
                  </a:lnTo>
                  <a:lnTo>
                    <a:pt x="140" y="189"/>
                  </a:lnTo>
                  <a:lnTo>
                    <a:pt x="147" y="196"/>
                  </a:lnTo>
                  <a:lnTo>
                    <a:pt x="154" y="196"/>
                  </a:lnTo>
                  <a:lnTo>
                    <a:pt x="161" y="196"/>
                  </a:lnTo>
                  <a:lnTo>
                    <a:pt x="168" y="189"/>
                  </a:lnTo>
                  <a:lnTo>
                    <a:pt x="175" y="182"/>
                  </a:lnTo>
                  <a:lnTo>
                    <a:pt x="182" y="182"/>
                  </a:lnTo>
                  <a:lnTo>
                    <a:pt x="189" y="182"/>
                  </a:lnTo>
                  <a:lnTo>
                    <a:pt x="196" y="175"/>
                  </a:lnTo>
                  <a:lnTo>
                    <a:pt x="203" y="175"/>
                  </a:lnTo>
                  <a:lnTo>
                    <a:pt x="210" y="175"/>
                  </a:lnTo>
                  <a:lnTo>
                    <a:pt x="210" y="161"/>
                  </a:lnTo>
                  <a:lnTo>
                    <a:pt x="203" y="147"/>
                  </a:lnTo>
                  <a:lnTo>
                    <a:pt x="203" y="133"/>
                  </a:lnTo>
                  <a:lnTo>
                    <a:pt x="196" y="119"/>
                  </a:lnTo>
                  <a:lnTo>
                    <a:pt x="189" y="112"/>
                  </a:lnTo>
                  <a:lnTo>
                    <a:pt x="189" y="98"/>
                  </a:lnTo>
                  <a:lnTo>
                    <a:pt x="182" y="84"/>
                  </a:lnTo>
                  <a:lnTo>
                    <a:pt x="175" y="77"/>
                  </a:lnTo>
                  <a:lnTo>
                    <a:pt x="168" y="63"/>
                  </a:lnTo>
                  <a:lnTo>
                    <a:pt x="161" y="63"/>
                  </a:lnTo>
                  <a:lnTo>
                    <a:pt x="161" y="56"/>
                  </a:lnTo>
                  <a:lnTo>
                    <a:pt x="154" y="56"/>
                  </a:lnTo>
                  <a:lnTo>
                    <a:pt x="147" y="56"/>
                  </a:lnTo>
                  <a:lnTo>
                    <a:pt x="140" y="49"/>
                  </a:lnTo>
                  <a:lnTo>
                    <a:pt x="133" y="49"/>
                  </a:lnTo>
                  <a:lnTo>
                    <a:pt x="126" y="42"/>
                  </a:lnTo>
                  <a:lnTo>
                    <a:pt x="119" y="35"/>
                  </a:lnTo>
                  <a:lnTo>
                    <a:pt x="105" y="21"/>
                  </a:lnTo>
                  <a:lnTo>
                    <a:pt x="98" y="14"/>
                  </a:lnTo>
                  <a:lnTo>
                    <a:pt x="91" y="7"/>
                  </a:lnTo>
                  <a:lnTo>
                    <a:pt x="84" y="0"/>
                  </a:lnTo>
                  <a:lnTo>
                    <a:pt x="70" y="0"/>
                  </a:lnTo>
                  <a:lnTo>
                    <a:pt x="56" y="0"/>
                  </a:lnTo>
                  <a:close/>
                </a:path>
              </a:pathLst>
            </a:custGeom>
            <a:solidFill>
              <a:srgbClr val="00FF00"/>
            </a:solidFill>
            <a:ln w="9525">
              <a:noFill/>
              <a:round/>
              <a:headEnd/>
              <a:tailEnd/>
            </a:ln>
          </p:spPr>
          <p:txBody>
            <a:bodyPr>
              <a:prstTxWarp prst="textNoShape">
                <a:avLst/>
              </a:prstTxWarp>
            </a:bodyPr>
            <a:lstStyle/>
            <a:p>
              <a:endParaRPr lang="da-DK"/>
            </a:p>
          </p:txBody>
        </p:sp>
        <p:sp>
          <p:nvSpPr>
            <p:cNvPr id="26" name="Freeform 33"/>
            <p:cNvSpPr>
              <a:spLocks/>
            </p:cNvSpPr>
            <p:nvPr/>
          </p:nvSpPr>
          <p:spPr bwMode="auto">
            <a:xfrm>
              <a:off x="4042" y="2548"/>
              <a:ext cx="80" cy="133"/>
            </a:xfrm>
            <a:custGeom>
              <a:avLst/>
              <a:gdLst>
                <a:gd name="T0" fmla="*/ 355 w 70"/>
                <a:gd name="T1" fmla="*/ 995 h 119"/>
                <a:gd name="T2" fmla="*/ 264 w 70"/>
                <a:gd name="T3" fmla="*/ 995 h 119"/>
                <a:gd name="T4" fmla="*/ 177 w 70"/>
                <a:gd name="T5" fmla="*/ 995 h 119"/>
                <a:gd name="T6" fmla="*/ 177 w 70"/>
                <a:gd name="T7" fmla="*/ 925 h 119"/>
                <a:gd name="T8" fmla="*/ 83 w 70"/>
                <a:gd name="T9" fmla="*/ 863 h 119"/>
                <a:gd name="T10" fmla="*/ 83 w 70"/>
                <a:gd name="T11" fmla="*/ 863 h 119"/>
                <a:gd name="T12" fmla="*/ 0 w 70"/>
                <a:gd name="T13" fmla="*/ 809 h 119"/>
                <a:gd name="T14" fmla="*/ 0 w 70"/>
                <a:gd name="T15" fmla="*/ 756 h 119"/>
                <a:gd name="T16" fmla="*/ 0 w 70"/>
                <a:gd name="T17" fmla="*/ 756 h 119"/>
                <a:gd name="T18" fmla="*/ 0 w 70"/>
                <a:gd name="T19" fmla="*/ 691 h 119"/>
                <a:gd name="T20" fmla="*/ 0 w 70"/>
                <a:gd name="T21" fmla="*/ 691 h 119"/>
                <a:gd name="T22" fmla="*/ 0 w 70"/>
                <a:gd name="T23" fmla="*/ 691 h 119"/>
                <a:gd name="T24" fmla="*/ 0 w 70"/>
                <a:gd name="T25" fmla="*/ 691 h 119"/>
                <a:gd name="T26" fmla="*/ 0 w 70"/>
                <a:gd name="T27" fmla="*/ 640 h 119"/>
                <a:gd name="T28" fmla="*/ 83 w 70"/>
                <a:gd name="T29" fmla="*/ 640 h 119"/>
                <a:gd name="T30" fmla="*/ 83 w 70"/>
                <a:gd name="T31" fmla="*/ 640 h 119"/>
                <a:gd name="T32" fmla="*/ 83 w 70"/>
                <a:gd name="T33" fmla="*/ 640 h 119"/>
                <a:gd name="T34" fmla="*/ 177 w 70"/>
                <a:gd name="T35" fmla="*/ 514 h 119"/>
                <a:gd name="T36" fmla="*/ 177 w 70"/>
                <a:gd name="T37" fmla="*/ 460 h 119"/>
                <a:gd name="T38" fmla="*/ 264 w 70"/>
                <a:gd name="T39" fmla="*/ 353 h 119"/>
                <a:gd name="T40" fmla="*/ 264 w 70"/>
                <a:gd name="T41" fmla="*/ 287 h 119"/>
                <a:gd name="T42" fmla="*/ 264 w 70"/>
                <a:gd name="T43" fmla="*/ 169 h 119"/>
                <a:gd name="T44" fmla="*/ 355 w 70"/>
                <a:gd name="T45" fmla="*/ 118 h 119"/>
                <a:gd name="T46" fmla="*/ 450 w 70"/>
                <a:gd name="T47" fmla="*/ 56 h 119"/>
                <a:gd name="T48" fmla="*/ 530 w 70"/>
                <a:gd name="T49" fmla="*/ 0 h 119"/>
                <a:gd name="T50" fmla="*/ 530 w 70"/>
                <a:gd name="T51" fmla="*/ 56 h 119"/>
                <a:gd name="T52" fmla="*/ 619 w 70"/>
                <a:gd name="T53" fmla="*/ 169 h 119"/>
                <a:gd name="T54" fmla="*/ 619 w 70"/>
                <a:gd name="T55" fmla="*/ 230 h 119"/>
                <a:gd name="T56" fmla="*/ 707 w 70"/>
                <a:gd name="T57" fmla="*/ 287 h 119"/>
                <a:gd name="T58" fmla="*/ 792 w 70"/>
                <a:gd name="T59" fmla="*/ 401 h 119"/>
                <a:gd name="T60" fmla="*/ 792 w 70"/>
                <a:gd name="T61" fmla="*/ 460 h 119"/>
                <a:gd name="T62" fmla="*/ 877 w 70"/>
                <a:gd name="T63" fmla="*/ 574 h 119"/>
                <a:gd name="T64" fmla="*/ 877 w 70"/>
                <a:gd name="T65" fmla="*/ 640 h 119"/>
                <a:gd name="T66" fmla="*/ 877 w 70"/>
                <a:gd name="T67" fmla="*/ 691 h 119"/>
                <a:gd name="T68" fmla="*/ 792 w 70"/>
                <a:gd name="T69" fmla="*/ 756 h 119"/>
                <a:gd name="T70" fmla="*/ 707 w 70"/>
                <a:gd name="T71" fmla="*/ 809 h 119"/>
                <a:gd name="T72" fmla="*/ 619 w 70"/>
                <a:gd name="T73" fmla="*/ 863 h 119"/>
                <a:gd name="T74" fmla="*/ 530 w 70"/>
                <a:gd name="T75" fmla="*/ 925 h 119"/>
                <a:gd name="T76" fmla="*/ 450 w 70"/>
                <a:gd name="T77" fmla="*/ 995 h 119"/>
                <a:gd name="T78" fmla="*/ 355 w 70"/>
                <a:gd name="T79" fmla="*/ 995 h 119"/>
                <a:gd name="T80" fmla="*/ 355 w 70"/>
                <a:gd name="T81" fmla="*/ 995 h 1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
                <a:gd name="T124" fmla="*/ 0 h 119"/>
                <a:gd name="T125" fmla="*/ 70 w 70"/>
                <a:gd name="T126" fmla="*/ 119 h 11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 h="119">
                  <a:moveTo>
                    <a:pt x="28" y="119"/>
                  </a:moveTo>
                  <a:lnTo>
                    <a:pt x="21" y="119"/>
                  </a:lnTo>
                  <a:lnTo>
                    <a:pt x="14" y="119"/>
                  </a:lnTo>
                  <a:lnTo>
                    <a:pt x="14" y="112"/>
                  </a:lnTo>
                  <a:lnTo>
                    <a:pt x="7" y="105"/>
                  </a:lnTo>
                  <a:lnTo>
                    <a:pt x="0" y="98"/>
                  </a:lnTo>
                  <a:lnTo>
                    <a:pt x="0" y="91"/>
                  </a:lnTo>
                  <a:lnTo>
                    <a:pt x="0" y="84"/>
                  </a:lnTo>
                  <a:lnTo>
                    <a:pt x="0" y="77"/>
                  </a:lnTo>
                  <a:lnTo>
                    <a:pt x="7" y="77"/>
                  </a:lnTo>
                  <a:lnTo>
                    <a:pt x="14" y="63"/>
                  </a:lnTo>
                  <a:lnTo>
                    <a:pt x="14" y="56"/>
                  </a:lnTo>
                  <a:lnTo>
                    <a:pt x="21" y="42"/>
                  </a:lnTo>
                  <a:lnTo>
                    <a:pt x="21" y="35"/>
                  </a:lnTo>
                  <a:lnTo>
                    <a:pt x="21" y="21"/>
                  </a:lnTo>
                  <a:lnTo>
                    <a:pt x="28" y="14"/>
                  </a:lnTo>
                  <a:lnTo>
                    <a:pt x="35" y="7"/>
                  </a:lnTo>
                  <a:lnTo>
                    <a:pt x="42" y="0"/>
                  </a:lnTo>
                  <a:lnTo>
                    <a:pt x="42" y="7"/>
                  </a:lnTo>
                  <a:lnTo>
                    <a:pt x="49" y="21"/>
                  </a:lnTo>
                  <a:lnTo>
                    <a:pt x="49" y="28"/>
                  </a:lnTo>
                  <a:lnTo>
                    <a:pt x="56" y="35"/>
                  </a:lnTo>
                  <a:lnTo>
                    <a:pt x="63" y="49"/>
                  </a:lnTo>
                  <a:lnTo>
                    <a:pt x="63" y="56"/>
                  </a:lnTo>
                  <a:lnTo>
                    <a:pt x="70" y="70"/>
                  </a:lnTo>
                  <a:lnTo>
                    <a:pt x="70" y="77"/>
                  </a:lnTo>
                  <a:lnTo>
                    <a:pt x="70" y="84"/>
                  </a:lnTo>
                  <a:lnTo>
                    <a:pt x="63" y="91"/>
                  </a:lnTo>
                  <a:lnTo>
                    <a:pt x="56" y="98"/>
                  </a:lnTo>
                  <a:lnTo>
                    <a:pt x="49" y="105"/>
                  </a:lnTo>
                  <a:lnTo>
                    <a:pt x="42" y="112"/>
                  </a:lnTo>
                  <a:lnTo>
                    <a:pt x="35" y="119"/>
                  </a:lnTo>
                  <a:lnTo>
                    <a:pt x="28" y="119"/>
                  </a:lnTo>
                  <a:close/>
                </a:path>
              </a:pathLst>
            </a:custGeom>
            <a:solidFill>
              <a:srgbClr val="00FF00"/>
            </a:solidFill>
            <a:ln w="9525">
              <a:noFill/>
              <a:round/>
              <a:headEnd/>
              <a:tailEnd/>
            </a:ln>
          </p:spPr>
          <p:txBody>
            <a:bodyPr>
              <a:prstTxWarp prst="textNoShape">
                <a:avLst/>
              </a:prstTxWarp>
            </a:bodyPr>
            <a:lstStyle/>
            <a:p>
              <a:endParaRPr lang="da-DK"/>
            </a:p>
          </p:txBody>
        </p:sp>
        <p:sp>
          <p:nvSpPr>
            <p:cNvPr id="27" name="Freeform 34"/>
            <p:cNvSpPr>
              <a:spLocks/>
            </p:cNvSpPr>
            <p:nvPr/>
          </p:nvSpPr>
          <p:spPr bwMode="auto">
            <a:xfrm>
              <a:off x="1786" y="1263"/>
              <a:ext cx="232" cy="282"/>
            </a:xfrm>
            <a:custGeom>
              <a:avLst/>
              <a:gdLst>
                <a:gd name="T0" fmla="*/ 450 w 203"/>
                <a:gd name="T1" fmla="*/ 1778 h 252"/>
                <a:gd name="T2" fmla="*/ 355 w 203"/>
                <a:gd name="T3" fmla="*/ 1714 h 252"/>
                <a:gd name="T4" fmla="*/ 264 w 203"/>
                <a:gd name="T5" fmla="*/ 1661 h 252"/>
                <a:gd name="T6" fmla="*/ 177 w 203"/>
                <a:gd name="T7" fmla="*/ 1714 h 252"/>
                <a:gd name="T8" fmla="*/ 83 w 203"/>
                <a:gd name="T9" fmla="*/ 1714 h 252"/>
                <a:gd name="T10" fmla="*/ 0 w 203"/>
                <a:gd name="T11" fmla="*/ 1714 h 252"/>
                <a:gd name="T12" fmla="*/ 83 w 203"/>
                <a:gd name="T13" fmla="*/ 1605 h 252"/>
                <a:gd name="T14" fmla="*/ 83 w 203"/>
                <a:gd name="T15" fmla="*/ 1420 h 252"/>
                <a:gd name="T16" fmla="*/ 355 w 203"/>
                <a:gd name="T17" fmla="*/ 1300 h 252"/>
                <a:gd name="T18" fmla="*/ 707 w 203"/>
                <a:gd name="T19" fmla="*/ 1256 h 252"/>
                <a:gd name="T20" fmla="*/ 877 w 203"/>
                <a:gd name="T21" fmla="*/ 1071 h 252"/>
                <a:gd name="T22" fmla="*/ 792 w 203"/>
                <a:gd name="T23" fmla="*/ 1071 h 252"/>
                <a:gd name="T24" fmla="*/ 707 w 203"/>
                <a:gd name="T25" fmla="*/ 1012 h 252"/>
                <a:gd name="T26" fmla="*/ 707 w 203"/>
                <a:gd name="T27" fmla="*/ 1012 h 252"/>
                <a:gd name="T28" fmla="*/ 707 w 203"/>
                <a:gd name="T29" fmla="*/ 949 h 252"/>
                <a:gd name="T30" fmla="*/ 792 w 203"/>
                <a:gd name="T31" fmla="*/ 902 h 252"/>
                <a:gd name="T32" fmla="*/ 792 w 203"/>
                <a:gd name="T33" fmla="*/ 829 h 252"/>
                <a:gd name="T34" fmla="*/ 792 w 203"/>
                <a:gd name="T35" fmla="*/ 720 h 252"/>
                <a:gd name="T36" fmla="*/ 792 w 203"/>
                <a:gd name="T37" fmla="*/ 646 h 252"/>
                <a:gd name="T38" fmla="*/ 1145 w 203"/>
                <a:gd name="T39" fmla="*/ 529 h 252"/>
                <a:gd name="T40" fmla="*/ 1674 w 203"/>
                <a:gd name="T41" fmla="*/ 473 h 252"/>
                <a:gd name="T42" fmla="*/ 1950 w 203"/>
                <a:gd name="T43" fmla="*/ 412 h 252"/>
                <a:gd name="T44" fmla="*/ 2121 w 203"/>
                <a:gd name="T45" fmla="*/ 235 h 252"/>
                <a:gd name="T46" fmla="*/ 2390 w 203"/>
                <a:gd name="T47" fmla="*/ 60 h 252"/>
                <a:gd name="T48" fmla="*/ 2560 w 203"/>
                <a:gd name="T49" fmla="*/ 120 h 252"/>
                <a:gd name="T50" fmla="*/ 2494 w 203"/>
                <a:gd name="T51" fmla="*/ 235 h 252"/>
                <a:gd name="T52" fmla="*/ 2390 w 203"/>
                <a:gd name="T53" fmla="*/ 294 h 252"/>
                <a:gd name="T54" fmla="*/ 2390 w 203"/>
                <a:gd name="T55" fmla="*/ 356 h 252"/>
                <a:gd name="T56" fmla="*/ 2390 w 203"/>
                <a:gd name="T57" fmla="*/ 529 h 252"/>
                <a:gd name="T58" fmla="*/ 2390 w 203"/>
                <a:gd name="T59" fmla="*/ 589 h 252"/>
                <a:gd name="T60" fmla="*/ 2390 w 203"/>
                <a:gd name="T61" fmla="*/ 646 h 252"/>
                <a:gd name="T62" fmla="*/ 2390 w 203"/>
                <a:gd name="T63" fmla="*/ 720 h 252"/>
                <a:gd name="T64" fmla="*/ 2216 w 203"/>
                <a:gd name="T65" fmla="*/ 720 h 252"/>
                <a:gd name="T66" fmla="*/ 2121 w 203"/>
                <a:gd name="T67" fmla="*/ 646 h 252"/>
                <a:gd name="T68" fmla="*/ 2121 w 203"/>
                <a:gd name="T69" fmla="*/ 646 h 252"/>
                <a:gd name="T70" fmla="*/ 2030 w 203"/>
                <a:gd name="T71" fmla="*/ 720 h 252"/>
                <a:gd name="T72" fmla="*/ 2030 w 203"/>
                <a:gd name="T73" fmla="*/ 772 h 252"/>
                <a:gd name="T74" fmla="*/ 1950 w 203"/>
                <a:gd name="T75" fmla="*/ 902 h 252"/>
                <a:gd name="T76" fmla="*/ 2030 w 203"/>
                <a:gd name="T77" fmla="*/ 1071 h 252"/>
                <a:gd name="T78" fmla="*/ 2121 w 203"/>
                <a:gd name="T79" fmla="*/ 1132 h 252"/>
                <a:gd name="T80" fmla="*/ 2216 w 203"/>
                <a:gd name="T81" fmla="*/ 1300 h 252"/>
                <a:gd name="T82" fmla="*/ 2216 w 203"/>
                <a:gd name="T83" fmla="*/ 1366 h 252"/>
                <a:gd name="T84" fmla="*/ 2121 w 203"/>
                <a:gd name="T85" fmla="*/ 1366 h 252"/>
                <a:gd name="T86" fmla="*/ 1950 w 203"/>
                <a:gd name="T87" fmla="*/ 1545 h 252"/>
                <a:gd name="T88" fmla="*/ 1601 w 203"/>
                <a:gd name="T89" fmla="*/ 1898 h 252"/>
                <a:gd name="T90" fmla="*/ 1326 w 203"/>
                <a:gd name="T91" fmla="*/ 2143 h 252"/>
                <a:gd name="T92" fmla="*/ 1145 w 203"/>
                <a:gd name="T93" fmla="*/ 2143 h 252"/>
                <a:gd name="T94" fmla="*/ 1073 w 203"/>
                <a:gd name="T95" fmla="*/ 2143 h 252"/>
                <a:gd name="T96" fmla="*/ 877 w 203"/>
                <a:gd name="T97" fmla="*/ 2143 h 252"/>
                <a:gd name="T98" fmla="*/ 792 w 203"/>
                <a:gd name="T99" fmla="*/ 2143 h 252"/>
                <a:gd name="T100" fmla="*/ 707 w 203"/>
                <a:gd name="T101" fmla="*/ 2143 h 252"/>
                <a:gd name="T102" fmla="*/ 619 w 203"/>
                <a:gd name="T103" fmla="*/ 2080 h 252"/>
                <a:gd name="T104" fmla="*/ 530 w 203"/>
                <a:gd name="T105" fmla="*/ 1898 h 252"/>
                <a:gd name="T106" fmla="*/ 530 w 203"/>
                <a:gd name="T107" fmla="*/ 1833 h 2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3"/>
                <a:gd name="T163" fmla="*/ 0 h 252"/>
                <a:gd name="T164" fmla="*/ 203 w 203"/>
                <a:gd name="T165" fmla="*/ 252 h 2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3" h="252">
                  <a:moveTo>
                    <a:pt x="42" y="217"/>
                  </a:moveTo>
                  <a:lnTo>
                    <a:pt x="35" y="217"/>
                  </a:lnTo>
                  <a:lnTo>
                    <a:pt x="35" y="210"/>
                  </a:lnTo>
                  <a:lnTo>
                    <a:pt x="28" y="203"/>
                  </a:lnTo>
                  <a:lnTo>
                    <a:pt x="28" y="196"/>
                  </a:lnTo>
                  <a:lnTo>
                    <a:pt x="21" y="196"/>
                  </a:lnTo>
                  <a:lnTo>
                    <a:pt x="14" y="196"/>
                  </a:lnTo>
                  <a:lnTo>
                    <a:pt x="14" y="203"/>
                  </a:lnTo>
                  <a:lnTo>
                    <a:pt x="7" y="203"/>
                  </a:lnTo>
                  <a:lnTo>
                    <a:pt x="0" y="210"/>
                  </a:lnTo>
                  <a:lnTo>
                    <a:pt x="0" y="203"/>
                  </a:lnTo>
                  <a:lnTo>
                    <a:pt x="0" y="196"/>
                  </a:lnTo>
                  <a:lnTo>
                    <a:pt x="7" y="189"/>
                  </a:lnTo>
                  <a:lnTo>
                    <a:pt x="7" y="182"/>
                  </a:lnTo>
                  <a:lnTo>
                    <a:pt x="7" y="175"/>
                  </a:lnTo>
                  <a:lnTo>
                    <a:pt x="7" y="168"/>
                  </a:lnTo>
                  <a:lnTo>
                    <a:pt x="21" y="161"/>
                  </a:lnTo>
                  <a:lnTo>
                    <a:pt x="28" y="154"/>
                  </a:lnTo>
                  <a:lnTo>
                    <a:pt x="42" y="147"/>
                  </a:lnTo>
                  <a:lnTo>
                    <a:pt x="49" y="147"/>
                  </a:lnTo>
                  <a:lnTo>
                    <a:pt x="56" y="147"/>
                  </a:lnTo>
                  <a:lnTo>
                    <a:pt x="63" y="147"/>
                  </a:lnTo>
                  <a:lnTo>
                    <a:pt x="70" y="140"/>
                  </a:lnTo>
                  <a:lnTo>
                    <a:pt x="70" y="126"/>
                  </a:lnTo>
                  <a:lnTo>
                    <a:pt x="63" y="126"/>
                  </a:lnTo>
                  <a:lnTo>
                    <a:pt x="56" y="126"/>
                  </a:lnTo>
                  <a:lnTo>
                    <a:pt x="56" y="119"/>
                  </a:lnTo>
                  <a:lnTo>
                    <a:pt x="56" y="112"/>
                  </a:lnTo>
                  <a:lnTo>
                    <a:pt x="63" y="112"/>
                  </a:lnTo>
                  <a:lnTo>
                    <a:pt x="63" y="105"/>
                  </a:lnTo>
                  <a:lnTo>
                    <a:pt x="63" y="98"/>
                  </a:lnTo>
                  <a:lnTo>
                    <a:pt x="63" y="91"/>
                  </a:lnTo>
                  <a:lnTo>
                    <a:pt x="63" y="84"/>
                  </a:lnTo>
                  <a:lnTo>
                    <a:pt x="63" y="77"/>
                  </a:lnTo>
                  <a:lnTo>
                    <a:pt x="70" y="70"/>
                  </a:lnTo>
                  <a:lnTo>
                    <a:pt x="77" y="70"/>
                  </a:lnTo>
                  <a:lnTo>
                    <a:pt x="91" y="63"/>
                  </a:lnTo>
                  <a:lnTo>
                    <a:pt x="105" y="63"/>
                  </a:lnTo>
                  <a:lnTo>
                    <a:pt x="119" y="63"/>
                  </a:lnTo>
                  <a:lnTo>
                    <a:pt x="133" y="56"/>
                  </a:lnTo>
                  <a:lnTo>
                    <a:pt x="147" y="56"/>
                  </a:lnTo>
                  <a:lnTo>
                    <a:pt x="154" y="56"/>
                  </a:lnTo>
                  <a:lnTo>
                    <a:pt x="154" y="49"/>
                  </a:lnTo>
                  <a:lnTo>
                    <a:pt x="154" y="42"/>
                  </a:lnTo>
                  <a:lnTo>
                    <a:pt x="161" y="35"/>
                  </a:lnTo>
                  <a:lnTo>
                    <a:pt x="168" y="28"/>
                  </a:lnTo>
                  <a:lnTo>
                    <a:pt x="175" y="21"/>
                  </a:lnTo>
                  <a:lnTo>
                    <a:pt x="182" y="14"/>
                  </a:lnTo>
                  <a:lnTo>
                    <a:pt x="189" y="7"/>
                  </a:lnTo>
                  <a:lnTo>
                    <a:pt x="196" y="0"/>
                  </a:lnTo>
                  <a:lnTo>
                    <a:pt x="203" y="14"/>
                  </a:lnTo>
                  <a:lnTo>
                    <a:pt x="203" y="21"/>
                  </a:lnTo>
                  <a:lnTo>
                    <a:pt x="196" y="21"/>
                  </a:lnTo>
                  <a:lnTo>
                    <a:pt x="196" y="28"/>
                  </a:lnTo>
                  <a:lnTo>
                    <a:pt x="189" y="35"/>
                  </a:lnTo>
                  <a:lnTo>
                    <a:pt x="189" y="42"/>
                  </a:lnTo>
                  <a:lnTo>
                    <a:pt x="189" y="49"/>
                  </a:lnTo>
                  <a:lnTo>
                    <a:pt x="189" y="56"/>
                  </a:lnTo>
                  <a:lnTo>
                    <a:pt x="189" y="63"/>
                  </a:lnTo>
                  <a:lnTo>
                    <a:pt x="189" y="70"/>
                  </a:lnTo>
                  <a:lnTo>
                    <a:pt x="189" y="77"/>
                  </a:lnTo>
                  <a:lnTo>
                    <a:pt x="189" y="84"/>
                  </a:lnTo>
                  <a:lnTo>
                    <a:pt x="182" y="84"/>
                  </a:lnTo>
                  <a:lnTo>
                    <a:pt x="175" y="84"/>
                  </a:lnTo>
                  <a:lnTo>
                    <a:pt x="175" y="77"/>
                  </a:lnTo>
                  <a:lnTo>
                    <a:pt x="168" y="77"/>
                  </a:lnTo>
                  <a:lnTo>
                    <a:pt x="168" y="70"/>
                  </a:lnTo>
                  <a:lnTo>
                    <a:pt x="161" y="77"/>
                  </a:lnTo>
                  <a:lnTo>
                    <a:pt x="161" y="84"/>
                  </a:lnTo>
                  <a:lnTo>
                    <a:pt x="161" y="91"/>
                  </a:lnTo>
                  <a:lnTo>
                    <a:pt x="161" y="98"/>
                  </a:lnTo>
                  <a:lnTo>
                    <a:pt x="154" y="98"/>
                  </a:lnTo>
                  <a:lnTo>
                    <a:pt x="154" y="105"/>
                  </a:lnTo>
                  <a:lnTo>
                    <a:pt x="161" y="112"/>
                  </a:lnTo>
                  <a:lnTo>
                    <a:pt x="161" y="119"/>
                  </a:lnTo>
                  <a:lnTo>
                    <a:pt x="161" y="126"/>
                  </a:lnTo>
                  <a:lnTo>
                    <a:pt x="168" y="126"/>
                  </a:lnTo>
                  <a:lnTo>
                    <a:pt x="168" y="133"/>
                  </a:lnTo>
                  <a:lnTo>
                    <a:pt x="175" y="140"/>
                  </a:lnTo>
                  <a:lnTo>
                    <a:pt x="175" y="147"/>
                  </a:lnTo>
                  <a:lnTo>
                    <a:pt x="175" y="154"/>
                  </a:lnTo>
                  <a:lnTo>
                    <a:pt x="175" y="161"/>
                  </a:lnTo>
                  <a:lnTo>
                    <a:pt x="168" y="161"/>
                  </a:lnTo>
                  <a:lnTo>
                    <a:pt x="168" y="168"/>
                  </a:lnTo>
                  <a:lnTo>
                    <a:pt x="161" y="175"/>
                  </a:lnTo>
                  <a:lnTo>
                    <a:pt x="154" y="182"/>
                  </a:lnTo>
                  <a:lnTo>
                    <a:pt x="147" y="196"/>
                  </a:lnTo>
                  <a:lnTo>
                    <a:pt x="140" y="210"/>
                  </a:lnTo>
                  <a:lnTo>
                    <a:pt x="126" y="224"/>
                  </a:lnTo>
                  <a:lnTo>
                    <a:pt x="119" y="231"/>
                  </a:lnTo>
                  <a:lnTo>
                    <a:pt x="112" y="245"/>
                  </a:lnTo>
                  <a:lnTo>
                    <a:pt x="105" y="252"/>
                  </a:lnTo>
                  <a:lnTo>
                    <a:pt x="98" y="252"/>
                  </a:lnTo>
                  <a:lnTo>
                    <a:pt x="91" y="252"/>
                  </a:lnTo>
                  <a:lnTo>
                    <a:pt x="84" y="252"/>
                  </a:lnTo>
                  <a:lnTo>
                    <a:pt x="77" y="252"/>
                  </a:lnTo>
                  <a:lnTo>
                    <a:pt x="70" y="252"/>
                  </a:lnTo>
                  <a:lnTo>
                    <a:pt x="63" y="252"/>
                  </a:lnTo>
                  <a:lnTo>
                    <a:pt x="56" y="252"/>
                  </a:lnTo>
                  <a:lnTo>
                    <a:pt x="49" y="252"/>
                  </a:lnTo>
                  <a:lnTo>
                    <a:pt x="49" y="245"/>
                  </a:lnTo>
                  <a:lnTo>
                    <a:pt x="49" y="238"/>
                  </a:lnTo>
                  <a:lnTo>
                    <a:pt x="49" y="231"/>
                  </a:lnTo>
                  <a:lnTo>
                    <a:pt x="42" y="224"/>
                  </a:lnTo>
                  <a:lnTo>
                    <a:pt x="42" y="217"/>
                  </a:lnTo>
                  <a:close/>
                </a:path>
              </a:pathLst>
            </a:custGeom>
            <a:solidFill>
              <a:srgbClr val="00FF00"/>
            </a:solidFill>
            <a:ln w="9525">
              <a:noFill/>
              <a:round/>
              <a:headEnd/>
              <a:tailEnd/>
            </a:ln>
          </p:spPr>
          <p:txBody>
            <a:bodyPr>
              <a:prstTxWarp prst="textNoShape">
                <a:avLst/>
              </a:prstTxWarp>
            </a:bodyPr>
            <a:lstStyle/>
            <a:p>
              <a:endParaRPr lang="da-DK"/>
            </a:p>
          </p:txBody>
        </p:sp>
        <p:sp>
          <p:nvSpPr>
            <p:cNvPr id="28" name="Freeform 35"/>
            <p:cNvSpPr>
              <a:spLocks/>
            </p:cNvSpPr>
            <p:nvPr/>
          </p:nvSpPr>
          <p:spPr bwMode="auto">
            <a:xfrm>
              <a:off x="1625" y="510"/>
              <a:ext cx="1349" cy="1129"/>
            </a:xfrm>
            <a:custGeom>
              <a:avLst/>
              <a:gdLst>
                <a:gd name="T0" fmla="*/ 8830 w 1176"/>
                <a:gd name="T1" fmla="*/ 3794 h 1008"/>
                <a:gd name="T2" fmla="*/ 9678 w 1176"/>
                <a:gd name="T3" fmla="*/ 3079 h 1008"/>
                <a:gd name="T4" fmla="*/ 10824 w 1176"/>
                <a:gd name="T5" fmla="*/ 1739 h 1008"/>
                <a:gd name="T6" fmla="*/ 11688 w 1176"/>
                <a:gd name="T7" fmla="*/ 1086 h 1008"/>
                <a:gd name="T8" fmla="*/ 12632 w 1176"/>
                <a:gd name="T9" fmla="*/ 1139 h 1008"/>
                <a:gd name="T10" fmla="*/ 13961 w 1176"/>
                <a:gd name="T11" fmla="*/ 780 h 1008"/>
                <a:gd name="T12" fmla="*/ 15477 w 1176"/>
                <a:gd name="T13" fmla="*/ 0 h 1008"/>
                <a:gd name="T14" fmla="*/ 15957 w 1176"/>
                <a:gd name="T15" fmla="*/ 60 h 1008"/>
                <a:gd name="T16" fmla="*/ 15477 w 1176"/>
                <a:gd name="T17" fmla="*/ 300 h 1008"/>
                <a:gd name="T18" fmla="*/ 14537 w 1176"/>
                <a:gd name="T19" fmla="*/ 1214 h 1008"/>
                <a:gd name="T20" fmla="*/ 15286 w 1176"/>
                <a:gd name="T21" fmla="*/ 2110 h 1008"/>
                <a:gd name="T22" fmla="*/ 15286 w 1176"/>
                <a:gd name="T23" fmla="*/ 2411 h 1008"/>
                <a:gd name="T24" fmla="*/ 15197 w 1176"/>
                <a:gd name="T25" fmla="*/ 3020 h 1008"/>
                <a:gd name="T26" fmla="*/ 15286 w 1176"/>
                <a:gd name="T27" fmla="*/ 3735 h 1008"/>
                <a:gd name="T28" fmla="*/ 15011 w 1176"/>
                <a:gd name="T29" fmla="*/ 4229 h 1008"/>
                <a:gd name="T30" fmla="*/ 14438 w 1176"/>
                <a:gd name="T31" fmla="*/ 4702 h 1008"/>
                <a:gd name="T32" fmla="*/ 13756 w 1176"/>
                <a:gd name="T33" fmla="*/ 5671 h 1008"/>
                <a:gd name="T34" fmla="*/ 12910 w 1176"/>
                <a:gd name="T35" fmla="*/ 5557 h 1008"/>
                <a:gd name="T36" fmla="*/ 11873 w 1176"/>
                <a:gd name="T37" fmla="*/ 5012 h 1008"/>
                <a:gd name="T38" fmla="*/ 11297 w 1176"/>
                <a:gd name="T39" fmla="*/ 5125 h 1008"/>
                <a:gd name="T40" fmla="*/ 10638 w 1176"/>
                <a:gd name="T41" fmla="*/ 4882 h 1008"/>
                <a:gd name="T42" fmla="*/ 10161 w 1176"/>
                <a:gd name="T43" fmla="*/ 5068 h 1008"/>
                <a:gd name="T44" fmla="*/ 9594 w 1176"/>
                <a:gd name="T45" fmla="*/ 5068 h 1008"/>
                <a:gd name="T46" fmla="*/ 9111 w 1176"/>
                <a:gd name="T47" fmla="*/ 5195 h 1008"/>
                <a:gd name="T48" fmla="*/ 8364 w 1176"/>
                <a:gd name="T49" fmla="*/ 5195 h 1008"/>
                <a:gd name="T50" fmla="*/ 7207 w 1176"/>
                <a:gd name="T51" fmla="*/ 5488 h 1008"/>
                <a:gd name="T52" fmla="*/ 6455 w 1176"/>
                <a:gd name="T53" fmla="*/ 5488 h 1008"/>
                <a:gd name="T54" fmla="*/ 6178 w 1176"/>
                <a:gd name="T55" fmla="*/ 5307 h 1008"/>
                <a:gd name="T56" fmla="*/ 5884 w 1176"/>
                <a:gd name="T57" fmla="*/ 5247 h 1008"/>
                <a:gd name="T58" fmla="*/ 5519 w 1176"/>
                <a:gd name="T59" fmla="*/ 5430 h 1008"/>
                <a:gd name="T60" fmla="*/ 4845 w 1176"/>
                <a:gd name="T61" fmla="*/ 5488 h 1008"/>
                <a:gd name="T62" fmla="*/ 4365 w 1176"/>
                <a:gd name="T63" fmla="*/ 5430 h 1008"/>
                <a:gd name="T64" fmla="*/ 4087 w 1176"/>
                <a:gd name="T65" fmla="*/ 5430 h 1008"/>
                <a:gd name="T66" fmla="*/ 3993 w 1176"/>
                <a:gd name="T67" fmla="*/ 5488 h 1008"/>
                <a:gd name="T68" fmla="*/ 3888 w 1176"/>
                <a:gd name="T69" fmla="*/ 5488 h 1008"/>
                <a:gd name="T70" fmla="*/ 3888 w 1176"/>
                <a:gd name="T71" fmla="*/ 5557 h 1008"/>
                <a:gd name="T72" fmla="*/ 3712 w 1176"/>
                <a:gd name="T73" fmla="*/ 5791 h 1008"/>
                <a:gd name="T74" fmla="*/ 3141 w 1176"/>
                <a:gd name="T75" fmla="*/ 5854 h 1008"/>
                <a:gd name="T76" fmla="*/ 2664 w 1176"/>
                <a:gd name="T77" fmla="*/ 6155 h 1008"/>
                <a:gd name="T78" fmla="*/ 2465 w 1176"/>
                <a:gd name="T79" fmla="*/ 6581 h 1008"/>
                <a:gd name="T80" fmla="*/ 1815 w 1176"/>
                <a:gd name="T81" fmla="*/ 6938 h 1008"/>
                <a:gd name="T82" fmla="*/ 1706 w 1176"/>
                <a:gd name="T83" fmla="*/ 7421 h 1008"/>
                <a:gd name="T84" fmla="*/ 1615 w 1176"/>
                <a:gd name="T85" fmla="*/ 7537 h 1008"/>
                <a:gd name="T86" fmla="*/ 1815 w 1176"/>
                <a:gd name="T87" fmla="*/ 7722 h 1008"/>
                <a:gd name="T88" fmla="*/ 1815 w 1176"/>
                <a:gd name="T89" fmla="*/ 7899 h 1008"/>
                <a:gd name="T90" fmla="*/ 1528 w 1176"/>
                <a:gd name="T91" fmla="*/ 7968 h 1008"/>
                <a:gd name="T92" fmla="*/ 1904 w 1176"/>
                <a:gd name="T93" fmla="*/ 7968 h 1008"/>
                <a:gd name="T94" fmla="*/ 2092 w 1176"/>
                <a:gd name="T95" fmla="*/ 7968 h 1008"/>
                <a:gd name="T96" fmla="*/ 2184 w 1176"/>
                <a:gd name="T97" fmla="*/ 8026 h 1008"/>
                <a:gd name="T98" fmla="*/ 2280 w 1176"/>
                <a:gd name="T99" fmla="*/ 8195 h 1008"/>
                <a:gd name="T100" fmla="*/ 2184 w 1176"/>
                <a:gd name="T101" fmla="*/ 8571 h 1008"/>
                <a:gd name="T102" fmla="*/ 1706 w 1176"/>
                <a:gd name="T103" fmla="*/ 8321 h 1008"/>
                <a:gd name="T104" fmla="*/ 851 w 1176"/>
                <a:gd name="T105" fmla="*/ 7899 h 1008"/>
                <a:gd name="T106" fmla="*/ 483 w 1176"/>
                <a:gd name="T107" fmla="*/ 7246 h 1008"/>
                <a:gd name="T108" fmla="*/ 188 w 1176"/>
                <a:gd name="T109" fmla="*/ 7421 h 1008"/>
                <a:gd name="T110" fmla="*/ 0 w 1176"/>
                <a:gd name="T111" fmla="*/ 7607 h 1008"/>
                <a:gd name="T112" fmla="*/ 284 w 1176"/>
                <a:gd name="T113" fmla="*/ 6581 h 1008"/>
                <a:gd name="T114" fmla="*/ 1332 w 1176"/>
                <a:gd name="T115" fmla="*/ 5557 h 1008"/>
                <a:gd name="T116" fmla="*/ 2184 w 1176"/>
                <a:gd name="T117" fmla="*/ 4882 h 1008"/>
                <a:gd name="T118" fmla="*/ 3038 w 1176"/>
                <a:gd name="T119" fmla="*/ 4702 h 1008"/>
                <a:gd name="T120" fmla="*/ 4460 w 1176"/>
                <a:gd name="T121" fmla="*/ 4588 h 1008"/>
                <a:gd name="T122" fmla="*/ 5701 w 1176"/>
                <a:gd name="T123" fmla="*/ 4406 h 10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76"/>
                <a:gd name="T187" fmla="*/ 0 h 1008"/>
                <a:gd name="T188" fmla="*/ 1176 w 1176"/>
                <a:gd name="T189" fmla="*/ 1008 h 10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76" h="1008">
                  <a:moveTo>
                    <a:pt x="476" y="518"/>
                  </a:moveTo>
                  <a:lnTo>
                    <a:pt x="518" y="518"/>
                  </a:lnTo>
                  <a:lnTo>
                    <a:pt x="546" y="511"/>
                  </a:lnTo>
                  <a:lnTo>
                    <a:pt x="574" y="504"/>
                  </a:lnTo>
                  <a:lnTo>
                    <a:pt x="595" y="490"/>
                  </a:lnTo>
                  <a:lnTo>
                    <a:pt x="609" y="469"/>
                  </a:lnTo>
                  <a:lnTo>
                    <a:pt x="630" y="455"/>
                  </a:lnTo>
                  <a:lnTo>
                    <a:pt x="651" y="441"/>
                  </a:lnTo>
                  <a:lnTo>
                    <a:pt x="672" y="420"/>
                  </a:lnTo>
                  <a:lnTo>
                    <a:pt x="679" y="413"/>
                  </a:lnTo>
                  <a:lnTo>
                    <a:pt x="686" y="406"/>
                  </a:lnTo>
                  <a:lnTo>
                    <a:pt x="693" y="399"/>
                  </a:lnTo>
                  <a:lnTo>
                    <a:pt x="700" y="385"/>
                  </a:lnTo>
                  <a:lnTo>
                    <a:pt x="700" y="378"/>
                  </a:lnTo>
                  <a:lnTo>
                    <a:pt x="707" y="371"/>
                  </a:lnTo>
                  <a:lnTo>
                    <a:pt x="714" y="357"/>
                  </a:lnTo>
                  <a:lnTo>
                    <a:pt x="714" y="350"/>
                  </a:lnTo>
                  <a:lnTo>
                    <a:pt x="728" y="329"/>
                  </a:lnTo>
                  <a:lnTo>
                    <a:pt x="735" y="308"/>
                  </a:lnTo>
                  <a:lnTo>
                    <a:pt x="749" y="287"/>
                  </a:lnTo>
                  <a:lnTo>
                    <a:pt x="756" y="266"/>
                  </a:lnTo>
                  <a:lnTo>
                    <a:pt x="770" y="245"/>
                  </a:lnTo>
                  <a:lnTo>
                    <a:pt x="784" y="224"/>
                  </a:lnTo>
                  <a:lnTo>
                    <a:pt x="798" y="203"/>
                  </a:lnTo>
                  <a:lnTo>
                    <a:pt x="812" y="189"/>
                  </a:lnTo>
                  <a:lnTo>
                    <a:pt x="819" y="175"/>
                  </a:lnTo>
                  <a:lnTo>
                    <a:pt x="826" y="168"/>
                  </a:lnTo>
                  <a:lnTo>
                    <a:pt x="826" y="154"/>
                  </a:lnTo>
                  <a:lnTo>
                    <a:pt x="833" y="147"/>
                  </a:lnTo>
                  <a:lnTo>
                    <a:pt x="840" y="133"/>
                  </a:lnTo>
                  <a:lnTo>
                    <a:pt x="847" y="126"/>
                  </a:lnTo>
                  <a:lnTo>
                    <a:pt x="861" y="126"/>
                  </a:lnTo>
                  <a:lnTo>
                    <a:pt x="882" y="126"/>
                  </a:lnTo>
                  <a:lnTo>
                    <a:pt x="889" y="126"/>
                  </a:lnTo>
                  <a:lnTo>
                    <a:pt x="896" y="126"/>
                  </a:lnTo>
                  <a:lnTo>
                    <a:pt x="903" y="133"/>
                  </a:lnTo>
                  <a:lnTo>
                    <a:pt x="910" y="133"/>
                  </a:lnTo>
                  <a:lnTo>
                    <a:pt x="917" y="133"/>
                  </a:lnTo>
                  <a:lnTo>
                    <a:pt x="924" y="133"/>
                  </a:lnTo>
                  <a:lnTo>
                    <a:pt x="931" y="133"/>
                  </a:lnTo>
                  <a:lnTo>
                    <a:pt x="952" y="133"/>
                  </a:lnTo>
                  <a:lnTo>
                    <a:pt x="966" y="133"/>
                  </a:lnTo>
                  <a:lnTo>
                    <a:pt x="980" y="126"/>
                  </a:lnTo>
                  <a:lnTo>
                    <a:pt x="994" y="119"/>
                  </a:lnTo>
                  <a:lnTo>
                    <a:pt x="1008" y="112"/>
                  </a:lnTo>
                  <a:lnTo>
                    <a:pt x="1015" y="105"/>
                  </a:lnTo>
                  <a:lnTo>
                    <a:pt x="1029" y="91"/>
                  </a:lnTo>
                  <a:lnTo>
                    <a:pt x="1043" y="84"/>
                  </a:lnTo>
                  <a:lnTo>
                    <a:pt x="1057" y="70"/>
                  </a:lnTo>
                  <a:lnTo>
                    <a:pt x="1071" y="56"/>
                  </a:lnTo>
                  <a:lnTo>
                    <a:pt x="1078" y="42"/>
                  </a:lnTo>
                  <a:lnTo>
                    <a:pt x="1092" y="28"/>
                  </a:lnTo>
                  <a:lnTo>
                    <a:pt x="1106" y="21"/>
                  </a:lnTo>
                  <a:lnTo>
                    <a:pt x="1127" y="7"/>
                  </a:lnTo>
                  <a:lnTo>
                    <a:pt x="1141" y="0"/>
                  </a:lnTo>
                  <a:lnTo>
                    <a:pt x="1162" y="0"/>
                  </a:lnTo>
                  <a:lnTo>
                    <a:pt x="1169" y="0"/>
                  </a:lnTo>
                  <a:lnTo>
                    <a:pt x="1176" y="0"/>
                  </a:lnTo>
                  <a:lnTo>
                    <a:pt x="1176" y="7"/>
                  </a:lnTo>
                  <a:lnTo>
                    <a:pt x="1176" y="14"/>
                  </a:lnTo>
                  <a:lnTo>
                    <a:pt x="1169" y="21"/>
                  </a:lnTo>
                  <a:lnTo>
                    <a:pt x="1162" y="28"/>
                  </a:lnTo>
                  <a:lnTo>
                    <a:pt x="1155" y="35"/>
                  </a:lnTo>
                  <a:lnTo>
                    <a:pt x="1148" y="35"/>
                  </a:lnTo>
                  <a:lnTo>
                    <a:pt x="1141" y="35"/>
                  </a:lnTo>
                  <a:lnTo>
                    <a:pt x="1134" y="35"/>
                  </a:lnTo>
                  <a:lnTo>
                    <a:pt x="1120" y="49"/>
                  </a:lnTo>
                  <a:lnTo>
                    <a:pt x="1113" y="63"/>
                  </a:lnTo>
                  <a:lnTo>
                    <a:pt x="1099" y="70"/>
                  </a:lnTo>
                  <a:lnTo>
                    <a:pt x="1092" y="84"/>
                  </a:lnTo>
                  <a:lnTo>
                    <a:pt x="1085" y="105"/>
                  </a:lnTo>
                  <a:lnTo>
                    <a:pt x="1078" y="119"/>
                  </a:lnTo>
                  <a:lnTo>
                    <a:pt x="1071" y="140"/>
                  </a:lnTo>
                  <a:lnTo>
                    <a:pt x="1071" y="161"/>
                  </a:lnTo>
                  <a:lnTo>
                    <a:pt x="1078" y="182"/>
                  </a:lnTo>
                  <a:lnTo>
                    <a:pt x="1085" y="196"/>
                  </a:lnTo>
                  <a:lnTo>
                    <a:pt x="1092" y="203"/>
                  </a:lnTo>
                  <a:lnTo>
                    <a:pt x="1099" y="217"/>
                  </a:lnTo>
                  <a:lnTo>
                    <a:pt x="1113" y="224"/>
                  </a:lnTo>
                  <a:lnTo>
                    <a:pt x="1120" y="238"/>
                  </a:lnTo>
                  <a:lnTo>
                    <a:pt x="1127" y="245"/>
                  </a:lnTo>
                  <a:lnTo>
                    <a:pt x="1134" y="266"/>
                  </a:lnTo>
                  <a:lnTo>
                    <a:pt x="1134" y="273"/>
                  </a:lnTo>
                  <a:lnTo>
                    <a:pt x="1127" y="273"/>
                  </a:lnTo>
                  <a:lnTo>
                    <a:pt x="1127" y="280"/>
                  </a:lnTo>
                  <a:lnTo>
                    <a:pt x="1127" y="287"/>
                  </a:lnTo>
                  <a:lnTo>
                    <a:pt x="1127" y="329"/>
                  </a:lnTo>
                  <a:lnTo>
                    <a:pt x="1120" y="336"/>
                  </a:lnTo>
                  <a:lnTo>
                    <a:pt x="1120" y="343"/>
                  </a:lnTo>
                  <a:lnTo>
                    <a:pt x="1120" y="350"/>
                  </a:lnTo>
                  <a:lnTo>
                    <a:pt x="1120" y="357"/>
                  </a:lnTo>
                  <a:lnTo>
                    <a:pt x="1120" y="371"/>
                  </a:lnTo>
                  <a:lnTo>
                    <a:pt x="1120" y="385"/>
                  </a:lnTo>
                  <a:lnTo>
                    <a:pt x="1120" y="399"/>
                  </a:lnTo>
                  <a:lnTo>
                    <a:pt x="1120" y="406"/>
                  </a:lnTo>
                  <a:lnTo>
                    <a:pt x="1127" y="420"/>
                  </a:lnTo>
                  <a:lnTo>
                    <a:pt x="1127" y="434"/>
                  </a:lnTo>
                  <a:lnTo>
                    <a:pt x="1127" y="448"/>
                  </a:lnTo>
                  <a:lnTo>
                    <a:pt x="1127" y="455"/>
                  </a:lnTo>
                  <a:lnTo>
                    <a:pt x="1127" y="462"/>
                  </a:lnTo>
                  <a:lnTo>
                    <a:pt x="1120" y="469"/>
                  </a:lnTo>
                  <a:lnTo>
                    <a:pt x="1120" y="476"/>
                  </a:lnTo>
                  <a:lnTo>
                    <a:pt x="1113" y="483"/>
                  </a:lnTo>
                  <a:lnTo>
                    <a:pt x="1106" y="483"/>
                  </a:lnTo>
                  <a:lnTo>
                    <a:pt x="1106" y="490"/>
                  </a:lnTo>
                  <a:lnTo>
                    <a:pt x="1099" y="490"/>
                  </a:lnTo>
                  <a:lnTo>
                    <a:pt x="1092" y="490"/>
                  </a:lnTo>
                  <a:lnTo>
                    <a:pt x="1085" y="497"/>
                  </a:lnTo>
                  <a:lnTo>
                    <a:pt x="1078" y="511"/>
                  </a:lnTo>
                  <a:lnTo>
                    <a:pt x="1078" y="518"/>
                  </a:lnTo>
                  <a:lnTo>
                    <a:pt x="1071" y="525"/>
                  </a:lnTo>
                  <a:lnTo>
                    <a:pt x="1071" y="532"/>
                  </a:lnTo>
                  <a:lnTo>
                    <a:pt x="1064" y="546"/>
                  </a:lnTo>
                  <a:lnTo>
                    <a:pt x="1064" y="553"/>
                  </a:lnTo>
                  <a:lnTo>
                    <a:pt x="1057" y="567"/>
                  </a:lnTo>
                  <a:lnTo>
                    <a:pt x="1050" y="581"/>
                  </a:lnTo>
                  <a:lnTo>
                    <a:pt x="1043" y="595"/>
                  </a:lnTo>
                  <a:lnTo>
                    <a:pt x="1036" y="616"/>
                  </a:lnTo>
                  <a:lnTo>
                    <a:pt x="1029" y="630"/>
                  </a:lnTo>
                  <a:lnTo>
                    <a:pt x="1022" y="644"/>
                  </a:lnTo>
                  <a:lnTo>
                    <a:pt x="1015" y="658"/>
                  </a:lnTo>
                  <a:lnTo>
                    <a:pt x="1001" y="665"/>
                  </a:lnTo>
                  <a:lnTo>
                    <a:pt x="980" y="672"/>
                  </a:lnTo>
                  <a:lnTo>
                    <a:pt x="973" y="672"/>
                  </a:lnTo>
                  <a:lnTo>
                    <a:pt x="966" y="665"/>
                  </a:lnTo>
                  <a:lnTo>
                    <a:pt x="959" y="665"/>
                  </a:lnTo>
                  <a:lnTo>
                    <a:pt x="959" y="658"/>
                  </a:lnTo>
                  <a:lnTo>
                    <a:pt x="952" y="651"/>
                  </a:lnTo>
                  <a:lnTo>
                    <a:pt x="952" y="644"/>
                  </a:lnTo>
                  <a:lnTo>
                    <a:pt x="945" y="644"/>
                  </a:lnTo>
                  <a:lnTo>
                    <a:pt x="945" y="637"/>
                  </a:lnTo>
                  <a:lnTo>
                    <a:pt x="938" y="623"/>
                  </a:lnTo>
                  <a:lnTo>
                    <a:pt x="924" y="616"/>
                  </a:lnTo>
                  <a:lnTo>
                    <a:pt x="917" y="609"/>
                  </a:lnTo>
                  <a:lnTo>
                    <a:pt x="903" y="595"/>
                  </a:lnTo>
                  <a:lnTo>
                    <a:pt x="889" y="588"/>
                  </a:lnTo>
                  <a:lnTo>
                    <a:pt x="875" y="581"/>
                  </a:lnTo>
                  <a:lnTo>
                    <a:pt x="868" y="574"/>
                  </a:lnTo>
                  <a:lnTo>
                    <a:pt x="854" y="574"/>
                  </a:lnTo>
                  <a:lnTo>
                    <a:pt x="847" y="581"/>
                  </a:lnTo>
                  <a:lnTo>
                    <a:pt x="840" y="581"/>
                  </a:lnTo>
                  <a:lnTo>
                    <a:pt x="840" y="588"/>
                  </a:lnTo>
                  <a:lnTo>
                    <a:pt x="833" y="588"/>
                  </a:lnTo>
                  <a:lnTo>
                    <a:pt x="833" y="595"/>
                  </a:lnTo>
                  <a:lnTo>
                    <a:pt x="826" y="595"/>
                  </a:lnTo>
                  <a:lnTo>
                    <a:pt x="812" y="595"/>
                  </a:lnTo>
                  <a:lnTo>
                    <a:pt x="805" y="588"/>
                  </a:lnTo>
                  <a:lnTo>
                    <a:pt x="798" y="581"/>
                  </a:lnTo>
                  <a:lnTo>
                    <a:pt x="791" y="574"/>
                  </a:lnTo>
                  <a:lnTo>
                    <a:pt x="791" y="567"/>
                  </a:lnTo>
                  <a:lnTo>
                    <a:pt x="784" y="567"/>
                  </a:lnTo>
                  <a:lnTo>
                    <a:pt x="777" y="560"/>
                  </a:lnTo>
                  <a:lnTo>
                    <a:pt x="770" y="560"/>
                  </a:lnTo>
                  <a:lnTo>
                    <a:pt x="763" y="560"/>
                  </a:lnTo>
                  <a:lnTo>
                    <a:pt x="756" y="567"/>
                  </a:lnTo>
                  <a:lnTo>
                    <a:pt x="756" y="574"/>
                  </a:lnTo>
                  <a:lnTo>
                    <a:pt x="749" y="581"/>
                  </a:lnTo>
                  <a:lnTo>
                    <a:pt x="749" y="588"/>
                  </a:lnTo>
                  <a:lnTo>
                    <a:pt x="742" y="595"/>
                  </a:lnTo>
                  <a:lnTo>
                    <a:pt x="735" y="595"/>
                  </a:lnTo>
                  <a:lnTo>
                    <a:pt x="728" y="595"/>
                  </a:lnTo>
                  <a:lnTo>
                    <a:pt x="721" y="595"/>
                  </a:lnTo>
                  <a:lnTo>
                    <a:pt x="714" y="595"/>
                  </a:lnTo>
                  <a:lnTo>
                    <a:pt x="707" y="588"/>
                  </a:lnTo>
                  <a:lnTo>
                    <a:pt x="700" y="588"/>
                  </a:lnTo>
                  <a:lnTo>
                    <a:pt x="693" y="595"/>
                  </a:lnTo>
                  <a:lnTo>
                    <a:pt x="686" y="595"/>
                  </a:lnTo>
                  <a:lnTo>
                    <a:pt x="679" y="595"/>
                  </a:lnTo>
                  <a:lnTo>
                    <a:pt x="679" y="602"/>
                  </a:lnTo>
                  <a:lnTo>
                    <a:pt x="672" y="602"/>
                  </a:lnTo>
                  <a:lnTo>
                    <a:pt x="665" y="602"/>
                  </a:lnTo>
                  <a:lnTo>
                    <a:pt x="665" y="609"/>
                  </a:lnTo>
                  <a:lnTo>
                    <a:pt x="630" y="609"/>
                  </a:lnTo>
                  <a:lnTo>
                    <a:pt x="623" y="602"/>
                  </a:lnTo>
                  <a:lnTo>
                    <a:pt x="616" y="602"/>
                  </a:lnTo>
                  <a:lnTo>
                    <a:pt x="595" y="609"/>
                  </a:lnTo>
                  <a:lnTo>
                    <a:pt x="581" y="609"/>
                  </a:lnTo>
                  <a:lnTo>
                    <a:pt x="567" y="623"/>
                  </a:lnTo>
                  <a:lnTo>
                    <a:pt x="546" y="630"/>
                  </a:lnTo>
                  <a:lnTo>
                    <a:pt x="532" y="637"/>
                  </a:lnTo>
                  <a:lnTo>
                    <a:pt x="518" y="644"/>
                  </a:lnTo>
                  <a:lnTo>
                    <a:pt x="504" y="651"/>
                  </a:lnTo>
                  <a:lnTo>
                    <a:pt x="490" y="651"/>
                  </a:lnTo>
                  <a:lnTo>
                    <a:pt x="483" y="651"/>
                  </a:lnTo>
                  <a:lnTo>
                    <a:pt x="476" y="644"/>
                  </a:lnTo>
                  <a:lnTo>
                    <a:pt x="476" y="637"/>
                  </a:lnTo>
                  <a:lnTo>
                    <a:pt x="476" y="630"/>
                  </a:lnTo>
                  <a:lnTo>
                    <a:pt x="469" y="630"/>
                  </a:lnTo>
                  <a:lnTo>
                    <a:pt x="469" y="623"/>
                  </a:lnTo>
                  <a:lnTo>
                    <a:pt x="462" y="616"/>
                  </a:lnTo>
                  <a:lnTo>
                    <a:pt x="455" y="616"/>
                  </a:lnTo>
                  <a:lnTo>
                    <a:pt x="448" y="616"/>
                  </a:lnTo>
                  <a:lnTo>
                    <a:pt x="448" y="609"/>
                  </a:lnTo>
                  <a:lnTo>
                    <a:pt x="441" y="609"/>
                  </a:lnTo>
                  <a:lnTo>
                    <a:pt x="434" y="609"/>
                  </a:lnTo>
                  <a:lnTo>
                    <a:pt x="434" y="616"/>
                  </a:lnTo>
                  <a:lnTo>
                    <a:pt x="427" y="616"/>
                  </a:lnTo>
                  <a:lnTo>
                    <a:pt x="420" y="616"/>
                  </a:lnTo>
                  <a:lnTo>
                    <a:pt x="413" y="623"/>
                  </a:lnTo>
                  <a:lnTo>
                    <a:pt x="406" y="630"/>
                  </a:lnTo>
                  <a:lnTo>
                    <a:pt x="399" y="630"/>
                  </a:lnTo>
                  <a:lnTo>
                    <a:pt x="392" y="623"/>
                  </a:lnTo>
                  <a:lnTo>
                    <a:pt x="385" y="623"/>
                  </a:lnTo>
                  <a:lnTo>
                    <a:pt x="378" y="630"/>
                  </a:lnTo>
                  <a:lnTo>
                    <a:pt x="364" y="630"/>
                  </a:lnTo>
                  <a:lnTo>
                    <a:pt x="357" y="637"/>
                  </a:lnTo>
                  <a:lnTo>
                    <a:pt x="350" y="637"/>
                  </a:lnTo>
                  <a:lnTo>
                    <a:pt x="343" y="644"/>
                  </a:lnTo>
                  <a:lnTo>
                    <a:pt x="336" y="644"/>
                  </a:lnTo>
                  <a:lnTo>
                    <a:pt x="329" y="644"/>
                  </a:lnTo>
                  <a:lnTo>
                    <a:pt x="329" y="637"/>
                  </a:lnTo>
                  <a:lnTo>
                    <a:pt x="329" y="630"/>
                  </a:lnTo>
                  <a:lnTo>
                    <a:pt x="322" y="630"/>
                  </a:lnTo>
                  <a:lnTo>
                    <a:pt x="322" y="623"/>
                  </a:lnTo>
                  <a:lnTo>
                    <a:pt x="315" y="623"/>
                  </a:lnTo>
                  <a:lnTo>
                    <a:pt x="308" y="623"/>
                  </a:lnTo>
                  <a:lnTo>
                    <a:pt x="301" y="630"/>
                  </a:lnTo>
                  <a:lnTo>
                    <a:pt x="301" y="637"/>
                  </a:lnTo>
                  <a:lnTo>
                    <a:pt x="294" y="637"/>
                  </a:lnTo>
                  <a:lnTo>
                    <a:pt x="294" y="630"/>
                  </a:lnTo>
                  <a:lnTo>
                    <a:pt x="287" y="630"/>
                  </a:lnTo>
                  <a:lnTo>
                    <a:pt x="287" y="637"/>
                  </a:lnTo>
                  <a:lnTo>
                    <a:pt x="280" y="637"/>
                  </a:lnTo>
                  <a:lnTo>
                    <a:pt x="280" y="644"/>
                  </a:lnTo>
                  <a:lnTo>
                    <a:pt x="287" y="644"/>
                  </a:lnTo>
                  <a:lnTo>
                    <a:pt x="287" y="651"/>
                  </a:lnTo>
                  <a:lnTo>
                    <a:pt x="287" y="658"/>
                  </a:lnTo>
                  <a:lnTo>
                    <a:pt x="280" y="658"/>
                  </a:lnTo>
                  <a:lnTo>
                    <a:pt x="280" y="665"/>
                  </a:lnTo>
                  <a:lnTo>
                    <a:pt x="273" y="672"/>
                  </a:lnTo>
                  <a:lnTo>
                    <a:pt x="266" y="672"/>
                  </a:lnTo>
                  <a:lnTo>
                    <a:pt x="266" y="679"/>
                  </a:lnTo>
                  <a:lnTo>
                    <a:pt x="259" y="679"/>
                  </a:lnTo>
                  <a:lnTo>
                    <a:pt x="259" y="686"/>
                  </a:lnTo>
                  <a:lnTo>
                    <a:pt x="252" y="686"/>
                  </a:lnTo>
                  <a:lnTo>
                    <a:pt x="245" y="686"/>
                  </a:lnTo>
                  <a:lnTo>
                    <a:pt x="238" y="679"/>
                  </a:lnTo>
                  <a:lnTo>
                    <a:pt x="231" y="679"/>
                  </a:lnTo>
                  <a:lnTo>
                    <a:pt x="224" y="679"/>
                  </a:lnTo>
                  <a:lnTo>
                    <a:pt x="217" y="693"/>
                  </a:lnTo>
                  <a:lnTo>
                    <a:pt x="210" y="700"/>
                  </a:lnTo>
                  <a:lnTo>
                    <a:pt x="210" y="707"/>
                  </a:lnTo>
                  <a:lnTo>
                    <a:pt x="203" y="714"/>
                  </a:lnTo>
                  <a:lnTo>
                    <a:pt x="196" y="714"/>
                  </a:lnTo>
                  <a:lnTo>
                    <a:pt x="196" y="721"/>
                  </a:lnTo>
                  <a:lnTo>
                    <a:pt x="189" y="728"/>
                  </a:lnTo>
                  <a:lnTo>
                    <a:pt x="189" y="735"/>
                  </a:lnTo>
                  <a:lnTo>
                    <a:pt x="189" y="742"/>
                  </a:lnTo>
                  <a:lnTo>
                    <a:pt x="189" y="749"/>
                  </a:lnTo>
                  <a:lnTo>
                    <a:pt x="189" y="756"/>
                  </a:lnTo>
                  <a:lnTo>
                    <a:pt x="189" y="763"/>
                  </a:lnTo>
                  <a:lnTo>
                    <a:pt x="182" y="763"/>
                  </a:lnTo>
                  <a:lnTo>
                    <a:pt x="182" y="770"/>
                  </a:lnTo>
                  <a:lnTo>
                    <a:pt x="175" y="777"/>
                  </a:lnTo>
                  <a:lnTo>
                    <a:pt x="168" y="784"/>
                  </a:lnTo>
                  <a:lnTo>
                    <a:pt x="161" y="784"/>
                  </a:lnTo>
                  <a:lnTo>
                    <a:pt x="154" y="791"/>
                  </a:lnTo>
                  <a:lnTo>
                    <a:pt x="147" y="798"/>
                  </a:lnTo>
                  <a:lnTo>
                    <a:pt x="140" y="798"/>
                  </a:lnTo>
                  <a:lnTo>
                    <a:pt x="133" y="805"/>
                  </a:lnTo>
                  <a:lnTo>
                    <a:pt x="126" y="812"/>
                  </a:lnTo>
                  <a:lnTo>
                    <a:pt x="119" y="826"/>
                  </a:lnTo>
                  <a:lnTo>
                    <a:pt x="119" y="840"/>
                  </a:lnTo>
                  <a:lnTo>
                    <a:pt x="119" y="847"/>
                  </a:lnTo>
                  <a:lnTo>
                    <a:pt x="119" y="854"/>
                  </a:lnTo>
                  <a:lnTo>
                    <a:pt x="126" y="861"/>
                  </a:lnTo>
                  <a:lnTo>
                    <a:pt x="126" y="868"/>
                  </a:lnTo>
                  <a:lnTo>
                    <a:pt x="126" y="875"/>
                  </a:lnTo>
                  <a:lnTo>
                    <a:pt x="119" y="875"/>
                  </a:lnTo>
                  <a:lnTo>
                    <a:pt x="119" y="882"/>
                  </a:lnTo>
                  <a:lnTo>
                    <a:pt x="119" y="889"/>
                  </a:lnTo>
                  <a:lnTo>
                    <a:pt x="126" y="889"/>
                  </a:lnTo>
                  <a:lnTo>
                    <a:pt x="133" y="896"/>
                  </a:lnTo>
                  <a:lnTo>
                    <a:pt x="140" y="903"/>
                  </a:lnTo>
                  <a:lnTo>
                    <a:pt x="140" y="910"/>
                  </a:lnTo>
                  <a:lnTo>
                    <a:pt x="133" y="910"/>
                  </a:lnTo>
                  <a:lnTo>
                    <a:pt x="133" y="917"/>
                  </a:lnTo>
                  <a:lnTo>
                    <a:pt x="126" y="917"/>
                  </a:lnTo>
                  <a:lnTo>
                    <a:pt x="98" y="910"/>
                  </a:lnTo>
                  <a:lnTo>
                    <a:pt x="105" y="910"/>
                  </a:lnTo>
                  <a:lnTo>
                    <a:pt x="105" y="917"/>
                  </a:lnTo>
                  <a:lnTo>
                    <a:pt x="112" y="924"/>
                  </a:lnTo>
                  <a:lnTo>
                    <a:pt x="119" y="924"/>
                  </a:lnTo>
                  <a:lnTo>
                    <a:pt x="126" y="931"/>
                  </a:lnTo>
                  <a:lnTo>
                    <a:pt x="133" y="931"/>
                  </a:lnTo>
                  <a:lnTo>
                    <a:pt x="140" y="931"/>
                  </a:lnTo>
                  <a:lnTo>
                    <a:pt x="140" y="924"/>
                  </a:lnTo>
                  <a:lnTo>
                    <a:pt x="147" y="924"/>
                  </a:lnTo>
                  <a:lnTo>
                    <a:pt x="154" y="924"/>
                  </a:lnTo>
                  <a:lnTo>
                    <a:pt x="161" y="924"/>
                  </a:lnTo>
                  <a:lnTo>
                    <a:pt x="161" y="931"/>
                  </a:lnTo>
                  <a:lnTo>
                    <a:pt x="161" y="938"/>
                  </a:lnTo>
                  <a:lnTo>
                    <a:pt x="161" y="945"/>
                  </a:lnTo>
                  <a:lnTo>
                    <a:pt x="168" y="952"/>
                  </a:lnTo>
                  <a:lnTo>
                    <a:pt x="168" y="959"/>
                  </a:lnTo>
                  <a:lnTo>
                    <a:pt x="168" y="966"/>
                  </a:lnTo>
                  <a:lnTo>
                    <a:pt x="168" y="973"/>
                  </a:lnTo>
                  <a:lnTo>
                    <a:pt x="168" y="980"/>
                  </a:lnTo>
                  <a:lnTo>
                    <a:pt x="168" y="987"/>
                  </a:lnTo>
                  <a:lnTo>
                    <a:pt x="168" y="994"/>
                  </a:lnTo>
                  <a:lnTo>
                    <a:pt x="161" y="994"/>
                  </a:lnTo>
                  <a:lnTo>
                    <a:pt x="154" y="1001"/>
                  </a:lnTo>
                  <a:lnTo>
                    <a:pt x="147" y="1001"/>
                  </a:lnTo>
                  <a:lnTo>
                    <a:pt x="140" y="1008"/>
                  </a:lnTo>
                  <a:lnTo>
                    <a:pt x="133" y="994"/>
                  </a:lnTo>
                  <a:lnTo>
                    <a:pt x="133" y="987"/>
                  </a:lnTo>
                  <a:lnTo>
                    <a:pt x="126" y="980"/>
                  </a:lnTo>
                  <a:lnTo>
                    <a:pt x="126" y="966"/>
                  </a:lnTo>
                  <a:lnTo>
                    <a:pt x="119" y="959"/>
                  </a:lnTo>
                  <a:lnTo>
                    <a:pt x="112" y="952"/>
                  </a:lnTo>
                  <a:lnTo>
                    <a:pt x="105" y="945"/>
                  </a:lnTo>
                  <a:lnTo>
                    <a:pt x="105" y="938"/>
                  </a:lnTo>
                  <a:lnTo>
                    <a:pt x="91" y="931"/>
                  </a:lnTo>
                  <a:lnTo>
                    <a:pt x="84" y="924"/>
                  </a:lnTo>
                  <a:lnTo>
                    <a:pt x="77" y="924"/>
                  </a:lnTo>
                  <a:lnTo>
                    <a:pt x="63" y="917"/>
                  </a:lnTo>
                  <a:lnTo>
                    <a:pt x="56" y="903"/>
                  </a:lnTo>
                  <a:lnTo>
                    <a:pt x="49" y="896"/>
                  </a:lnTo>
                  <a:lnTo>
                    <a:pt x="49" y="882"/>
                  </a:lnTo>
                  <a:lnTo>
                    <a:pt x="49" y="868"/>
                  </a:lnTo>
                  <a:lnTo>
                    <a:pt x="42" y="861"/>
                  </a:lnTo>
                  <a:lnTo>
                    <a:pt x="42" y="854"/>
                  </a:lnTo>
                  <a:lnTo>
                    <a:pt x="42" y="847"/>
                  </a:lnTo>
                  <a:lnTo>
                    <a:pt x="35" y="840"/>
                  </a:lnTo>
                  <a:lnTo>
                    <a:pt x="28" y="833"/>
                  </a:lnTo>
                  <a:lnTo>
                    <a:pt x="21" y="833"/>
                  </a:lnTo>
                  <a:lnTo>
                    <a:pt x="21" y="826"/>
                  </a:lnTo>
                  <a:lnTo>
                    <a:pt x="14" y="833"/>
                  </a:lnTo>
                  <a:lnTo>
                    <a:pt x="14" y="840"/>
                  </a:lnTo>
                  <a:lnTo>
                    <a:pt x="14" y="854"/>
                  </a:lnTo>
                  <a:lnTo>
                    <a:pt x="14" y="861"/>
                  </a:lnTo>
                  <a:lnTo>
                    <a:pt x="14" y="868"/>
                  </a:lnTo>
                  <a:lnTo>
                    <a:pt x="7" y="875"/>
                  </a:lnTo>
                  <a:lnTo>
                    <a:pt x="7" y="882"/>
                  </a:lnTo>
                  <a:lnTo>
                    <a:pt x="0" y="882"/>
                  </a:lnTo>
                  <a:lnTo>
                    <a:pt x="0" y="875"/>
                  </a:lnTo>
                  <a:lnTo>
                    <a:pt x="0" y="868"/>
                  </a:lnTo>
                  <a:lnTo>
                    <a:pt x="0" y="840"/>
                  </a:lnTo>
                  <a:lnTo>
                    <a:pt x="7" y="812"/>
                  </a:lnTo>
                  <a:lnTo>
                    <a:pt x="14" y="791"/>
                  </a:lnTo>
                  <a:lnTo>
                    <a:pt x="21" y="763"/>
                  </a:lnTo>
                  <a:lnTo>
                    <a:pt x="35" y="749"/>
                  </a:lnTo>
                  <a:lnTo>
                    <a:pt x="49" y="728"/>
                  </a:lnTo>
                  <a:lnTo>
                    <a:pt x="63" y="707"/>
                  </a:lnTo>
                  <a:lnTo>
                    <a:pt x="70" y="686"/>
                  </a:lnTo>
                  <a:lnTo>
                    <a:pt x="77" y="679"/>
                  </a:lnTo>
                  <a:lnTo>
                    <a:pt x="84" y="665"/>
                  </a:lnTo>
                  <a:lnTo>
                    <a:pt x="91" y="651"/>
                  </a:lnTo>
                  <a:lnTo>
                    <a:pt x="98" y="644"/>
                  </a:lnTo>
                  <a:lnTo>
                    <a:pt x="105" y="630"/>
                  </a:lnTo>
                  <a:lnTo>
                    <a:pt x="112" y="623"/>
                  </a:lnTo>
                  <a:lnTo>
                    <a:pt x="126" y="609"/>
                  </a:lnTo>
                  <a:lnTo>
                    <a:pt x="133" y="602"/>
                  </a:lnTo>
                  <a:lnTo>
                    <a:pt x="140" y="595"/>
                  </a:lnTo>
                  <a:lnTo>
                    <a:pt x="147" y="588"/>
                  </a:lnTo>
                  <a:lnTo>
                    <a:pt x="154" y="581"/>
                  </a:lnTo>
                  <a:lnTo>
                    <a:pt x="161" y="567"/>
                  </a:lnTo>
                  <a:lnTo>
                    <a:pt x="168" y="553"/>
                  </a:lnTo>
                  <a:lnTo>
                    <a:pt x="175" y="546"/>
                  </a:lnTo>
                  <a:lnTo>
                    <a:pt x="182" y="539"/>
                  </a:lnTo>
                  <a:lnTo>
                    <a:pt x="189" y="532"/>
                  </a:lnTo>
                  <a:lnTo>
                    <a:pt x="196" y="532"/>
                  </a:lnTo>
                  <a:lnTo>
                    <a:pt x="203" y="539"/>
                  </a:lnTo>
                  <a:lnTo>
                    <a:pt x="217" y="539"/>
                  </a:lnTo>
                  <a:lnTo>
                    <a:pt x="224" y="546"/>
                  </a:lnTo>
                  <a:lnTo>
                    <a:pt x="238" y="546"/>
                  </a:lnTo>
                  <a:lnTo>
                    <a:pt x="245" y="546"/>
                  </a:lnTo>
                  <a:lnTo>
                    <a:pt x="259" y="553"/>
                  </a:lnTo>
                  <a:lnTo>
                    <a:pt x="266" y="553"/>
                  </a:lnTo>
                  <a:lnTo>
                    <a:pt x="280" y="546"/>
                  </a:lnTo>
                  <a:lnTo>
                    <a:pt x="301" y="546"/>
                  </a:lnTo>
                  <a:lnTo>
                    <a:pt x="315" y="539"/>
                  </a:lnTo>
                  <a:lnTo>
                    <a:pt x="329" y="532"/>
                  </a:lnTo>
                  <a:lnTo>
                    <a:pt x="343" y="525"/>
                  </a:lnTo>
                  <a:lnTo>
                    <a:pt x="357" y="518"/>
                  </a:lnTo>
                  <a:lnTo>
                    <a:pt x="371" y="511"/>
                  </a:lnTo>
                  <a:lnTo>
                    <a:pt x="378" y="504"/>
                  </a:lnTo>
                  <a:lnTo>
                    <a:pt x="385" y="504"/>
                  </a:lnTo>
                  <a:lnTo>
                    <a:pt x="392" y="504"/>
                  </a:lnTo>
                  <a:lnTo>
                    <a:pt x="406" y="511"/>
                  </a:lnTo>
                  <a:lnTo>
                    <a:pt x="420" y="511"/>
                  </a:lnTo>
                  <a:lnTo>
                    <a:pt x="434" y="518"/>
                  </a:lnTo>
                  <a:lnTo>
                    <a:pt x="455" y="518"/>
                  </a:lnTo>
                  <a:lnTo>
                    <a:pt x="469" y="518"/>
                  </a:lnTo>
                  <a:lnTo>
                    <a:pt x="476" y="518"/>
                  </a:lnTo>
                  <a:close/>
                </a:path>
              </a:pathLst>
            </a:custGeom>
            <a:solidFill>
              <a:srgbClr val="00FF00"/>
            </a:solidFill>
            <a:ln w="9525">
              <a:noFill/>
              <a:round/>
              <a:headEnd/>
              <a:tailEnd/>
            </a:ln>
          </p:spPr>
          <p:txBody>
            <a:bodyPr>
              <a:prstTxWarp prst="textNoShape">
                <a:avLst/>
              </a:prstTxWarp>
            </a:bodyPr>
            <a:lstStyle/>
            <a:p>
              <a:endParaRPr lang="da-DK"/>
            </a:p>
          </p:txBody>
        </p:sp>
        <p:sp>
          <p:nvSpPr>
            <p:cNvPr id="29" name="Freeform 36"/>
            <p:cNvSpPr>
              <a:spLocks/>
            </p:cNvSpPr>
            <p:nvPr/>
          </p:nvSpPr>
          <p:spPr bwMode="auto">
            <a:xfrm>
              <a:off x="1729" y="2916"/>
              <a:ext cx="25" cy="31"/>
            </a:xfrm>
            <a:custGeom>
              <a:avLst/>
              <a:gdLst>
                <a:gd name="T0" fmla="*/ 0 w 21"/>
                <a:gd name="T1" fmla="*/ 144 h 28"/>
                <a:gd name="T2" fmla="*/ 0 w 21"/>
                <a:gd name="T3" fmla="*/ 144 h 28"/>
                <a:gd name="T4" fmla="*/ 0 w 21"/>
                <a:gd name="T5" fmla="*/ 144 h 28"/>
                <a:gd name="T6" fmla="*/ 0 w 21"/>
                <a:gd name="T7" fmla="*/ 195 h 28"/>
                <a:gd name="T8" fmla="*/ 0 w 21"/>
                <a:gd name="T9" fmla="*/ 195 h 28"/>
                <a:gd name="T10" fmla="*/ 0 w 21"/>
                <a:gd name="T11" fmla="*/ 195 h 28"/>
                <a:gd name="T12" fmla="*/ 0 w 21"/>
                <a:gd name="T13" fmla="*/ 195 h 28"/>
                <a:gd name="T14" fmla="*/ 202 w 21"/>
                <a:gd name="T15" fmla="*/ 195 h 28"/>
                <a:gd name="T16" fmla="*/ 202 w 21"/>
                <a:gd name="T17" fmla="*/ 195 h 28"/>
                <a:gd name="T18" fmla="*/ 202 w 21"/>
                <a:gd name="T19" fmla="*/ 195 h 28"/>
                <a:gd name="T20" fmla="*/ 405 w 21"/>
                <a:gd name="T21" fmla="*/ 195 h 28"/>
                <a:gd name="T22" fmla="*/ 405 w 21"/>
                <a:gd name="T23" fmla="*/ 195 h 28"/>
                <a:gd name="T24" fmla="*/ 405 w 21"/>
                <a:gd name="T25" fmla="*/ 144 h 28"/>
                <a:gd name="T26" fmla="*/ 600 w 21"/>
                <a:gd name="T27" fmla="*/ 144 h 28"/>
                <a:gd name="T28" fmla="*/ 600 w 21"/>
                <a:gd name="T29" fmla="*/ 144 h 28"/>
                <a:gd name="T30" fmla="*/ 600 w 21"/>
                <a:gd name="T31" fmla="*/ 102 h 28"/>
                <a:gd name="T32" fmla="*/ 600 w 21"/>
                <a:gd name="T33" fmla="*/ 102 h 28"/>
                <a:gd name="T34" fmla="*/ 600 w 21"/>
                <a:gd name="T35" fmla="*/ 50 h 28"/>
                <a:gd name="T36" fmla="*/ 600 w 21"/>
                <a:gd name="T37" fmla="*/ 50 h 28"/>
                <a:gd name="T38" fmla="*/ 600 w 21"/>
                <a:gd name="T39" fmla="*/ 50 h 28"/>
                <a:gd name="T40" fmla="*/ 600 w 21"/>
                <a:gd name="T41" fmla="*/ 50 h 28"/>
                <a:gd name="T42" fmla="*/ 600 w 21"/>
                <a:gd name="T43" fmla="*/ 0 h 28"/>
                <a:gd name="T44" fmla="*/ 600 w 21"/>
                <a:gd name="T45" fmla="*/ 0 h 28"/>
                <a:gd name="T46" fmla="*/ 405 w 21"/>
                <a:gd name="T47" fmla="*/ 0 h 28"/>
                <a:gd name="T48" fmla="*/ 405 w 21"/>
                <a:gd name="T49" fmla="*/ 0 h 28"/>
                <a:gd name="T50" fmla="*/ 405 w 21"/>
                <a:gd name="T51" fmla="*/ 0 h 28"/>
                <a:gd name="T52" fmla="*/ 202 w 21"/>
                <a:gd name="T53" fmla="*/ 50 h 28"/>
                <a:gd name="T54" fmla="*/ 202 w 21"/>
                <a:gd name="T55" fmla="*/ 50 h 28"/>
                <a:gd name="T56" fmla="*/ 0 w 21"/>
                <a:gd name="T57" fmla="*/ 50 h 28"/>
                <a:gd name="T58" fmla="*/ 0 w 21"/>
                <a:gd name="T59" fmla="*/ 102 h 28"/>
                <a:gd name="T60" fmla="*/ 0 w 21"/>
                <a:gd name="T61" fmla="*/ 102 h 28"/>
                <a:gd name="T62" fmla="*/ 0 w 21"/>
                <a:gd name="T63" fmla="*/ 144 h 28"/>
                <a:gd name="T64" fmla="*/ 0 w 21"/>
                <a:gd name="T65" fmla="*/ 144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
                <a:gd name="T100" fmla="*/ 0 h 28"/>
                <a:gd name="T101" fmla="*/ 21 w 21"/>
                <a:gd name="T102" fmla="*/ 28 h 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 h="28">
                  <a:moveTo>
                    <a:pt x="0" y="21"/>
                  </a:moveTo>
                  <a:lnTo>
                    <a:pt x="0" y="21"/>
                  </a:lnTo>
                  <a:lnTo>
                    <a:pt x="0" y="28"/>
                  </a:lnTo>
                  <a:lnTo>
                    <a:pt x="7" y="28"/>
                  </a:lnTo>
                  <a:lnTo>
                    <a:pt x="14" y="28"/>
                  </a:lnTo>
                  <a:lnTo>
                    <a:pt x="14" y="21"/>
                  </a:lnTo>
                  <a:lnTo>
                    <a:pt x="21" y="21"/>
                  </a:lnTo>
                  <a:lnTo>
                    <a:pt x="21" y="14"/>
                  </a:lnTo>
                  <a:lnTo>
                    <a:pt x="21" y="7"/>
                  </a:lnTo>
                  <a:lnTo>
                    <a:pt x="21" y="0"/>
                  </a:lnTo>
                  <a:lnTo>
                    <a:pt x="14" y="0"/>
                  </a:lnTo>
                  <a:lnTo>
                    <a:pt x="7" y="7"/>
                  </a:lnTo>
                  <a:lnTo>
                    <a:pt x="0" y="7"/>
                  </a:lnTo>
                  <a:lnTo>
                    <a:pt x="0" y="14"/>
                  </a:lnTo>
                  <a:lnTo>
                    <a:pt x="0" y="21"/>
                  </a:lnTo>
                  <a:close/>
                </a:path>
              </a:pathLst>
            </a:custGeom>
            <a:solidFill>
              <a:srgbClr val="00FF00"/>
            </a:solidFill>
            <a:ln w="9525">
              <a:noFill/>
              <a:round/>
              <a:headEnd/>
              <a:tailEnd/>
            </a:ln>
          </p:spPr>
          <p:txBody>
            <a:bodyPr>
              <a:prstTxWarp prst="textNoShape">
                <a:avLst/>
              </a:prstTxWarp>
            </a:bodyPr>
            <a:lstStyle/>
            <a:p>
              <a:endParaRPr lang="da-DK"/>
            </a:p>
          </p:txBody>
        </p:sp>
        <p:sp>
          <p:nvSpPr>
            <p:cNvPr id="30" name="Freeform 37"/>
            <p:cNvSpPr>
              <a:spLocks/>
            </p:cNvSpPr>
            <p:nvPr/>
          </p:nvSpPr>
          <p:spPr bwMode="auto">
            <a:xfrm>
              <a:off x="1641" y="2736"/>
              <a:ext cx="56" cy="149"/>
            </a:xfrm>
            <a:custGeom>
              <a:avLst/>
              <a:gdLst>
                <a:gd name="T0" fmla="*/ 0 w 49"/>
                <a:gd name="T1" fmla="*/ 239 h 133"/>
                <a:gd name="T2" fmla="*/ 0 w 49"/>
                <a:gd name="T3" fmla="*/ 186 h 133"/>
                <a:gd name="T4" fmla="*/ 0 w 49"/>
                <a:gd name="T5" fmla="*/ 186 h 133"/>
                <a:gd name="T6" fmla="*/ 0 w 49"/>
                <a:gd name="T7" fmla="*/ 121 h 133"/>
                <a:gd name="T8" fmla="*/ 0 w 49"/>
                <a:gd name="T9" fmla="*/ 121 h 133"/>
                <a:gd name="T10" fmla="*/ 83 w 49"/>
                <a:gd name="T11" fmla="*/ 60 h 133"/>
                <a:gd name="T12" fmla="*/ 83 w 49"/>
                <a:gd name="T13" fmla="*/ 60 h 133"/>
                <a:gd name="T14" fmla="*/ 177 w 49"/>
                <a:gd name="T15" fmla="*/ 0 h 133"/>
                <a:gd name="T16" fmla="*/ 177 w 49"/>
                <a:gd name="T17" fmla="*/ 0 h 133"/>
                <a:gd name="T18" fmla="*/ 264 w 49"/>
                <a:gd name="T19" fmla="*/ 60 h 133"/>
                <a:gd name="T20" fmla="*/ 264 w 49"/>
                <a:gd name="T21" fmla="*/ 121 h 133"/>
                <a:gd name="T22" fmla="*/ 264 w 49"/>
                <a:gd name="T23" fmla="*/ 186 h 133"/>
                <a:gd name="T24" fmla="*/ 264 w 49"/>
                <a:gd name="T25" fmla="*/ 239 h 133"/>
                <a:gd name="T26" fmla="*/ 355 w 49"/>
                <a:gd name="T27" fmla="*/ 300 h 133"/>
                <a:gd name="T28" fmla="*/ 450 w 49"/>
                <a:gd name="T29" fmla="*/ 365 h 133"/>
                <a:gd name="T30" fmla="*/ 450 w 49"/>
                <a:gd name="T31" fmla="*/ 365 h 133"/>
                <a:gd name="T32" fmla="*/ 619 w 49"/>
                <a:gd name="T33" fmla="*/ 300 h 133"/>
                <a:gd name="T34" fmla="*/ 619 w 49"/>
                <a:gd name="T35" fmla="*/ 365 h 133"/>
                <a:gd name="T36" fmla="*/ 619 w 49"/>
                <a:gd name="T37" fmla="*/ 421 h 133"/>
                <a:gd name="T38" fmla="*/ 530 w 49"/>
                <a:gd name="T39" fmla="*/ 494 h 133"/>
                <a:gd name="T40" fmla="*/ 530 w 49"/>
                <a:gd name="T41" fmla="*/ 494 h 133"/>
                <a:gd name="T42" fmla="*/ 530 w 49"/>
                <a:gd name="T43" fmla="*/ 553 h 133"/>
                <a:gd name="T44" fmla="*/ 530 w 49"/>
                <a:gd name="T45" fmla="*/ 597 h 133"/>
                <a:gd name="T46" fmla="*/ 450 w 49"/>
                <a:gd name="T47" fmla="*/ 664 h 133"/>
                <a:gd name="T48" fmla="*/ 450 w 49"/>
                <a:gd name="T49" fmla="*/ 723 h 133"/>
                <a:gd name="T50" fmla="*/ 450 w 49"/>
                <a:gd name="T51" fmla="*/ 723 h 133"/>
                <a:gd name="T52" fmla="*/ 530 w 49"/>
                <a:gd name="T53" fmla="*/ 785 h 133"/>
                <a:gd name="T54" fmla="*/ 530 w 49"/>
                <a:gd name="T55" fmla="*/ 851 h 133"/>
                <a:gd name="T56" fmla="*/ 530 w 49"/>
                <a:gd name="T57" fmla="*/ 851 h 133"/>
                <a:gd name="T58" fmla="*/ 530 w 49"/>
                <a:gd name="T59" fmla="*/ 907 h 133"/>
                <a:gd name="T60" fmla="*/ 530 w 49"/>
                <a:gd name="T61" fmla="*/ 969 h 133"/>
                <a:gd name="T62" fmla="*/ 619 w 49"/>
                <a:gd name="T63" fmla="*/ 969 h 133"/>
                <a:gd name="T64" fmla="*/ 619 w 49"/>
                <a:gd name="T65" fmla="*/ 1025 h 133"/>
                <a:gd name="T66" fmla="*/ 619 w 49"/>
                <a:gd name="T67" fmla="*/ 1148 h 133"/>
                <a:gd name="T68" fmla="*/ 530 w 49"/>
                <a:gd name="T69" fmla="*/ 1148 h 133"/>
                <a:gd name="T70" fmla="*/ 530 w 49"/>
                <a:gd name="T71" fmla="*/ 1148 h 133"/>
                <a:gd name="T72" fmla="*/ 450 w 49"/>
                <a:gd name="T73" fmla="*/ 1148 h 133"/>
                <a:gd name="T74" fmla="*/ 450 w 49"/>
                <a:gd name="T75" fmla="*/ 1148 h 133"/>
                <a:gd name="T76" fmla="*/ 450 w 49"/>
                <a:gd name="T77" fmla="*/ 1089 h 133"/>
                <a:gd name="T78" fmla="*/ 450 w 49"/>
                <a:gd name="T79" fmla="*/ 1089 h 133"/>
                <a:gd name="T80" fmla="*/ 450 w 49"/>
                <a:gd name="T81" fmla="*/ 1089 h 133"/>
                <a:gd name="T82" fmla="*/ 450 w 49"/>
                <a:gd name="T83" fmla="*/ 1025 h 133"/>
                <a:gd name="T84" fmla="*/ 355 w 49"/>
                <a:gd name="T85" fmla="*/ 969 h 133"/>
                <a:gd name="T86" fmla="*/ 264 w 49"/>
                <a:gd name="T87" fmla="*/ 907 h 133"/>
                <a:gd name="T88" fmla="*/ 177 w 49"/>
                <a:gd name="T89" fmla="*/ 785 h 133"/>
                <a:gd name="T90" fmla="*/ 177 w 49"/>
                <a:gd name="T91" fmla="*/ 664 h 133"/>
                <a:gd name="T92" fmla="*/ 83 w 49"/>
                <a:gd name="T93" fmla="*/ 553 h 133"/>
                <a:gd name="T94" fmla="*/ 0 w 49"/>
                <a:gd name="T95" fmla="*/ 421 h 133"/>
                <a:gd name="T96" fmla="*/ 0 w 49"/>
                <a:gd name="T97" fmla="*/ 300 h 133"/>
                <a:gd name="T98" fmla="*/ 0 w 49"/>
                <a:gd name="T99" fmla="*/ 239 h 1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9"/>
                <a:gd name="T151" fmla="*/ 0 h 133"/>
                <a:gd name="T152" fmla="*/ 49 w 49"/>
                <a:gd name="T153" fmla="*/ 133 h 1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9" h="133">
                  <a:moveTo>
                    <a:pt x="0" y="28"/>
                  </a:moveTo>
                  <a:lnTo>
                    <a:pt x="0" y="21"/>
                  </a:lnTo>
                  <a:lnTo>
                    <a:pt x="0" y="14"/>
                  </a:lnTo>
                  <a:lnTo>
                    <a:pt x="7" y="7"/>
                  </a:lnTo>
                  <a:lnTo>
                    <a:pt x="14" y="0"/>
                  </a:lnTo>
                  <a:lnTo>
                    <a:pt x="21" y="7"/>
                  </a:lnTo>
                  <a:lnTo>
                    <a:pt x="21" y="14"/>
                  </a:lnTo>
                  <a:lnTo>
                    <a:pt x="21" y="21"/>
                  </a:lnTo>
                  <a:lnTo>
                    <a:pt x="21" y="28"/>
                  </a:lnTo>
                  <a:lnTo>
                    <a:pt x="28" y="35"/>
                  </a:lnTo>
                  <a:lnTo>
                    <a:pt x="35" y="42"/>
                  </a:lnTo>
                  <a:lnTo>
                    <a:pt x="49" y="35"/>
                  </a:lnTo>
                  <a:lnTo>
                    <a:pt x="49" y="42"/>
                  </a:lnTo>
                  <a:lnTo>
                    <a:pt x="49" y="49"/>
                  </a:lnTo>
                  <a:lnTo>
                    <a:pt x="42" y="56"/>
                  </a:lnTo>
                  <a:lnTo>
                    <a:pt x="42" y="63"/>
                  </a:lnTo>
                  <a:lnTo>
                    <a:pt x="42" y="70"/>
                  </a:lnTo>
                  <a:lnTo>
                    <a:pt x="35" y="77"/>
                  </a:lnTo>
                  <a:lnTo>
                    <a:pt x="35" y="84"/>
                  </a:lnTo>
                  <a:lnTo>
                    <a:pt x="42" y="91"/>
                  </a:lnTo>
                  <a:lnTo>
                    <a:pt x="42" y="98"/>
                  </a:lnTo>
                  <a:lnTo>
                    <a:pt x="42" y="105"/>
                  </a:lnTo>
                  <a:lnTo>
                    <a:pt x="42" y="112"/>
                  </a:lnTo>
                  <a:lnTo>
                    <a:pt x="49" y="112"/>
                  </a:lnTo>
                  <a:lnTo>
                    <a:pt x="49" y="119"/>
                  </a:lnTo>
                  <a:lnTo>
                    <a:pt x="49" y="133"/>
                  </a:lnTo>
                  <a:lnTo>
                    <a:pt x="42" y="133"/>
                  </a:lnTo>
                  <a:lnTo>
                    <a:pt x="35" y="133"/>
                  </a:lnTo>
                  <a:lnTo>
                    <a:pt x="35" y="126"/>
                  </a:lnTo>
                  <a:lnTo>
                    <a:pt x="35" y="119"/>
                  </a:lnTo>
                  <a:lnTo>
                    <a:pt x="28" y="112"/>
                  </a:lnTo>
                  <a:lnTo>
                    <a:pt x="21" y="105"/>
                  </a:lnTo>
                  <a:lnTo>
                    <a:pt x="14" y="91"/>
                  </a:lnTo>
                  <a:lnTo>
                    <a:pt x="14" y="77"/>
                  </a:lnTo>
                  <a:lnTo>
                    <a:pt x="7" y="63"/>
                  </a:lnTo>
                  <a:lnTo>
                    <a:pt x="0" y="49"/>
                  </a:lnTo>
                  <a:lnTo>
                    <a:pt x="0" y="35"/>
                  </a:lnTo>
                  <a:lnTo>
                    <a:pt x="0" y="28"/>
                  </a:lnTo>
                  <a:close/>
                </a:path>
              </a:pathLst>
            </a:custGeom>
            <a:solidFill>
              <a:srgbClr val="00FF00"/>
            </a:solidFill>
            <a:ln w="9525">
              <a:noFill/>
              <a:round/>
              <a:headEnd/>
              <a:tailEnd/>
            </a:ln>
          </p:spPr>
          <p:txBody>
            <a:bodyPr>
              <a:prstTxWarp prst="textNoShape">
                <a:avLst/>
              </a:prstTxWarp>
            </a:bodyPr>
            <a:lstStyle/>
            <a:p>
              <a:endParaRPr lang="da-DK"/>
            </a:p>
          </p:txBody>
        </p:sp>
        <p:sp>
          <p:nvSpPr>
            <p:cNvPr id="31" name="Freeform 38"/>
            <p:cNvSpPr>
              <a:spLocks/>
            </p:cNvSpPr>
            <p:nvPr/>
          </p:nvSpPr>
          <p:spPr bwMode="auto">
            <a:xfrm>
              <a:off x="1681" y="3010"/>
              <a:ext cx="81" cy="133"/>
            </a:xfrm>
            <a:custGeom>
              <a:avLst/>
              <a:gdLst>
                <a:gd name="T0" fmla="*/ 108 w 70"/>
                <a:gd name="T1" fmla="*/ 353 h 119"/>
                <a:gd name="T2" fmla="*/ 224 w 70"/>
                <a:gd name="T3" fmla="*/ 118 h 119"/>
                <a:gd name="T4" fmla="*/ 224 w 70"/>
                <a:gd name="T5" fmla="*/ 56 h 119"/>
                <a:gd name="T6" fmla="*/ 224 w 70"/>
                <a:gd name="T7" fmla="*/ 0 h 119"/>
                <a:gd name="T8" fmla="*/ 333 w 70"/>
                <a:gd name="T9" fmla="*/ 0 h 119"/>
                <a:gd name="T10" fmla="*/ 446 w 70"/>
                <a:gd name="T11" fmla="*/ 0 h 119"/>
                <a:gd name="T12" fmla="*/ 684 w 70"/>
                <a:gd name="T13" fmla="*/ 0 h 119"/>
                <a:gd name="T14" fmla="*/ 900 w 70"/>
                <a:gd name="T15" fmla="*/ 56 h 119"/>
                <a:gd name="T16" fmla="*/ 1132 w 70"/>
                <a:gd name="T17" fmla="*/ 118 h 119"/>
                <a:gd name="T18" fmla="*/ 1132 w 70"/>
                <a:gd name="T19" fmla="*/ 169 h 119"/>
                <a:gd name="T20" fmla="*/ 1004 w 70"/>
                <a:gd name="T21" fmla="*/ 169 h 119"/>
                <a:gd name="T22" fmla="*/ 900 w 70"/>
                <a:gd name="T23" fmla="*/ 230 h 119"/>
                <a:gd name="T24" fmla="*/ 791 w 70"/>
                <a:gd name="T25" fmla="*/ 287 h 119"/>
                <a:gd name="T26" fmla="*/ 791 w 70"/>
                <a:gd name="T27" fmla="*/ 353 h 119"/>
                <a:gd name="T28" fmla="*/ 791 w 70"/>
                <a:gd name="T29" fmla="*/ 401 h 119"/>
                <a:gd name="T30" fmla="*/ 900 w 70"/>
                <a:gd name="T31" fmla="*/ 401 h 119"/>
                <a:gd name="T32" fmla="*/ 900 w 70"/>
                <a:gd name="T33" fmla="*/ 401 h 119"/>
                <a:gd name="T34" fmla="*/ 900 w 70"/>
                <a:gd name="T35" fmla="*/ 401 h 119"/>
                <a:gd name="T36" fmla="*/ 791 w 70"/>
                <a:gd name="T37" fmla="*/ 460 h 119"/>
                <a:gd name="T38" fmla="*/ 791 w 70"/>
                <a:gd name="T39" fmla="*/ 460 h 119"/>
                <a:gd name="T40" fmla="*/ 791 w 70"/>
                <a:gd name="T41" fmla="*/ 460 h 119"/>
                <a:gd name="T42" fmla="*/ 791 w 70"/>
                <a:gd name="T43" fmla="*/ 514 h 119"/>
                <a:gd name="T44" fmla="*/ 791 w 70"/>
                <a:gd name="T45" fmla="*/ 574 h 119"/>
                <a:gd name="T46" fmla="*/ 791 w 70"/>
                <a:gd name="T47" fmla="*/ 640 h 119"/>
                <a:gd name="T48" fmla="*/ 900 w 70"/>
                <a:gd name="T49" fmla="*/ 691 h 119"/>
                <a:gd name="T50" fmla="*/ 900 w 70"/>
                <a:gd name="T51" fmla="*/ 756 h 119"/>
                <a:gd name="T52" fmla="*/ 684 w 70"/>
                <a:gd name="T53" fmla="*/ 863 h 119"/>
                <a:gd name="T54" fmla="*/ 446 w 70"/>
                <a:gd name="T55" fmla="*/ 925 h 119"/>
                <a:gd name="T56" fmla="*/ 333 w 70"/>
                <a:gd name="T57" fmla="*/ 995 h 119"/>
                <a:gd name="T58" fmla="*/ 224 w 70"/>
                <a:gd name="T59" fmla="*/ 995 h 119"/>
                <a:gd name="T60" fmla="*/ 108 w 70"/>
                <a:gd name="T61" fmla="*/ 925 h 119"/>
                <a:gd name="T62" fmla="*/ 0 w 70"/>
                <a:gd name="T63" fmla="*/ 756 h 119"/>
                <a:gd name="T64" fmla="*/ 0 w 70"/>
                <a:gd name="T65" fmla="*/ 640 h 119"/>
                <a:gd name="T66" fmla="*/ 0 w 70"/>
                <a:gd name="T67" fmla="*/ 574 h 119"/>
                <a:gd name="T68" fmla="*/ 0 w 70"/>
                <a:gd name="T69" fmla="*/ 460 h 119"/>
                <a:gd name="T70" fmla="*/ 0 w 70"/>
                <a:gd name="T71" fmla="*/ 460 h 119"/>
                <a:gd name="T72" fmla="*/ 108 w 70"/>
                <a:gd name="T73" fmla="*/ 401 h 11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0"/>
                <a:gd name="T112" fmla="*/ 0 h 119"/>
                <a:gd name="T113" fmla="*/ 70 w 70"/>
                <a:gd name="T114" fmla="*/ 119 h 11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0" h="119">
                  <a:moveTo>
                    <a:pt x="7" y="49"/>
                  </a:moveTo>
                  <a:lnTo>
                    <a:pt x="7" y="42"/>
                  </a:lnTo>
                  <a:lnTo>
                    <a:pt x="7" y="14"/>
                  </a:lnTo>
                  <a:lnTo>
                    <a:pt x="14" y="14"/>
                  </a:lnTo>
                  <a:lnTo>
                    <a:pt x="14" y="7"/>
                  </a:lnTo>
                  <a:lnTo>
                    <a:pt x="14" y="0"/>
                  </a:lnTo>
                  <a:lnTo>
                    <a:pt x="21" y="0"/>
                  </a:lnTo>
                  <a:lnTo>
                    <a:pt x="28" y="0"/>
                  </a:lnTo>
                  <a:lnTo>
                    <a:pt x="35" y="0"/>
                  </a:lnTo>
                  <a:lnTo>
                    <a:pt x="42" y="0"/>
                  </a:lnTo>
                  <a:lnTo>
                    <a:pt x="49" y="7"/>
                  </a:lnTo>
                  <a:lnTo>
                    <a:pt x="56" y="7"/>
                  </a:lnTo>
                  <a:lnTo>
                    <a:pt x="63" y="7"/>
                  </a:lnTo>
                  <a:lnTo>
                    <a:pt x="70" y="14"/>
                  </a:lnTo>
                  <a:lnTo>
                    <a:pt x="70" y="21"/>
                  </a:lnTo>
                  <a:lnTo>
                    <a:pt x="63" y="21"/>
                  </a:lnTo>
                  <a:lnTo>
                    <a:pt x="56" y="28"/>
                  </a:lnTo>
                  <a:lnTo>
                    <a:pt x="49" y="35"/>
                  </a:lnTo>
                  <a:lnTo>
                    <a:pt x="49" y="42"/>
                  </a:lnTo>
                  <a:lnTo>
                    <a:pt x="49" y="49"/>
                  </a:lnTo>
                  <a:lnTo>
                    <a:pt x="56" y="49"/>
                  </a:lnTo>
                  <a:lnTo>
                    <a:pt x="49" y="56"/>
                  </a:lnTo>
                  <a:lnTo>
                    <a:pt x="49" y="63"/>
                  </a:lnTo>
                  <a:lnTo>
                    <a:pt x="49" y="70"/>
                  </a:lnTo>
                  <a:lnTo>
                    <a:pt x="49" y="77"/>
                  </a:lnTo>
                  <a:lnTo>
                    <a:pt x="56" y="84"/>
                  </a:lnTo>
                  <a:lnTo>
                    <a:pt x="56" y="91"/>
                  </a:lnTo>
                  <a:lnTo>
                    <a:pt x="49" y="98"/>
                  </a:lnTo>
                  <a:lnTo>
                    <a:pt x="42" y="105"/>
                  </a:lnTo>
                  <a:lnTo>
                    <a:pt x="35" y="105"/>
                  </a:lnTo>
                  <a:lnTo>
                    <a:pt x="28" y="112"/>
                  </a:lnTo>
                  <a:lnTo>
                    <a:pt x="28" y="119"/>
                  </a:lnTo>
                  <a:lnTo>
                    <a:pt x="21" y="119"/>
                  </a:lnTo>
                  <a:lnTo>
                    <a:pt x="14" y="119"/>
                  </a:lnTo>
                  <a:lnTo>
                    <a:pt x="7" y="112"/>
                  </a:lnTo>
                  <a:lnTo>
                    <a:pt x="7" y="105"/>
                  </a:lnTo>
                  <a:lnTo>
                    <a:pt x="0" y="91"/>
                  </a:lnTo>
                  <a:lnTo>
                    <a:pt x="0" y="84"/>
                  </a:lnTo>
                  <a:lnTo>
                    <a:pt x="0" y="77"/>
                  </a:lnTo>
                  <a:lnTo>
                    <a:pt x="0" y="70"/>
                  </a:lnTo>
                  <a:lnTo>
                    <a:pt x="0" y="63"/>
                  </a:lnTo>
                  <a:lnTo>
                    <a:pt x="0" y="56"/>
                  </a:lnTo>
                  <a:lnTo>
                    <a:pt x="7" y="49"/>
                  </a:lnTo>
                  <a:close/>
                </a:path>
              </a:pathLst>
            </a:custGeom>
            <a:solidFill>
              <a:srgbClr val="00FF00"/>
            </a:solidFill>
            <a:ln w="9525">
              <a:noFill/>
              <a:round/>
              <a:headEnd/>
              <a:tailEnd/>
            </a:ln>
          </p:spPr>
          <p:txBody>
            <a:bodyPr>
              <a:prstTxWarp prst="textNoShape">
                <a:avLst/>
              </a:prstTxWarp>
            </a:bodyPr>
            <a:lstStyle/>
            <a:p>
              <a:endParaRPr lang="da-DK"/>
            </a:p>
          </p:txBody>
        </p:sp>
        <p:sp>
          <p:nvSpPr>
            <p:cNvPr id="32" name="Freeform 39"/>
            <p:cNvSpPr>
              <a:spLocks/>
            </p:cNvSpPr>
            <p:nvPr/>
          </p:nvSpPr>
          <p:spPr bwMode="auto">
            <a:xfrm>
              <a:off x="2460" y="2908"/>
              <a:ext cx="24" cy="39"/>
            </a:xfrm>
            <a:custGeom>
              <a:avLst/>
              <a:gdLst>
                <a:gd name="T0" fmla="*/ 264 w 21"/>
                <a:gd name="T1" fmla="*/ 0 h 35"/>
                <a:gd name="T2" fmla="*/ 177 w 21"/>
                <a:gd name="T3" fmla="*/ 0 h 35"/>
                <a:gd name="T4" fmla="*/ 177 w 21"/>
                <a:gd name="T5" fmla="*/ 0 h 35"/>
                <a:gd name="T6" fmla="*/ 177 w 21"/>
                <a:gd name="T7" fmla="*/ 0 h 35"/>
                <a:gd name="T8" fmla="*/ 83 w 21"/>
                <a:gd name="T9" fmla="*/ 0 h 35"/>
                <a:gd name="T10" fmla="*/ 83 w 21"/>
                <a:gd name="T11" fmla="*/ 0 h 35"/>
                <a:gd name="T12" fmla="*/ 83 w 21"/>
                <a:gd name="T13" fmla="*/ 0 h 35"/>
                <a:gd name="T14" fmla="*/ 0 w 21"/>
                <a:gd name="T15" fmla="*/ 0 h 35"/>
                <a:gd name="T16" fmla="*/ 0 w 21"/>
                <a:gd name="T17" fmla="*/ 0 h 35"/>
                <a:gd name="T18" fmla="*/ 0 w 21"/>
                <a:gd name="T19" fmla="*/ 165 h 35"/>
                <a:gd name="T20" fmla="*/ 0 w 21"/>
                <a:gd name="T21" fmla="*/ 165 h 35"/>
                <a:gd name="T22" fmla="*/ 0 w 21"/>
                <a:gd name="T23" fmla="*/ 165 h 35"/>
                <a:gd name="T24" fmla="*/ 83 w 21"/>
                <a:gd name="T25" fmla="*/ 216 h 35"/>
                <a:gd name="T26" fmla="*/ 83 w 21"/>
                <a:gd name="T27" fmla="*/ 216 h 35"/>
                <a:gd name="T28" fmla="*/ 83 w 21"/>
                <a:gd name="T29" fmla="*/ 216 h 35"/>
                <a:gd name="T30" fmla="*/ 83 w 21"/>
                <a:gd name="T31" fmla="*/ 269 h 35"/>
                <a:gd name="T32" fmla="*/ 177 w 21"/>
                <a:gd name="T33" fmla="*/ 269 h 35"/>
                <a:gd name="T34" fmla="*/ 177 w 21"/>
                <a:gd name="T35" fmla="*/ 269 h 35"/>
                <a:gd name="T36" fmla="*/ 177 w 21"/>
                <a:gd name="T37" fmla="*/ 269 h 35"/>
                <a:gd name="T38" fmla="*/ 264 w 21"/>
                <a:gd name="T39" fmla="*/ 216 h 35"/>
                <a:gd name="T40" fmla="*/ 264 w 21"/>
                <a:gd name="T41" fmla="*/ 165 h 35"/>
                <a:gd name="T42" fmla="*/ 264 w 21"/>
                <a:gd name="T43" fmla="*/ 165 h 35"/>
                <a:gd name="T44" fmla="*/ 264 w 21"/>
                <a:gd name="T45" fmla="*/ 113 h 35"/>
                <a:gd name="T46" fmla="*/ 264 w 21"/>
                <a:gd name="T47" fmla="*/ 53 h 35"/>
                <a:gd name="T48" fmla="*/ 264 w 21"/>
                <a:gd name="T49" fmla="*/ 53 h 35"/>
                <a:gd name="T50" fmla="*/ 264 w 21"/>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
                <a:gd name="T79" fmla="*/ 0 h 35"/>
                <a:gd name="T80" fmla="*/ 21 w 21"/>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 h="35">
                  <a:moveTo>
                    <a:pt x="21" y="0"/>
                  </a:moveTo>
                  <a:lnTo>
                    <a:pt x="14" y="0"/>
                  </a:lnTo>
                  <a:lnTo>
                    <a:pt x="7" y="0"/>
                  </a:lnTo>
                  <a:lnTo>
                    <a:pt x="0" y="0"/>
                  </a:lnTo>
                  <a:lnTo>
                    <a:pt x="0" y="21"/>
                  </a:lnTo>
                  <a:lnTo>
                    <a:pt x="7" y="28"/>
                  </a:lnTo>
                  <a:lnTo>
                    <a:pt x="7" y="35"/>
                  </a:lnTo>
                  <a:lnTo>
                    <a:pt x="14" y="35"/>
                  </a:lnTo>
                  <a:lnTo>
                    <a:pt x="21" y="28"/>
                  </a:lnTo>
                  <a:lnTo>
                    <a:pt x="21" y="21"/>
                  </a:lnTo>
                  <a:lnTo>
                    <a:pt x="21" y="14"/>
                  </a:lnTo>
                  <a:lnTo>
                    <a:pt x="21" y="7"/>
                  </a:lnTo>
                  <a:lnTo>
                    <a:pt x="21" y="0"/>
                  </a:lnTo>
                  <a:close/>
                </a:path>
              </a:pathLst>
            </a:custGeom>
            <a:solidFill>
              <a:srgbClr val="00FF00"/>
            </a:solidFill>
            <a:ln w="9525">
              <a:noFill/>
              <a:round/>
              <a:headEnd/>
              <a:tailEnd/>
            </a:ln>
          </p:spPr>
          <p:txBody>
            <a:bodyPr>
              <a:prstTxWarp prst="textNoShape">
                <a:avLst/>
              </a:prstTxWarp>
            </a:bodyPr>
            <a:lstStyle/>
            <a:p>
              <a:endParaRPr lang="da-DK"/>
            </a:p>
          </p:txBody>
        </p:sp>
        <p:sp>
          <p:nvSpPr>
            <p:cNvPr id="33" name="Freeform 40"/>
            <p:cNvSpPr>
              <a:spLocks/>
            </p:cNvSpPr>
            <p:nvPr/>
          </p:nvSpPr>
          <p:spPr bwMode="auto">
            <a:xfrm>
              <a:off x="2420" y="2955"/>
              <a:ext cx="24" cy="32"/>
            </a:xfrm>
            <a:custGeom>
              <a:avLst/>
              <a:gdLst>
                <a:gd name="T0" fmla="*/ 264 w 21"/>
                <a:gd name="T1" fmla="*/ 0 h 28"/>
                <a:gd name="T2" fmla="*/ 177 w 21"/>
                <a:gd name="T3" fmla="*/ 0 h 28"/>
                <a:gd name="T4" fmla="*/ 177 w 21"/>
                <a:gd name="T5" fmla="*/ 0 h 28"/>
                <a:gd name="T6" fmla="*/ 83 w 21"/>
                <a:gd name="T7" fmla="*/ 0 h 28"/>
                <a:gd name="T8" fmla="*/ 83 w 21"/>
                <a:gd name="T9" fmla="*/ 83 h 28"/>
                <a:gd name="T10" fmla="*/ 0 w 21"/>
                <a:gd name="T11" fmla="*/ 83 h 28"/>
                <a:gd name="T12" fmla="*/ 0 w 21"/>
                <a:gd name="T13" fmla="*/ 83 h 28"/>
                <a:gd name="T14" fmla="*/ 0 w 21"/>
                <a:gd name="T15" fmla="*/ 177 h 28"/>
                <a:gd name="T16" fmla="*/ 0 w 21"/>
                <a:gd name="T17" fmla="*/ 177 h 28"/>
                <a:gd name="T18" fmla="*/ 0 w 21"/>
                <a:gd name="T19" fmla="*/ 177 h 28"/>
                <a:gd name="T20" fmla="*/ 0 w 21"/>
                <a:gd name="T21" fmla="*/ 264 h 28"/>
                <a:gd name="T22" fmla="*/ 0 w 21"/>
                <a:gd name="T23" fmla="*/ 264 h 28"/>
                <a:gd name="T24" fmla="*/ 0 w 21"/>
                <a:gd name="T25" fmla="*/ 264 h 28"/>
                <a:gd name="T26" fmla="*/ 0 w 21"/>
                <a:gd name="T27" fmla="*/ 355 h 28"/>
                <a:gd name="T28" fmla="*/ 83 w 21"/>
                <a:gd name="T29" fmla="*/ 355 h 28"/>
                <a:gd name="T30" fmla="*/ 83 w 21"/>
                <a:gd name="T31" fmla="*/ 355 h 28"/>
                <a:gd name="T32" fmla="*/ 83 w 21"/>
                <a:gd name="T33" fmla="*/ 355 h 28"/>
                <a:gd name="T34" fmla="*/ 264 w 21"/>
                <a:gd name="T35" fmla="*/ 355 h 28"/>
                <a:gd name="T36" fmla="*/ 264 w 21"/>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
                <a:gd name="T58" fmla="*/ 0 h 28"/>
                <a:gd name="T59" fmla="*/ 21 w 21"/>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 h="28">
                  <a:moveTo>
                    <a:pt x="21" y="0"/>
                  </a:moveTo>
                  <a:lnTo>
                    <a:pt x="14" y="0"/>
                  </a:lnTo>
                  <a:lnTo>
                    <a:pt x="7" y="0"/>
                  </a:lnTo>
                  <a:lnTo>
                    <a:pt x="7" y="7"/>
                  </a:lnTo>
                  <a:lnTo>
                    <a:pt x="0" y="7"/>
                  </a:lnTo>
                  <a:lnTo>
                    <a:pt x="0" y="14"/>
                  </a:lnTo>
                  <a:lnTo>
                    <a:pt x="0" y="21"/>
                  </a:lnTo>
                  <a:lnTo>
                    <a:pt x="0" y="28"/>
                  </a:lnTo>
                  <a:lnTo>
                    <a:pt x="7" y="28"/>
                  </a:lnTo>
                  <a:lnTo>
                    <a:pt x="21" y="28"/>
                  </a:lnTo>
                  <a:lnTo>
                    <a:pt x="21" y="0"/>
                  </a:lnTo>
                  <a:close/>
                </a:path>
              </a:pathLst>
            </a:custGeom>
            <a:solidFill>
              <a:srgbClr val="00FF00"/>
            </a:solidFill>
            <a:ln w="9525">
              <a:noFill/>
              <a:round/>
              <a:headEnd/>
              <a:tailEnd/>
            </a:ln>
          </p:spPr>
          <p:txBody>
            <a:bodyPr>
              <a:prstTxWarp prst="textNoShape">
                <a:avLst/>
              </a:prstTxWarp>
            </a:bodyPr>
            <a:lstStyle/>
            <a:p>
              <a:endParaRPr lang="da-DK"/>
            </a:p>
          </p:txBody>
        </p:sp>
        <p:sp>
          <p:nvSpPr>
            <p:cNvPr id="34" name="Freeform 41"/>
            <p:cNvSpPr>
              <a:spLocks/>
            </p:cNvSpPr>
            <p:nvPr/>
          </p:nvSpPr>
          <p:spPr bwMode="auto">
            <a:xfrm>
              <a:off x="2974" y="3190"/>
              <a:ext cx="24" cy="16"/>
            </a:xfrm>
            <a:custGeom>
              <a:avLst/>
              <a:gdLst>
                <a:gd name="T0" fmla="*/ 0 w 21"/>
                <a:gd name="T1" fmla="*/ 0 h 14"/>
                <a:gd name="T2" fmla="*/ 0 w 21"/>
                <a:gd name="T3" fmla="*/ 83 h 14"/>
                <a:gd name="T4" fmla="*/ 0 w 21"/>
                <a:gd name="T5" fmla="*/ 83 h 14"/>
                <a:gd name="T6" fmla="*/ 0 w 21"/>
                <a:gd name="T7" fmla="*/ 83 h 14"/>
                <a:gd name="T8" fmla="*/ 0 w 21"/>
                <a:gd name="T9" fmla="*/ 177 h 14"/>
                <a:gd name="T10" fmla="*/ 0 w 21"/>
                <a:gd name="T11" fmla="*/ 177 h 14"/>
                <a:gd name="T12" fmla="*/ 83 w 21"/>
                <a:gd name="T13" fmla="*/ 177 h 14"/>
                <a:gd name="T14" fmla="*/ 83 w 21"/>
                <a:gd name="T15" fmla="*/ 177 h 14"/>
                <a:gd name="T16" fmla="*/ 83 w 21"/>
                <a:gd name="T17" fmla="*/ 177 h 14"/>
                <a:gd name="T18" fmla="*/ 83 w 21"/>
                <a:gd name="T19" fmla="*/ 177 h 14"/>
                <a:gd name="T20" fmla="*/ 83 w 21"/>
                <a:gd name="T21" fmla="*/ 177 h 14"/>
                <a:gd name="T22" fmla="*/ 177 w 21"/>
                <a:gd name="T23" fmla="*/ 177 h 14"/>
                <a:gd name="T24" fmla="*/ 177 w 21"/>
                <a:gd name="T25" fmla="*/ 177 h 14"/>
                <a:gd name="T26" fmla="*/ 177 w 21"/>
                <a:gd name="T27" fmla="*/ 177 h 14"/>
                <a:gd name="T28" fmla="*/ 177 w 21"/>
                <a:gd name="T29" fmla="*/ 177 h 14"/>
                <a:gd name="T30" fmla="*/ 177 w 21"/>
                <a:gd name="T31" fmla="*/ 177 h 14"/>
                <a:gd name="T32" fmla="*/ 264 w 21"/>
                <a:gd name="T33" fmla="*/ 177 h 14"/>
                <a:gd name="T34" fmla="*/ 177 w 21"/>
                <a:gd name="T35" fmla="*/ 83 h 14"/>
                <a:gd name="T36" fmla="*/ 177 w 21"/>
                <a:gd name="T37" fmla="*/ 83 h 14"/>
                <a:gd name="T38" fmla="*/ 177 w 21"/>
                <a:gd name="T39" fmla="*/ 83 h 14"/>
                <a:gd name="T40" fmla="*/ 83 w 21"/>
                <a:gd name="T41" fmla="*/ 0 h 14"/>
                <a:gd name="T42" fmla="*/ 83 w 21"/>
                <a:gd name="T43" fmla="*/ 0 h 14"/>
                <a:gd name="T44" fmla="*/ 83 w 21"/>
                <a:gd name="T45" fmla="*/ 0 h 14"/>
                <a:gd name="T46" fmla="*/ 0 w 21"/>
                <a:gd name="T47" fmla="*/ 0 h 14"/>
                <a:gd name="T48" fmla="*/ 0 w 21"/>
                <a:gd name="T49" fmla="*/ 0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14"/>
                <a:gd name="T77" fmla="*/ 21 w 21"/>
                <a:gd name="T78" fmla="*/ 14 h 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14">
                  <a:moveTo>
                    <a:pt x="0" y="0"/>
                  </a:moveTo>
                  <a:lnTo>
                    <a:pt x="0" y="7"/>
                  </a:lnTo>
                  <a:lnTo>
                    <a:pt x="0" y="14"/>
                  </a:lnTo>
                  <a:lnTo>
                    <a:pt x="7" y="14"/>
                  </a:lnTo>
                  <a:lnTo>
                    <a:pt x="14" y="14"/>
                  </a:lnTo>
                  <a:lnTo>
                    <a:pt x="21" y="14"/>
                  </a:lnTo>
                  <a:lnTo>
                    <a:pt x="14" y="7"/>
                  </a:lnTo>
                  <a:lnTo>
                    <a:pt x="7" y="0"/>
                  </a:lnTo>
                  <a:lnTo>
                    <a:pt x="0" y="0"/>
                  </a:lnTo>
                  <a:close/>
                </a:path>
              </a:pathLst>
            </a:custGeom>
            <a:solidFill>
              <a:srgbClr val="00FF00"/>
            </a:solidFill>
            <a:ln w="9525">
              <a:noFill/>
              <a:round/>
              <a:headEnd/>
              <a:tailEnd/>
            </a:ln>
          </p:spPr>
          <p:txBody>
            <a:bodyPr>
              <a:prstTxWarp prst="textNoShape">
                <a:avLst/>
              </a:prstTxWarp>
            </a:bodyPr>
            <a:lstStyle/>
            <a:p>
              <a:endParaRPr lang="da-DK"/>
            </a:p>
          </p:txBody>
        </p:sp>
        <p:sp>
          <p:nvSpPr>
            <p:cNvPr id="35" name="Freeform 42"/>
            <p:cNvSpPr>
              <a:spLocks/>
            </p:cNvSpPr>
            <p:nvPr/>
          </p:nvSpPr>
          <p:spPr bwMode="auto">
            <a:xfrm>
              <a:off x="2846" y="3230"/>
              <a:ext cx="8" cy="7"/>
            </a:xfrm>
            <a:custGeom>
              <a:avLst/>
              <a:gdLst>
                <a:gd name="T0" fmla="*/ 0 w 7"/>
                <a:gd name="T1" fmla="*/ 7 h 7"/>
                <a:gd name="T2" fmla="*/ 0 w 7"/>
                <a:gd name="T3" fmla="*/ 7 h 7"/>
                <a:gd name="T4" fmla="*/ 0 w 7"/>
                <a:gd name="T5" fmla="*/ 7 h 7"/>
                <a:gd name="T6" fmla="*/ 0 w 7"/>
                <a:gd name="T7" fmla="*/ 7 h 7"/>
                <a:gd name="T8" fmla="*/ 83 w 7"/>
                <a:gd name="T9" fmla="*/ 7 h 7"/>
                <a:gd name="T10" fmla="*/ 83 w 7"/>
                <a:gd name="T11" fmla="*/ 7 h 7"/>
                <a:gd name="T12" fmla="*/ 83 w 7"/>
                <a:gd name="T13" fmla="*/ 0 h 7"/>
                <a:gd name="T14" fmla="*/ 83 w 7"/>
                <a:gd name="T15" fmla="*/ 0 h 7"/>
                <a:gd name="T16" fmla="*/ 83 w 7"/>
                <a:gd name="T17" fmla="*/ 0 h 7"/>
                <a:gd name="T18" fmla="*/ 83 w 7"/>
                <a:gd name="T19" fmla="*/ 0 h 7"/>
                <a:gd name="T20" fmla="*/ 83 w 7"/>
                <a:gd name="T21" fmla="*/ 0 h 7"/>
                <a:gd name="T22" fmla="*/ 0 w 7"/>
                <a:gd name="T23" fmla="*/ 0 h 7"/>
                <a:gd name="T24" fmla="*/ 0 w 7"/>
                <a:gd name="T25" fmla="*/ 7 h 7"/>
                <a:gd name="T26" fmla="*/ 0 w 7"/>
                <a:gd name="T27" fmla="*/ 7 h 7"/>
                <a:gd name="T28" fmla="*/ 0 w 7"/>
                <a:gd name="T29" fmla="*/ 7 h 7"/>
                <a:gd name="T30" fmla="*/ 0 w 7"/>
                <a:gd name="T31" fmla="*/ 7 h 7"/>
                <a:gd name="T32" fmla="*/ 0 w 7"/>
                <a:gd name="T33" fmla="*/ 7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
                <a:gd name="T52" fmla="*/ 0 h 7"/>
                <a:gd name="T53" fmla="*/ 7 w 7"/>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 h="7">
                  <a:moveTo>
                    <a:pt x="0" y="7"/>
                  </a:moveTo>
                  <a:lnTo>
                    <a:pt x="0" y="7"/>
                  </a:lnTo>
                  <a:lnTo>
                    <a:pt x="7" y="7"/>
                  </a:lnTo>
                  <a:lnTo>
                    <a:pt x="7" y="0"/>
                  </a:lnTo>
                  <a:lnTo>
                    <a:pt x="0" y="0"/>
                  </a:lnTo>
                  <a:lnTo>
                    <a:pt x="0" y="7"/>
                  </a:lnTo>
                  <a:close/>
                </a:path>
              </a:pathLst>
            </a:custGeom>
            <a:solidFill>
              <a:srgbClr val="00FF00"/>
            </a:solidFill>
            <a:ln w="9525">
              <a:noFill/>
              <a:round/>
              <a:headEnd/>
              <a:tailEnd/>
            </a:ln>
          </p:spPr>
          <p:txBody>
            <a:bodyPr>
              <a:prstTxWarp prst="textNoShape">
                <a:avLst/>
              </a:prstTxWarp>
            </a:bodyPr>
            <a:lstStyle/>
            <a:p>
              <a:endParaRPr lang="da-DK"/>
            </a:p>
          </p:txBody>
        </p:sp>
        <p:sp>
          <p:nvSpPr>
            <p:cNvPr id="36" name="Freeform 43"/>
            <p:cNvSpPr>
              <a:spLocks/>
            </p:cNvSpPr>
            <p:nvPr/>
          </p:nvSpPr>
          <p:spPr bwMode="auto">
            <a:xfrm>
              <a:off x="2781" y="3253"/>
              <a:ext cx="48" cy="24"/>
            </a:xfrm>
            <a:custGeom>
              <a:avLst/>
              <a:gdLst>
                <a:gd name="T0" fmla="*/ 450 w 42"/>
                <a:gd name="T1" fmla="*/ 0 h 21"/>
                <a:gd name="T2" fmla="*/ 450 w 42"/>
                <a:gd name="T3" fmla="*/ 0 h 21"/>
                <a:gd name="T4" fmla="*/ 355 w 42"/>
                <a:gd name="T5" fmla="*/ 0 h 21"/>
                <a:gd name="T6" fmla="*/ 264 w 42"/>
                <a:gd name="T7" fmla="*/ 0 h 21"/>
                <a:gd name="T8" fmla="*/ 177 w 42"/>
                <a:gd name="T9" fmla="*/ 0 h 21"/>
                <a:gd name="T10" fmla="*/ 83 w 42"/>
                <a:gd name="T11" fmla="*/ 0 h 21"/>
                <a:gd name="T12" fmla="*/ 83 w 42"/>
                <a:gd name="T13" fmla="*/ 0 h 21"/>
                <a:gd name="T14" fmla="*/ 0 w 42"/>
                <a:gd name="T15" fmla="*/ 0 h 21"/>
                <a:gd name="T16" fmla="*/ 0 w 42"/>
                <a:gd name="T17" fmla="*/ 0 h 21"/>
                <a:gd name="T18" fmla="*/ 0 w 42"/>
                <a:gd name="T19" fmla="*/ 83 h 21"/>
                <a:gd name="T20" fmla="*/ 83 w 42"/>
                <a:gd name="T21" fmla="*/ 83 h 21"/>
                <a:gd name="T22" fmla="*/ 177 w 42"/>
                <a:gd name="T23" fmla="*/ 177 h 21"/>
                <a:gd name="T24" fmla="*/ 177 w 42"/>
                <a:gd name="T25" fmla="*/ 177 h 21"/>
                <a:gd name="T26" fmla="*/ 264 w 42"/>
                <a:gd name="T27" fmla="*/ 177 h 21"/>
                <a:gd name="T28" fmla="*/ 355 w 42"/>
                <a:gd name="T29" fmla="*/ 177 h 21"/>
                <a:gd name="T30" fmla="*/ 450 w 42"/>
                <a:gd name="T31" fmla="*/ 264 h 21"/>
                <a:gd name="T32" fmla="*/ 450 w 42"/>
                <a:gd name="T33" fmla="*/ 264 h 21"/>
                <a:gd name="T34" fmla="*/ 530 w 42"/>
                <a:gd name="T35" fmla="*/ 177 h 21"/>
                <a:gd name="T36" fmla="*/ 530 w 42"/>
                <a:gd name="T37" fmla="*/ 177 h 21"/>
                <a:gd name="T38" fmla="*/ 530 w 42"/>
                <a:gd name="T39" fmla="*/ 177 h 21"/>
                <a:gd name="T40" fmla="*/ 530 w 42"/>
                <a:gd name="T41" fmla="*/ 83 h 21"/>
                <a:gd name="T42" fmla="*/ 530 w 42"/>
                <a:gd name="T43" fmla="*/ 83 h 21"/>
                <a:gd name="T44" fmla="*/ 530 w 42"/>
                <a:gd name="T45" fmla="*/ 83 h 21"/>
                <a:gd name="T46" fmla="*/ 450 w 42"/>
                <a:gd name="T47" fmla="*/ 0 h 21"/>
                <a:gd name="T48" fmla="*/ 450 w 42"/>
                <a:gd name="T49" fmla="*/ 0 h 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2"/>
                <a:gd name="T76" fmla="*/ 0 h 21"/>
                <a:gd name="T77" fmla="*/ 42 w 42"/>
                <a:gd name="T78" fmla="*/ 21 h 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2" h="21">
                  <a:moveTo>
                    <a:pt x="35" y="0"/>
                  </a:moveTo>
                  <a:lnTo>
                    <a:pt x="35" y="0"/>
                  </a:lnTo>
                  <a:lnTo>
                    <a:pt x="28" y="0"/>
                  </a:lnTo>
                  <a:lnTo>
                    <a:pt x="21" y="0"/>
                  </a:lnTo>
                  <a:lnTo>
                    <a:pt x="14" y="0"/>
                  </a:lnTo>
                  <a:lnTo>
                    <a:pt x="7" y="0"/>
                  </a:lnTo>
                  <a:lnTo>
                    <a:pt x="0" y="0"/>
                  </a:lnTo>
                  <a:lnTo>
                    <a:pt x="0" y="7"/>
                  </a:lnTo>
                  <a:lnTo>
                    <a:pt x="7" y="7"/>
                  </a:lnTo>
                  <a:lnTo>
                    <a:pt x="14" y="14"/>
                  </a:lnTo>
                  <a:lnTo>
                    <a:pt x="21" y="14"/>
                  </a:lnTo>
                  <a:lnTo>
                    <a:pt x="28" y="14"/>
                  </a:lnTo>
                  <a:lnTo>
                    <a:pt x="35" y="21"/>
                  </a:lnTo>
                  <a:lnTo>
                    <a:pt x="42" y="14"/>
                  </a:lnTo>
                  <a:lnTo>
                    <a:pt x="42" y="7"/>
                  </a:lnTo>
                  <a:lnTo>
                    <a:pt x="35" y="0"/>
                  </a:lnTo>
                  <a:close/>
                </a:path>
              </a:pathLst>
            </a:custGeom>
            <a:solidFill>
              <a:srgbClr val="00FF00"/>
            </a:solidFill>
            <a:ln w="9525">
              <a:noFill/>
              <a:round/>
              <a:headEnd/>
              <a:tailEnd/>
            </a:ln>
          </p:spPr>
          <p:txBody>
            <a:bodyPr>
              <a:prstTxWarp prst="textNoShape">
                <a:avLst/>
              </a:prstTxWarp>
            </a:bodyPr>
            <a:lstStyle/>
            <a:p>
              <a:endParaRPr lang="da-DK"/>
            </a:p>
          </p:txBody>
        </p:sp>
        <p:sp>
          <p:nvSpPr>
            <p:cNvPr id="37" name="Freeform 44"/>
            <p:cNvSpPr>
              <a:spLocks/>
            </p:cNvSpPr>
            <p:nvPr/>
          </p:nvSpPr>
          <p:spPr bwMode="auto">
            <a:xfrm>
              <a:off x="3745" y="3308"/>
              <a:ext cx="32" cy="16"/>
            </a:xfrm>
            <a:custGeom>
              <a:avLst/>
              <a:gdLst>
                <a:gd name="T0" fmla="*/ 355 w 28"/>
                <a:gd name="T1" fmla="*/ 0 h 14"/>
                <a:gd name="T2" fmla="*/ 355 w 28"/>
                <a:gd name="T3" fmla="*/ 0 h 14"/>
                <a:gd name="T4" fmla="*/ 355 w 28"/>
                <a:gd name="T5" fmla="*/ 0 h 14"/>
                <a:gd name="T6" fmla="*/ 264 w 28"/>
                <a:gd name="T7" fmla="*/ 0 h 14"/>
                <a:gd name="T8" fmla="*/ 177 w 28"/>
                <a:gd name="T9" fmla="*/ 0 h 14"/>
                <a:gd name="T10" fmla="*/ 177 w 28"/>
                <a:gd name="T11" fmla="*/ 0 h 14"/>
                <a:gd name="T12" fmla="*/ 83 w 28"/>
                <a:gd name="T13" fmla="*/ 83 h 14"/>
                <a:gd name="T14" fmla="*/ 83 w 28"/>
                <a:gd name="T15" fmla="*/ 83 h 14"/>
                <a:gd name="T16" fmla="*/ 0 w 28"/>
                <a:gd name="T17" fmla="*/ 83 h 14"/>
                <a:gd name="T18" fmla="*/ 83 w 28"/>
                <a:gd name="T19" fmla="*/ 83 h 14"/>
                <a:gd name="T20" fmla="*/ 83 w 28"/>
                <a:gd name="T21" fmla="*/ 177 h 14"/>
                <a:gd name="T22" fmla="*/ 83 w 28"/>
                <a:gd name="T23" fmla="*/ 177 h 14"/>
                <a:gd name="T24" fmla="*/ 177 w 28"/>
                <a:gd name="T25" fmla="*/ 177 h 14"/>
                <a:gd name="T26" fmla="*/ 264 w 28"/>
                <a:gd name="T27" fmla="*/ 177 h 14"/>
                <a:gd name="T28" fmla="*/ 264 w 28"/>
                <a:gd name="T29" fmla="*/ 177 h 14"/>
                <a:gd name="T30" fmla="*/ 355 w 28"/>
                <a:gd name="T31" fmla="*/ 177 h 14"/>
                <a:gd name="T32" fmla="*/ 355 w 28"/>
                <a:gd name="T33" fmla="*/ 177 h 14"/>
                <a:gd name="T34" fmla="*/ 355 w 28"/>
                <a:gd name="T35" fmla="*/ 177 h 14"/>
                <a:gd name="T36" fmla="*/ 355 w 28"/>
                <a:gd name="T37" fmla="*/ 177 h 14"/>
                <a:gd name="T38" fmla="*/ 355 w 28"/>
                <a:gd name="T39" fmla="*/ 83 h 14"/>
                <a:gd name="T40" fmla="*/ 355 w 28"/>
                <a:gd name="T41" fmla="*/ 83 h 14"/>
                <a:gd name="T42" fmla="*/ 355 w 28"/>
                <a:gd name="T43" fmla="*/ 83 h 14"/>
                <a:gd name="T44" fmla="*/ 355 w 28"/>
                <a:gd name="T45" fmla="*/ 0 h 14"/>
                <a:gd name="T46" fmla="*/ 355 w 28"/>
                <a:gd name="T47" fmla="*/ 0 h 14"/>
                <a:gd name="T48" fmla="*/ 355 w 28"/>
                <a:gd name="T49" fmla="*/ 0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14"/>
                <a:gd name="T77" fmla="*/ 28 w 28"/>
                <a:gd name="T78" fmla="*/ 14 h 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14">
                  <a:moveTo>
                    <a:pt x="28" y="0"/>
                  </a:moveTo>
                  <a:lnTo>
                    <a:pt x="28" y="0"/>
                  </a:lnTo>
                  <a:lnTo>
                    <a:pt x="21" y="0"/>
                  </a:lnTo>
                  <a:lnTo>
                    <a:pt x="14" y="0"/>
                  </a:lnTo>
                  <a:lnTo>
                    <a:pt x="7" y="7"/>
                  </a:lnTo>
                  <a:lnTo>
                    <a:pt x="0" y="7"/>
                  </a:lnTo>
                  <a:lnTo>
                    <a:pt x="7" y="7"/>
                  </a:lnTo>
                  <a:lnTo>
                    <a:pt x="7" y="14"/>
                  </a:lnTo>
                  <a:lnTo>
                    <a:pt x="14" y="14"/>
                  </a:lnTo>
                  <a:lnTo>
                    <a:pt x="21" y="14"/>
                  </a:lnTo>
                  <a:lnTo>
                    <a:pt x="28" y="14"/>
                  </a:lnTo>
                  <a:lnTo>
                    <a:pt x="28" y="7"/>
                  </a:lnTo>
                  <a:lnTo>
                    <a:pt x="28" y="0"/>
                  </a:lnTo>
                  <a:close/>
                </a:path>
              </a:pathLst>
            </a:custGeom>
            <a:solidFill>
              <a:srgbClr val="00FF00"/>
            </a:solidFill>
            <a:ln w="9525">
              <a:noFill/>
              <a:round/>
              <a:headEnd/>
              <a:tailEnd/>
            </a:ln>
          </p:spPr>
          <p:txBody>
            <a:bodyPr>
              <a:prstTxWarp prst="textNoShape">
                <a:avLst/>
              </a:prstTxWarp>
            </a:bodyPr>
            <a:lstStyle/>
            <a:p>
              <a:endParaRPr lang="da-DK"/>
            </a:p>
          </p:txBody>
        </p:sp>
        <p:sp>
          <p:nvSpPr>
            <p:cNvPr id="38" name="Freeform 45"/>
            <p:cNvSpPr>
              <a:spLocks/>
            </p:cNvSpPr>
            <p:nvPr/>
          </p:nvSpPr>
          <p:spPr bwMode="auto">
            <a:xfrm>
              <a:off x="3456" y="3253"/>
              <a:ext cx="32" cy="31"/>
            </a:xfrm>
            <a:custGeom>
              <a:avLst/>
              <a:gdLst>
                <a:gd name="T0" fmla="*/ 264 w 28"/>
                <a:gd name="T1" fmla="*/ 50 h 28"/>
                <a:gd name="T2" fmla="*/ 264 w 28"/>
                <a:gd name="T3" fmla="*/ 50 h 28"/>
                <a:gd name="T4" fmla="*/ 177 w 28"/>
                <a:gd name="T5" fmla="*/ 50 h 28"/>
                <a:gd name="T6" fmla="*/ 177 w 28"/>
                <a:gd name="T7" fmla="*/ 50 h 28"/>
                <a:gd name="T8" fmla="*/ 177 w 28"/>
                <a:gd name="T9" fmla="*/ 0 h 28"/>
                <a:gd name="T10" fmla="*/ 177 w 28"/>
                <a:gd name="T11" fmla="*/ 0 h 28"/>
                <a:gd name="T12" fmla="*/ 177 w 28"/>
                <a:gd name="T13" fmla="*/ 0 h 28"/>
                <a:gd name="T14" fmla="*/ 177 w 28"/>
                <a:gd name="T15" fmla="*/ 0 h 28"/>
                <a:gd name="T16" fmla="*/ 83 w 28"/>
                <a:gd name="T17" fmla="*/ 0 h 28"/>
                <a:gd name="T18" fmla="*/ 83 w 28"/>
                <a:gd name="T19" fmla="*/ 0 h 28"/>
                <a:gd name="T20" fmla="*/ 83 w 28"/>
                <a:gd name="T21" fmla="*/ 0 h 28"/>
                <a:gd name="T22" fmla="*/ 83 w 28"/>
                <a:gd name="T23" fmla="*/ 50 h 28"/>
                <a:gd name="T24" fmla="*/ 0 w 28"/>
                <a:gd name="T25" fmla="*/ 50 h 28"/>
                <a:gd name="T26" fmla="*/ 0 w 28"/>
                <a:gd name="T27" fmla="*/ 50 h 28"/>
                <a:gd name="T28" fmla="*/ 0 w 28"/>
                <a:gd name="T29" fmla="*/ 102 h 28"/>
                <a:gd name="T30" fmla="*/ 0 w 28"/>
                <a:gd name="T31" fmla="*/ 102 h 28"/>
                <a:gd name="T32" fmla="*/ 0 w 28"/>
                <a:gd name="T33" fmla="*/ 102 h 28"/>
                <a:gd name="T34" fmla="*/ 0 w 28"/>
                <a:gd name="T35" fmla="*/ 144 h 28"/>
                <a:gd name="T36" fmla="*/ 0 w 28"/>
                <a:gd name="T37" fmla="*/ 144 h 28"/>
                <a:gd name="T38" fmla="*/ 0 w 28"/>
                <a:gd name="T39" fmla="*/ 144 h 28"/>
                <a:gd name="T40" fmla="*/ 83 w 28"/>
                <a:gd name="T41" fmla="*/ 195 h 28"/>
                <a:gd name="T42" fmla="*/ 83 w 28"/>
                <a:gd name="T43" fmla="*/ 195 h 28"/>
                <a:gd name="T44" fmla="*/ 83 w 28"/>
                <a:gd name="T45" fmla="*/ 195 h 28"/>
                <a:gd name="T46" fmla="*/ 177 w 28"/>
                <a:gd name="T47" fmla="*/ 195 h 28"/>
                <a:gd name="T48" fmla="*/ 177 w 28"/>
                <a:gd name="T49" fmla="*/ 195 h 28"/>
                <a:gd name="T50" fmla="*/ 264 w 28"/>
                <a:gd name="T51" fmla="*/ 195 h 28"/>
                <a:gd name="T52" fmla="*/ 264 w 28"/>
                <a:gd name="T53" fmla="*/ 195 h 28"/>
                <a:gd name="T54" fmla="*/ 264 w 28"/>
                <a:gd name="T55" fmla="*/ 195 h 28"/>
                <a:gd name="T56" fmla="*/ 264 w 28"/>
                <a:gd name="T57" fmla="*/ 195 h 28"/>
                <a:gd name="T58" fmla="*/ 355 w 28"/>
                <a:gd name="T59" fmla="*/ 195 h 28"/>
                <a:gd name="T60" fmla="*/ 355 w 28"/>
                <a:gd name="T61" fmla="*/ 195 h 28"/>
                <a:gd name="T62" fmla="*/ 355 w 28"/>
                <a:gd name="T63" fmla="*/ 195 h 28"/>
                <a:gd name="T64" fmla="*/ 355 w 28"/>
                <a:gd name="T65" fmla="*/ 195 h 28"/>
                <a:gd name="T66" fmla="*/ 355 w 28"/>
                <a:gd name="T67" fmla="*/ 195 h 28"/>
                <a:gd name="T68" fmla="*/ 355 w 28"/>
                <a:gd name="T69" fmla="*/ 144 h 28"/>
                <a:gd name="T70" fmla="*/ 355 w 28"/>
                <a:gd name="T71" fmla="*/ 144 h 28"/>
                <a:gd name="T72" fmla="*/ 355 w 28"/>
                <a:gd name="T73" fmla="*/ 102 h 28"/>
                <a:gd name="T74" fmla="*/ 355 w 28"/>
                <a:gd name="T75" fmla="*/ 102 h 28"/>
                <a:gd name="T76" fmla="*/ 264 w 28"/>
                <a:gd name="T77" fmla="*/ 50 h 28"/>
                <a:gd name="T78" fmla="*/ 264 w 28"/>
                <a:gd name="T79" fmla="*/ 50 h 28"/>
                <a:gd name="T80" fmla="*/ 264 w 28"/>
                <a:gd name="T81" fmla="*/ 50 h 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
                <a:gd name="T124" fmla="*/ 0 h 28"/>
                <a:gd name="T125" fmla="*/ 28 w 28"/>
                <a:gd name="T126" fmla="*/ 28 h 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 h="28">
                  <a:moveTo>
                    <a:pt x="21" y="7"/>
                  </a:moveTo>
                  <a:lnTo>
                    <a:pt x="21" y="7"/>
                  </a:lnTo>
                  <a:lnTo>
                    <a:pt x="14" y="7"/>
                  </a:lnTo>
                  <a:lnTo>
                    <a:pt x="14" y="0"/>
                  </a:lnTo>
                  <a:lnTo>
                    <a:pt x="7" y="0"/>
                  </a:lnTo>
                  <a:lnTo>
                    <a:pt x="7" y="7"/>
                  </a:lnTo>
                  <a:lnTo>
                    <a:pt x="0" y="7"/>
                  </a:lnTo>
                  <a:lnTo>
                    <a:pt x="0" y="14"/>
                  </a:lnTo>
                  <a:lnTo>
                    <a:pt x="0" y="21"/>
                  </a:lnTo>
                  <a:lnTo>
                    <a:pt x="7" y="28"/>
                  </a:lnTo>
                  <a:lnTo>
                    <a:pt x="14" y="28"/>
                  </a:lnTo>
                  <a:lnTo>
                    <a:pt x="21" y="28"/>
                  </a:lnTo>
                  <a:lnTo>
                    <a:pt x="28" y="28"/>
                  </a:lnTo>
                  <a:lnTo>
                    <a:pt x="28" y="21"/>
                  </a:lnTo>
                  <a:lnTo>
                    <a:pt x="28" y="14"/>
                  </a:lnTo>
                  <a:lnTo>
                    <a:pt x="21" y="7"/>
                  </a:lnTo>
                  <a:close/>
                </a:path>
              </a:pathLst>
            </a:custGeom>
            <a:solidFill>
              <a:srgbClr val="00FF00"/>
            </a:solidFill>
            <a:ln w="9525">
              <a:noFill/>
              <a:round/>
              <a:headEnd/>
              <a:tailEnd/>
            </a:ln>
          </p:spPr>
          <p:txBody>
            <a:bodyPr>
              <a:prstTxWarp prst="textNoShape">
                <a:avLst/>
              </a:prstTxWarp>
            </a:bodyPr>
            <a:lstStyle/>
            <a:p>
              <a:endParaRPr lang="da-DK"/>
            </a:p>
          </p:txBody>
        </p:sp>
        <p:sp>
          <p:nvSpPr>
            <p:cNvPr id="39" name="Freeform 46"/>
            <p:cNvSpPr>
              <a:spLocks/>
            </p:cNvSpPr>
            <p:nvPr/>
          </p:nvSpPr>
          <p:spPr bwMode="auto">
            <a:xfrm>
              <a:off x="3375" y="3277"/>
              <a:ext cx="49" cy="31"/>
            </a:xfrm>
            <a:custGeom>
              <a:avLst/>
              <a:gdLst>
                <a:gd name="T0" fmla="*/ 140 w 42"/>
                <a:gd name="T1" fmla="*/ 195 h 28"/>
                <a:gd name="T2" fmla="*/ 0 w 42"/>
                <a:gd name="T3" fmla="*/ 195 h 28"/>
                <a:gd name="T4" fmla="*/ 0 w 42"/>
                <a:gd name="T5" fmla="*/ 195 h 28"/>
                <a:gd name="T6" fmla="*/ 0 w 42"/>
                <a:gd name="T7" fmla="*/ 195 h 28"/>
                <a:gd name="T8" fmla="*/ 0 w 42"/>
                <a:gd name="T9" fmla="*/ 195 h 28"/>
                <a:gd name="T10" fmla="*/ 0 w 42"/>
                <a:gd name="T11" fmla="*/ 144 h 28"/>
                <a:gd name="T12" fmla="*/ 0 w 42"/>
                <a:gd name="T13" fmla="*/ 144 h 28"/>
                <a:gd name="T14" fmla="*/ 0 w 42"/>
                <a:gd name="T15" fmla="*/ 144 h 28"/>
                <a:gd name="T16" fmla="*/ 0 w 42"/>
                <a:gd name="T17" fmla="*/ 144 h 28"/>
                <a:gd name="T18" fmla="*/ 0 w 42"/>
                <a:gd name="T19" fmla="*/ 102 h 28"/>
                <a:gd name="T20" fmla="*/ 0 w 42"/>
                <a:gd name="T21" fmla="*/ 102 h 28"/>
                <a:gd name="T22" fmla="*/ 0 w 42"/>
                <a:gd name="T23" fmla="*/ 102 h 28"/>
                <a:gd name="T24" fmla="*/ 0 w 42"/>
                <a:gd name="T25" fmla="*/ 102 h 28"/>
                <a:gd name="T26" fmla="*/ 0 w 42"/>
                <a:gd name="T27" fmla="*/ 102 h 28"/>
                <a:gd name="T28" fmla="*/ 140 w 42"/>
                <a:gd name="T29" fmla="*/ 102 h 28"/>
                <a:gd name="T30" fmla="*/ 140 w 42"/>
                <a:gd name="T31" fmla="*/ 102 h 28"/>
                <a:gd name="T32" fmla="*/ 140 w 42"/>
                <a:gd name="T33" fmla="*/ 102 h 28"/>
                <a:gd name="T34" fmla="*/ 140 w 42"/>
                <a:gd name="T35" fmla="*/ 102 h 28"/>
                <a:gd name="T36" fmla="*/ 140 w 42"/>
                <a:gd name="T37" fmla="*/ 50 h 28"/>
                <a:gd name="T38" fmla="*/ 140 w 42"/>
                <a:gd name="T39" fmla="*/ 50 h 28"/>
                <a:gd name="T40" fmla="*/ 263 w 42"/>
                <a:gd name="T41" fmla="*/ 50 h 28"/>
                <a:gd name="T42" fmla="*/ 263 w 42"/>
                <a:gd name="T43" fmla="*/ 0 h 28"/>
                <a:gd name="T44" fmla="*/ 411 w 42"/>
                <a:gd name="T45" fmla="*/ 0 h 28"/>
                <a:gd name="T46" fmla="*/ 411 w 42"/>
                <a:gd name="T47" fmla="*/ 0 h 28"/>
                <a:gd name="T48" fmla="*/ 411 w 42"/>
                <a:gd name="T49" fmla="*/ 0 h 28"/>
                <a:gd name="T50" fmla="*/ 548 w 42"/>
                <a:gd name="T51" fmla="*/ 0 h 28"/>
                <a:gd name="T52" fmla="*/ 548 w 42"/>
                <a:gd name="T53" fmla="*/ 0 h 28"/>
                <a:gd name="T54" fmla="*/ 548 w 42"/>
                <a:gd name="T55" fmla="*/ 50 h 28"/>
                <a:gd name="T56" fmla="*/ 548 w 42"/>
                <a:gd name="T57" fmla="*/ 50 h 28"/>
                <a:gd name="T58" fmla="*/ 664 w 42"/>
                <a:gd name="T59" fmla="*/ 102 h 28"/>
                <a:gd name="T60" fmla="*/ 664 w 42"/>
                <a:gd name="T61" fmla="*/ 102 h 28"/>
                <a:gd name="T62" fmla="*/ 664 w 42"/>
                <a:gd name="T63" fmla="*/ 102 h 28"/>
                <a:gd name="T64" fmla="*/ 790 w 42"/>
                <a:gd name="T65" fmla="*/ 144 h 28"/>
                <a:gd name="T66" fmla="*/ 664 w 42"/>
                <a:gd name="T67" fmla="*/ 144 h 28"/>
                <a:gd name="T68" fmla="*/ 548 w 42"/>
                <a:gd name="T69" fmla="*/ 144 h 28"/>
                <a:gd name="T70" fmla="*/ 548 w 42"/>
                <a:gd name="T71" fmla="*/ 195 h 28"/>
                <a:gd name="T72" fmla="*/ 411 w 42"/>
                <a:gd name="T73" fmla="*/ 195 h 28"/>
                <a:gd name="T74" fmla="*/ 263 w 42"/>
                <a:gd name="T75" fmla="*/ 195 h 28"/>
                <a:gd name="T76" fmla="*/ 263 w 42"/>
                <a:gd name="T77" fmla="*/ 195 h 28"/>
                <a:gd name="T78" fmla="*/ 140 w 42"/>
                <a:gd name="T79" fmla="*/ 195 h 28"/>
                <a:gd name="T80" fmla="*/ 140 w 42"/>
                <a:gd name="T81" fmla="*/ 195 h 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
                <a:gd name="T124" fmla="*/ 0 h 28"/>
                <a:gd name="T125" fmla="*/ 42 w 42"/>
                <a:gd name="T126" fmla="*/ 28 h 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 h="28">
                  <a:moveTo>
                    <a:pt x="7" y="28"/>
                  </a:moveTo>
                  <a:lnTo>
                    <a:pt x="0" y="28"/>
                  </a:lnTo>
                  <a:lnTo>
                    <a:pt x="0" y="21"/>
                  </a:lnTo>
                  <a:lnTo>
                    <a:pt x="0" y="14"/>
                  </a:lnTo>
                  <a:lnTo>
                    <a:pt x="7" y="14"/>
                  </a:lnTo>
                  <a:lnTo>
                    <a:pt x="7" y="7"/>
                  </a:lnTo>
                  <a:lnTo>
                    <a:pt x="14" y="7"/>
                  </a:lnTo>
                  <a:lnTo>
                    <a:pt x="14" y="0"/>
                  </a:lnTo>
                  <a:lnTo>
                    <a:pt x="21" y="0"/>
                  </a:lnTo>
                  <a:lnTo>
                    <a:pt x="28" y="0"/>
                  </a:lnTo>
                  <a:lnTo>
                    <a:pt x="28" y="7"/>
                  </a:lnTo>
                  <a:lnTo>
                    <a:pt x="35" y="14"/>
                  </a:lnTo>
                  <a:lnTo>
                    <a:pt x="42" y="21"/>
                  </a:lnTo>
                  <a:lnTo>
                    <a:pt x="35" y="21"/>
                  </a:lnTo>
                  <a:lnTo>
                    <a:pt x="28" y="21"/>
                  </a:lnTo>
                  <a:lnTo>
                    <a:pt x="28" y="28"/>
                  </a:lnTo>
                  <a:lnTo>
                    <a:pt x="21" y="28"/>
                  </a:lnTo>
                  <a:lnTo>
                    <a:pt x="14" y="28"/>
                  </a:lnTo>
                  <a:lnTo>
                    <a:pt x="7" y="28"/>
                  </a:lnTo>
                  <a:close/>
                </a:path>
              </a:pathLst>
            </a:custGeom>
            <a:solidFill>
              <a:srgbClr val="00FF00"/>
            </a:solidFill>
            <a:ln w="9525">
              <a:noFill/>
              <a:round/>
              <a:headEnd/>
              <a:tailEnd/>
            </a:ln>
          </p:spPr>
          <p:txBody>
            <a:bodyPr>
              <a:prstTxWarp prst="textNoShape">
                <a:avLst/>
              </a:prstTxWarp>
            </a:bodyPr>
            <a:lstStyle/>
            <a:p>
              <a:endParaRPr lang="da-DK"/>
            </a:p>
          </p:txBody>
        </p:sp>
        <p:sp>
          <p:nvSpPr>
            <p:cNvPr id="40" name="Freeform 47"/>
            <p:cNvSpPr>
              <a:spLocks/>
            </p:cNvSpPr>
            <p:nvPr/>
          </p:nvSpPr>
          <p:spPr bwMode="auto">
            <a:xfrm>
              <a:off x="2821" y="2281"/>
              <a:ext cx="33" cy="16"/>
            </a:xfrm>
            <a:custGeom>
              <a:avLst/>
              <a:gdLst>
                <a:gd name="T0" fmla="*/ 0 w 28"/>
                <a:gd name="T1" fmla="*/ 83 h 14"/>
                <a:gd name="T2" fmla="*/ 0 w 28"/>
                <a:gd name="T3" fmla="*/ 83 h 14"/>
                <a:gd name="T4" fmla="*/ 0 w 28"/>
                <a:gd name="T5" fmla="*/ 177 h 14"/>
                <a:gd name="T6" fmla="*/ 149 w 28"/>
                <a:gd name="T7" fmla="*/ 177 h 14"/>
                <a:gd name="T8" fmla="*/ 149 w 28"/>
                <a:gd name="T9" fmla="*/ 177 h 14"/>
                <a:gd name="T10" fmla="*/ 149 w 28"/>
                <a:gd name="T11" fmla="*/ 177 h 14"/>
                <a:gd name="T12" fmla="*/ 331 w 28"/>
                <a:gd name="T13" fmla="*/ 177 h 14"/>
                <a:gd name="T14" fmla="*/ 331 w 28"/>
                <a:gd name="T15" fmla="*/ 177 h 14"/>
                <a:gd name="T16" fmla="*/ 331 w 28"/>
                <a:gd name="T17" fmla="*/ 177 h 14"/>
                <a:gd name="T18" fmla="*/ 471 w 28"/>
                <a:gd name="T19" fmla="*/ 177 h 14"/>
                <a:gd name="T20" fmla="*/ 471 w 28"/>
                <a:gd name="T21" fmla="*/ 177 h 14"/>
                <a:gd name="T22" fmla="*/ 471 w 28"/>
                <a:gd name="T23" fmla="*/ 177 h 14"/>
                <a:gd name="T24" fmla="*/ 639 w 28"/>
                <a:gd name="T25" fmla="*/ 177 h 14"/>
                <a:gd name="T26" fmla="*/ 639 w 28"/>
                <a:gd name="T27" fmla="*/ 177 h 14"/>
                <a:gd name="T28" fmla="*/ 639 w 28"/>
                <a:gd name="T29" fmla="*/ 177 h 14"/>
                <a:gd name="T30" fmla="*/ 639 w 28"/>
                <a:gd name="T31" fmla="*/ 177 h 14"/>
                <a:gd name="T32" fmla="*/ 639 w 28"/>
                <a:gd name="T33" fmla="*/ 177 h 14"/>
                <a:gd name="T34" fmla="*/ 639 w 28"/>
                <a:gd name="T35" fmla="*/ 83 h 14"/>
                <a:gd name="T36" fmla="*/ 471 w 28"/>
                <a:gd name="T37" fmla="*/ 0 h 14"/>
                <a:gd name="T38" fmla="*/ 471 w 28"/>
                <a:gd name="T39" fmla="*/ 0 h 14"/>
                <a:gd name="T40" fmla="*/ 331 w 28"/>
                <a:gd name="T41" fmla="*/ 0 h 14"/>
                <a:gd name="T42" fmla="*/ 331 w 28"/>
                <a:gd name="T43" fmla="*/ 0 h 14"/>
                <a:gd name="T44" fmla="*/ 149 w 28"/>
                <a:gd name="T45" fmla="*/ 0 h 14"/>
                <a:gd name="T46" fmla="*/ 0 w 28"/>
                <a:gd name="T47" fmla="*/ 0 h 14"/>
                <a:gd name="T48" fmla="*/ 0 w 28"/>
                <a:gd name="T49" fmla="*/ 83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14"/>
                <a:gd name="T77" fmla="*/ 28 w 28"/>
                <a:gd name="T78" fmla="*/ 14 h 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14">
                  <a:moveTo>
                    <a:pt x="0" y="7"/>
                  </a:moveTo>
                  <a:lnTo>
                    <a:pt x="0" y="7"/>
                  </a:lnTo>
                  <a:lnTo>
                    <a:pt x="0" y="14"/>
                  </a:lnTo>
                  <a:lnTo>
                    <a:pt x="7" y="14"/>
                  </a:lnTo>
                  <a:lnTo>
                    <a:pt x="14" y="14"/>
                  </a:lnTo>
                  <a:lnTo>
                    <a:pt x="21" y="14"/>
                  </a:lnTo>
                  <a:lnTo>
                    <a:pt x="28" y="14"/>
                  </a:lnTo>
                  <a:lnTo>
                    <a:pt x="28" y="7"/>
                  </a:lnTo>
                  <a:lnTo>
                    <a:pt x="21" y="0"/>
                  </a:lnTo>
                  <a:lnTo>
                    <a:pt x="14" y="0"/>
                  </a:lnTo>
                  <a:lnTo>
                    <a:pt x="7" y="0"/>
                  </a:lnTo>
                  <a:lnTo>
                    <a:pt x="0" y="0"/>
                  </a:lnTo>
                  <a:lnTo>
                    <a:pt x="0" y="7"/>
                  </a:lnTo>
                  <a:close/>
                </a:path>
              </a:pathLst>
            </a:custGeom>
            <a:solidFill>
              <a:srgbClr val="00FF00"/>
            </a:solidFill>
            <a:ln w="9525">
              <a:noFill/>
              <a:round/>
              <a:headEnd/>
              <a:tailEnd/>
            </a:ln>
          </p:spPr>
          <p:txBody>
            <a:bodyPr>
              <a:prstTxWarp prst="textNoShape">
                <a:avLst/>
              </a:prstTxWarp>
            </a:bodyPr>
            <a:lstStyle/>
            <a:p>
              <a:endParaRPr lang="da-DK"/>
            </a:p>
          </p:txBody>
        </p:sp>
        <p:sp>
          <p:nvSpPr>
            <p:cNvPr id="41" name="Freeform 48"/>
            <p:cNvSpPr>
              <a:spLocks/>
            </p:cNvSpPr>
            <p:nvPr/>
          </p:nvSpPr>
          <p:spPr bwMode="auto">
            <a:xfrm>
              <a:off x="2043" y="1388"/>
              <a:ext cx="40" cy="31"/>
            </a:xfrm>
            <a:custGeom>
              <a:avLst/>
              <a:gdLst>
                <a:gd name="T0" fmla="*/ 450 w 35"/>
                <a:gd name="T1" fmla="*/ 102 h 28"/>
                <a:gd name="T2" fmla="*/ 450 w 35"/>
                <a:gd name="T3" fmla="*/ 0 h 28"/>
                <a:gd name="T4" fmla="*/ 450 w 35"/>
                <a:gd name="T5" fmla="*/ 0 h 28"/>
                <a:gd name="T6" fmla="*/ 355 w 35"/>
                <a:gd name="T7" fmla="*/ 0 h 28"/>
                <a:gd name="T8" fmla="*/ 264 w 35"/>
                <a:gd name="T9" fmla="*/ 0 h 28"/>
                <a:gd name="T10" fmla="*/ 264 w 35"/>
                <a:gd name="T11" fmla="*/ 0 h 28"/>
                <a:gd name="T12" fmla="*/ 177 w 35"/>
                <a:gd name="T13" fmla="*/ 0 h 28"/>
                <a:gd name="T14" fmla="*/ 83 w 35"/>
                <a:gd name="T15" fmla="*/ 0 h 28"/>
                <a:gd name="T16" fmla="*/ 83 w 35"/>
                <a:gd name="T17" fmla="*/ 0 h 28"/>
                <a:gd name="T18" fmla="*/ 0 w 35"/>
                <a:gd name="T19" fmla="*/ 0 h 28"/>
                <a:gd name="T20" fmla="*/ 83 w 35"/>
                <a:gd name="T21" fmla="*/ 195 h 28"/>
                <a:gd name="T22" fmla="*/ 177 w 35"/>
                <a:gd name="T23" fmla="*/ 144 h 28"/>
                <a:gd name="T24" fmla="*/ 264 w 35"/>
                <a:gd name="T25" fmla="*/ 144 h 28"/>
                <a:gd name="T26" fmla="*/ 264 w 35"/>
                <a:gd name="T27" fmla="*/ 144 h 28"/>
                <a:gd name="T28" fmla="*/ 355 w 35"/>
                <a:gd name="T29" fmla="*/ 144 h 28"/>
                <a:gd name="T30" fmla="*/ 355 w 35"/>
                <a:gd name="T31" fmla="*/ 144 h 28"/>
                <a:gd name="T32" fmla="*/ 355 w 35"/>
                <a:gd name="T33" fmla="*/ 144 h 28"/>
                <a:gd name="T34" fmla="*/ 450 w 35"/>
                <a:gd name="T35" fmla="*/ 102 h 28"/>
                <a:gd name="T36" fmla="*/ 450 w 35"/>
                <a:gd name="T37" fmla="*/ 102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
                <a:gd name="T58" fmla="*/ 0 h 28"/>
                <a:gd name="T59" fmla="*/ 35 w 35"/>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 h="28">
                  <a:moveTo>
                    <a:pt x="35" y="14"/>
                  </a:moveTo>
                  <a:lnTo>
                    <a:pt x="35" y="0"/>
                  </a:lnTo>
                  <a:lnTo>
                    <a:pt x="28" y="0"/>
                  </a:lnTo>
                  <a:lnTo>
                    <a:pt x="21" y="0"/>
                  </a:lnTo>
                  <a:lnTo>
                    <a:pt x="14" y="0"/>
                  </a:lnTo>
                  <a:lnTo>
                    <a:pt x="7" y="0"/>
                  </a:lnTo>
                  <a:lnTo>
                    <a:pt x="0" y="0"/>
                  </a:lnTo>
                  <a:lnTo>
                    <a:pt x="7" y="28"/>
                  </a:lnTo>
                  <a:lnTo>
                    <a:pt x="14" y="21"/>
                  </a:lnTo>
                  <a:lnTo>
                    <a:pt x="21" y="21"/>
                  </a:lnTo>
                  <a:lnTo>
                    <a:pt x="28" y="21"/>
                  </a:lnTo>
                  <a:lnTo>
                    <a:pt x="35" y="14"/>
                  </a:lnTo>
                  <a:close/>
                </a:path>
              </a:pathLst>
            </a:custGeom>
            <a:solidFill>
              <a:srgbClr val="00FF00"/>
            </a:solidFill>
            <a:ln w="9525">
              <a:noFill/>
              <a:round/>
              <a:headEnd/>
              <a:tailEnd/>
            </a:ln>
          </p:spPr>
          <p:txBody>
            <a:bodyPr>
              <a:prstTxWarp prst="textNoShape">
                <a:avLst/>
              </a:prstTxWarp>
            </a:bodyPr>
            <a:lstStyle/>
            <a:p>
              <a:endParaRPr lang="da-DK"/>
            </a:p>
          </p:txBody>
        </p:sp>
        <p:sp>
          <p:nvSpPr>
            <p:cNvPr id="42" name="Freeform 49"/>
            <p:cNvSpPr>
              <a:spLocks/>
            </p:cNvSpPr>
            <p:nvPr/>
          </p:nvSpPr>
          <p:spPr bwMode="auto">
            <a:xfrm>
              <a:off x="2099" y="1325"/>
              <a:ext cx="16" cy="32"/>
            </a:xfrm>
            <a:custGeom>
              <a:avLst/>
              <a:gdLst>
                <a:gd name="T0" fmla="*/ 177 w 14"/>
                <a:gd name="T1" fmla="*/ 355 h 28"/>
                <a:gd name="T2" fmla="*/ 177 w 14"/>
                <a:gd name="T3" fmla="*/ 355 h 28"/>
                <a:gd name="T4" fmla="*/ 177 w 14"/>
                <a:gd name="T5" fmla="*/ 355 h 28"/>
                <a:gd name="T6" fmla="*/ 177 w 14"/>
                <a:gd name="T7" fmla="*/ 264 h 28"/>
                <a:gd name="T8" fmla="*/ 177 w 14"/>
                <a:gd name="T9" fmla="*/ 264 h 28"/>
                <a:gd name="T10" fmla="*/ 177 w 14"/>
                <a:gd name="T11" fmla="*/ 264 h 28"/>
                <a:gd name="T12" fmla="*/ 177 w 14"/>
                <a:gd name="T13" fmla="*/ 177 h 28"/>
                <a:gd name="T14" fmla="*/ 177 w 14"/>
                <a:gd name="T15" fmla="*/ 177 h 28"/>
                <a:gd name="T16" fmla="*/ 177 w 14"/>
                <a:gd name="T17" fmla="*/ 83 h 28"/>
                <a:gd name="T18" fmla="*/ 177 w 14"/>
                <a:gd name="T19" fmla="*/ 83 h 28"/>
                <a:gd name="T20" fmla="*/ 177 w 14"/>
                <a:gd name="T21" fmla="*/ 83 h 28"/>
                <a:gd name="T22" fmla="*/ 83 w 14"/>
                <a:gd name="T23" fmla="*/ 83 h 28"/>
                <a:gd name="T24" fmla="*/ 83 w 14"/>
                <a:gd name="T25" fmla="*/ 83 h 28"/>
                <a:gd name="T26" fmla="*/ 83 w 14"/>
                <a:gd name="T27" fmla="*/ 83 h 28"/>
                <a:gd name="T28" fmla="*/ 0 w 14"/>
                <a:gd name="T29" fmla="*/ 83 h 28"/>
                <a:gd name="T30" fmla="*/ 0 w 14"/>
                <a:gd name="T31" fmla="*/ 0 h 28"/>
                <a:gd name="T32" fmla="*/ 0 w 14"/>
                <a:gd name="T33" fmla="*/ 0 h 28"/>
                <a:gd name="T34" fmla="*/ 0 w 14"/>
                <a:gd name="T35" fmla="*/ 264 h 28"/>
                <a:gd name="T36" fmla="*/ 0 w 14"/>
                <a:gd name="T37" fmla="*/ 264 h 28"/>
                <a:gd name="T38" fmla="*/ 0 w 14"/>
                <a:gd name="T39" fmla="*/ 355 h 28"/>
                <a:gd name="T40" fmla="*/ 83 w 14"/>
                <a:gd name="T41" fmla="*/ 355 h 28"/>
                <a:gd name="T42" fmla="*/ 83 w 14"/>
                <a:gd name="T43" fmla="*/ 355 h 28"/>
                <a:gd name="T44" fmla="*/ 83 w 14"/>
                <a:gd name="T45" fmla="*/ 355 h 28"/>
                <a:gd name="T46" fmla="*/ 83 w 14"/>
                <a:gd name="T47" fmla="*/ 355 h 28"/>
                <a:gd name="T48" fmla="*/ 177 w 14"/>
                <a:gd name="T49" fmla="*/ 355 h 28"/>
                <a:gd name="T50" fmla="*/ 177 w 14"/>
                <a:gd name="T51" fmla="*/ 355 h 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
                <a:gd name="T79" fmla="*/ 0 h 28"/>
                <a:gd name="T80" fmla="*/ 14 w 14"/>
                <a:gd name="T81" fmla="*/ 28 h 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 h="28">
                  <a:moveTo>
                    <a:pt x="14" y="28"/>
                  </a:moveTo>
                  <a:lnTo>
                    <a:pt x="14" y="28"/>
                  </a:lnTo>
                  <a:lnTo>
                    <a:pt x="14" y="21"/>
                  </a:lnTo>
                  <a:lnTo>
                    <a:pt x="14" y="14"/>
                  </a:lnTo>
                  <a:lnTo>
                    <a:pt x="14" y="7"/>
                  </a:lnTo>
                  <a:lnTo>
                    <a:pt x="7" y="7"/>
                  </a:lnTo>
                  <a:lnTo>
                    <a:pt x="0" y="7"/>
                  </a:lnTo>
                  <a:lnTo>
                    <a:pt x="0" y="0"/>
                  </a:lnTo>
                  <a:lnTo>
                    <a:pt x="0" y="21"/>
                  </a:lnTo>
                  <a:lnTo>
                    <a:pt x="0" y="28"/>
                  </a:lnTo>
                  <a:lnTo>
                    <a:pt x="7" y="28"/>
                  </a:lnTo>
                  <a:lnTo>
                    <a:pt x="14" y="28"/>
                  </a:lnTo>
                  <a:close/>
                </a:path>
              </a:pathLst>
            </a:custGeom>
            <a:solidFill>
              <a:srgbClr val="00FF00"/>
            </a:solidFill>
            <a:ln w="9525">
              <a:noFill/>
              <a:round/>
              <a:headEnd/>
              <a:tailEnd/>
            </a:ln>
          </p:spPr>
          <p:txBody>
            <a:bodyPr>
              <a:prstTxWarp prst="textNoShape">
                <a:avLst/>
              </a:prstTxWarp>
            </a:bodyPr>
            <a:lstStyle/>
            <a:p>
              <a:endParaRPr lang="da-DK"/>
            </a:p>
          </p:txBody>
        </p:sp>
        <p:sp>
          <p:nvSpPr>
            <p:cNvPr id="43" name="Freeform 50"/>
            <p:cNvSpPr>
              <a:spLocks/>
            </p:cNvSpPr>
            <p:nvPr/>
          </p:nvSpPr>
          <p:spPr bwMode="auto">
            <a:xfrm>
              <a:off x="1577" y="2321"/>
              <a:ext cx="24" cy="31"/>
            </a:xfrm>
            <a:custGeom>
              <a:avLst/>
              <a:gdLst>
                <a:gd name="T0" fmla="*/ 177 w 21"/>
                <a:gd name="T1" fmla="*/ 50 h 28"/>
                <a:gd name="T2" fmla="*/ 177 w 21"/>
                <a:gd name="T3" fmla="*/ 50 h 28"/>
                <a:gd name="T4" fmla="*/ 83 w 21"/>
                <a:gd name="T5" fmla="*/ 50 h 28"/>
                <a:gd name="T6" fmla="*/ 83 w 21"/>
                <a:gd name="T7" fmla="*/ 50 h 28"/>
                <a:gd name="T8" fmla="*/ 83 w 21"/>
                <a:gd name="T9" fmla="*/ 50 h 28"/>
                <a:gd name="T10" fmla="*/ 83 w 21"/>
                <a:gd name="T11" fmla="*/ 0 h 28"/>
                <a:gd name="T12" fmla="*/ 83 w 21"/>
                <a:gd name="T13" fmla="*/ 0 h 28"/>
                <a:gd name="T14" fmla="*/ 83 w 21"/>
                <a:gd name="T15" fmla="*/ 0 h 28"/>
                <a:gd name="T16" fmla="*/ 83 w 21"/>
                <a:gd name="T17" fmla="*/ 0 h 28"/>
                <a:gd name="T18" fmla="*/ 83 w 21"/>
                <a:gd name="T19" fmla="*/ 0 h 28"/>
                <a:gd name="T20" fmla="*/ 83 w 21"/>
                <a:gd name="T21" fmla="*/ 0 h 28"/>
                <a:gd name="T22" fmla="*/ 0 w 21"/>
                <a:gd name="T23" fmla="*/ 0 h 28"/>
                <a:gd name="T24" fmla="*/ 0 w 21"/>
                <a:gd name="T25" fmla="*/ 0 h 28"/>
                <a:gd name="T26" fmla="*/ 0 w 21"/>
                <a:gd name="T27" fmla="*/ 0 h 28"/>
                <a:gd name="T28" fmla="*/ 0 w 21"/>
                <a:gd name="T29" fmla="*/ 0 h 28"/>
                <a:gd name="T30" fmla="*/ 0 w 21"/>
                <a:gd name="T31" fmla="*/ 0 h 28"/>
                <a:gd name="T32" fmla="*/ 0 w 21"/>
                <a:gd name="T33" fmla="*/ 0 h 28"/>
                <a:gd name="T34" fmla="*/ 0 w 21"/>
                <a:gd name="T35" fmla="*/ 0 h 28"/>
                <a:gd name="T36" fmla="*/ 0 w 21"/>
                <a:gd name="T37" fmla="*/ 0 h 28"/>
                <a:gd name="T38" fmla="*/ 0 w 21"/>
                <a:gd name="T39" fmla="*/ 0 h 28"/>
                <a:gd name="T40" fmla="*/ 0 w 21"/>
                <a:gd name="T41" fmla="*/ 50 h 28"/>
                <a:gd name="T42" fmla="*/ 0 w 21"/>
                <a:gd name="T43" fmla="*/ 50 h 28"/>
                <a:gd name="T44" fmla="*/ 0 w 21"/>
                <a:gd name="T45" fmla="*/ 50 h 28"/>
                <a:gd name="T46" fmla="*/ 0 w 21"/>
                <a:gd name="T47" fmla="*/ 50 h 28"/>
                <a:gd name="T48" fmla="*/ 0 w 21"/>
                <a:gd name="T49" fmla="*/ 50 h 28"/>
                <a:gd name="T50" fmla="*/ 0 w 21"/>
                <a:gd name="T51" fmla="*/ 102 h 28"/>
                <a:gd name="T52" fmla="*/ 0 w 21"/>
                <a:gd name="T53" fmla="*/ 102 h 28"/>
                <a:gd name="T54" fmla="*/ 0 w 21"/>
                <a:gd name="T55" fmla="*/ 102 h 28"/>
                <a:gd name="T56" fmla="*/ 0 w 21"/>
                <a:gd name="T57" fmla="*/ 144 h 28"/>
                <a:gd name="T58" fmla="*/ 83 w 21"/>
                <a:gd name="T59" fmla="*/ 144 h 28"/>
                <a:gd name="T60" fmla="*/ 83 w 21"/>
                <a:gd name="T61" fmla="*/ 144 h 28"/>
                <a:gd name="T62" fmla="*/ 83 w 21"/>
                <a:gd name="T63" fmla="*/ 195 h 28"/>
                <a:gd name="T64" fmla="*/ 177 w 21"/>
                <a:gd name="T65" fmla="*/ 195 h 28"/>
                <a:gd name="T66" fmla="*/ 177 w 21"/>
                <a:gd name="T67" fmla="*/ 195 h 28"/>
                <a:gd name="T68" fmla="*/ 177 w 21"/>
                <a:gd name="T69" fmla="*/ 195 h 28"/>
                <a:gd name="T70" fmla="*/ 177 w 21"/>
                <a:gd name="T71" fmla="*/ 144 h 28"/>
                <a:gd name="T72" fmla="*/ 264 w 21"/>
                <a:gd name="T73" fmla="*/ 144 h 28"/>
                <a:gd name="T74" fmla="*/ 264 w 21"/>
                <a:gd name="T75" fmla="*/ 144 h 28"/>
                <a:gd name="T76" fmla="*/ 264 w 21"/>
                <a:gd name="T77" fmla="*/ 144 h 28"/>
                <a:gd name="T78" fmla="*/ 264 w 21"/>
                <a:gd name="T79" fmla="*/ 144 h 28"/>
                <a:gd name="T80" fmla="*/ 264 w 21"/>
                <a:gd name="T81" fmla="*/ 102 h 28"/>
                <a:gd name="T82" fmla="*/ 264 w 21"/>
                <a:gd name="T83" fmla="*/ 102 h 28"/>
                <a:gd name="T84" fmla="*/ 264 w 21"/>
                <a:gd name="T85" fmla="*/ 102 h 28"/>
                <a:gd name="T86" fmla="*/ 264 w 21"/>
                <a:gd name="T87" fmla="*/ 102 h 28"/>
                <a:gd name="T88" fmla="*/ 177 w 21"/>
                <a:gd name="T89" fmla="*/ 102 h 28"/>
                <a:gd name="T90" fmla="*/ 177 w 21"/>
                <a:gd name="T91" fmla="*/ 50 h 28"/>
                <a:gd name="T92" fmla="*/ 177 w 21"/>
                <a:gd name="T93" fmla="*/ 50 h 28"/>
                <a:gd name="T94" fmla="*/ 177 w 21"/>
                <a:gd name="T95" fmla="*/ 50 h 28"/>
                <a:gd name="T96" fmla="*/ 177 w 21"/>
                <a:gd name="T97" fmla="*/ 50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1"/>
                <a:gd name="T148" fmla="*/ 0 h 28"/>
                <a:gd name="T149" fmla="*/ 21 w 21"/>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1" h="28">
                  <a:moveTo>
                    <a:pt x="14" y="7"/>
                  </a:moveTo>
                  <a:lnTo>
                    <a:pt x="14" y="7"/>
                  </a:lnTo>
                  <a:lnTo>
                    <a:pt x="7" y="7"/>
                  </a:lnTo>
                  <a:lnTo>
                    <a:pt x="7" y="0"/>
                  </a:lnTo>
                  <a:lnTo>
                    <a:pt x="0" y="0"/>
                  </a:lnTo>
                  <a:lnTo>
                    <a:pt x="0" y="7"/>
                  </a:lnTo>
                  <a:lnTo>
                    <a:pt x="0" y="14"/>
                  </a:lnTo>
                  <a:lnTo>
                    <a:pt x="0" y="21"/>
                  </a:lnTo>
                  <a:lnTo>
                    <a:pt x="7" y="21"/>
                  </a:lnTo>
                  <a:lnTo>
                    <a:pt x="7" y="28"/>
                  </a:lnTo>
                  <a:lnTo>
                    <a:pt x="14" y="28"/>
                  </a:lnTo>
                  <a:lnTo>
                    <a:pt x="14" y="21"/>
                  </a:lnTo>
                  <a:lnTo>
                    <a:pt x="21" y="21"/>
                  </a:lnTo>
                  <a:lnTo>
                    <a:pt x="21" y="14"/>
                  </a:lnTo>
                  <a:lnTo>
                    <a:pt x="14" y="14"/>
                  </a:lnTo>
                  <a:lnTo>
                    <a:pt x="14" y="7"/>
                  </a:lnTo>
                  <a:close/>
                </a:path>
              </a:pathLst>
            </a:custGeom>
            <a:solidFill>
              <a:srgbClr val="00FF00"/>
            </a:solidFill>
            <a:ln w="9525">
              <a:noFill/>
              <a:round/>
              <a:headEnd/>
              <a:tailEnd/>
            </a:ln>
          </p:spPr>
          <p:txBody>
            <a:bodyPr>
              <a:prstTxWarp prst="textNoShape">
                <a:avLst/>
              </a:prstTxWarp>
            </a:bodyPr>
            <a:lstStyle/>
            <a:p>
              <a:endParaRPr lang="da-DK"/>
            </a:p>
          </p:txBody>
        </p:sp>
        <p:sp>
          <p:nvSpPr>
            <p:cNvPr id="44" name="Freeform 51"/>
            <p:cNvSpPr>
              <a:spLocks/>
            </p:cNvSpPr>
            <p:nvPr/>
          </p:nvSpPr>
          <p:spPr bwMode="auto">
            <a:xfrm>
              <a:off x="3616" y="2454"/>
              <a:ext cx="24" cy="39"/>
            </a:xfrm>
            <a:custGeom>
              <a:avLst/>
              <a:gdLst>
                <a:gd name="T0" fmla="*/ 0 w 21"/>
                <a:gd name="T1" fmla="*/ 165 h 35"/>
                <a:gd name="T2" fmla="*/ 0 w 21"/>
                <a:gd name="T3" fmla="*/ 165 h 35"/>
                <a:gd name="T4" fmla="*/ 0 w 21"/>
                <a:gd name="T5" fmla="*/ 165 h 35"/>
                <a:gd name="T6" fmla="*/ 0 w 21"/>
                <a:gd name="T7" fmla="*/ 216 h 35"/>
                <a:gd name="T8" fmla="*/ 0 w 21"/>
                <a:gd name="T9" fmla="*/ 216 h 35"/>
                <a:gd name="T10" fmla="*/ 83 w 21"/>
                <a:gd name="T11" fmla="*/ 216 h 35"/>
                <a:gd name="T12" fmla="*/ 83 w 21"/>
                <a:gd name="T13" fmla="*/ 216 h 35"/>
                <a:gd name="T14" fmla="*/ 83 w 21"/>
                <a:gd name="T15" fmla="*/ 269 h 35"/>
                <a:gd name="T16" fmla="*/ 83 w 21"/>
                <a:gd name="T17" fmla="*/ 269 h 35"/>
                <a:gd name="T18" fmla="*/ 177 w 21"/>
                <a:gd name="T19" fmla="*/ 269 h 35"/>
                <a:gd name="T20" fmla="*/ 177 w 21"/>
                <a:gd name="T21" fmla="*/ 216 h 35"/>
                <a:gd name="T22" fmla="*/ 177 w 21"/>
                <a:gd name="T23" fmla="*/ 216 h 35"/>
                <a:gd name="T24" fmla="*/ 177 w 21"/>
                <a:gd name="T25" fmla="*/ 216 h 35"/>
                <a:gd name="T26" fmla="*/ 264 w 21"/>
                <a:gd name="T27" fmla="*/ 216 h 35"/>
                <a:gd name="T28" fmla="*/ 264 w 21"/>
                <a:gd name="T29" fmla="*/ 216 h 35"/>
                <a:gd name="T30" fmla="*/ 264 w 21"/>
                <a:gd name="T31" fmla="*/ 165 h 35"/>
                <a:gd name="T32" fmla="*/ 264 w 21"/>
                <a:gd name="T33" fmla="*/ 165 h 35"/>
                <a:gd name="T34" fmla="*/ 264 w 21"/>
                <a:gd name="T35" fmla="*/ 165 h 35"/>
                <a:gd name="T36" fmla="*/ 264 w 21"/>
                <a:gd name="T37" fmla="*/ 113 h 35"/>
                <a:gd name="T38" fmla="*/ 264 w 21"/>
                <a:gd name="T39" fmla="*/ 113 h 35"/>
                <a:gd name="T40" fmla="*/ 264 w 21"/>
                <a:gd name="T41" fmla="*/ 113 h 35"/>
                <a:gd name="T42" fmla="*/ 264 w 21"/>
                <a:gd name="T43" fmla="*/ 53 h 35"/>
                <a:gd name="T44" fmla="*/ 177 w 21"/>
                <a:gd name="T45" fmla="*/ 53 h 35"/>
                <a:gd name="T46" fmla="*/ 177 w 21"/>
                <a:gd name="T47" fmla="*/ 0 h 35"/>
                <a:gd name="T48" fmla="*/ 177 w 21"/>
                <a:gd name="T49" fmla="*/ 0 h 35"/>
                <a:gd name="T50" fmla="*/ 177 w 21"/>
                <a:gd name="T51" fmla="*/ 0 h 35"/>
                <a:gd name="T52" fmla="*/ 83 w 21"/>
                <a:gd name="T53" fmla="*/ 0 h 35"/>
                <a:gd name="T54" fmla="*/ 83 w 21"/>
                <a:gd name="T55" fmla="*/ 0 h 35"/>
                <a:gd name="T56" fmla="*/ 0 w 21"/>
                <a:gd name="T57" fmla="*/ 53 h 35"/>
                <a:gd name="T58" fmla="*/ 0 w 21"/>
                <a:gd name="T59" fmla="*/ 53 h 35"/>
                <a:gd name="T60" fmla="*/ 0 w 21"/>
                <a:gd name="T61" fmla="*/ 53 h 35"/>
                <a:gd name="T62" fmla="*/ 0 w 21"/>
                <a:gd name="T63" fmla="*/ 113 h 35"/>
                <a:gd name="T64" fmla="*/ 0 w 21"/>
                <a:gd name="T65" fmla="*/ 165 h 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
                <a:gd name="T100" fmla="*/ 0 h 35"/>
                <a:gd name="T101" fmla="*/ 21 w 21"/>
                <a:gd name="T102" fmla="*/ 35 h 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 h="35">
                  <a:moveTo>
                    <a:pt x="0" y="21"/>
                  </a:moveTo>
                  <a:lnTo>
                    <a:pt x="0" y="21"/>
                  </a:lnTo>
                  <a:lnTo>
                    <a:pt x="0" y="28"/>
                  </a:lnTo>
                  <a:lnTo>
                    <a:pt x="7" y="28"/>
                  </a:lnTo>
                  <a:lnTo>
                    <a:pt x="7" y="35"/>
                  </a:lnTo>
                  <a:lnTo>
                    <a:pt x="14" y="35"/>
                  </a:lnTo>
                  <a:lnTo>
                    <a:pt x="14" y="28"/>
                  </a:lnTo>
                  <a:lnTo>
                    <a:pt x="21" y="28"/>
                  </a:lnTo>
                  <a:lnTo>
                    <a:pt x="21" y="21"/>
                  </a:lnTo>
                  <a:lnTo>
                    <a:pt x="21" y="14"/>
                  </a:lnTo>
                  <a:lnTo>
                    <a:pt x="21" y="7"/>
                  </a:lnTo>
                  <a:lnTo>
                    <a:pt x="14" y="7"/>
                  </a:lnTo>
                  <a:lnTo>
                    <a:pt x="14" y="0"/>
                  </a:lnTo>
                  <a:lnTo>
                    <a:pt x="7" y="0"/>
                  </a:lnTo>
                  <a:lnTo>
                    <a:pt x="0" y="7"/>
                  </a:lnTo>
                  <a:lnTo>
                    <a:pt x="0" y="14"/>
                  </a:lnTo>
                  <a:lnTo>
                    <a:pt x="0" y="21"/>
                  </a:lnTo>
                  <a:close/>
                </a:path>
              </a:pathLst>
            </a:custGeom>
            <a:solidFill>
              <a:srgbClr val="00FF00"/>
            </a:solidFill>
            <a:ln w="9525">
              <a:noFill/>
              <a:round/>
              <a:headEnd/>
              <a:tailEnd/>
            </a:ln>
          </p:spPr>
          <p:txBody>
            <a:bodyPr>
              <a:prstTxWarp prst="textNoShape">
                <a:avLst/>
              </a:prstTxWarp>
            </a:bodyPr>
            <a:lstStyle/>
            <a:p>
              <a:endParaRPr lang="da-DK"/>
            </a:p>
          </p:txBody>
        </p:sp>
        <p:sp>
          <p:nvSpPr>
            <p:cNvPr id="45" name="Freeform 52"/>
            <p:cNvSpPr>
              <a:spLocks/>
            </p:cNvSpPr>
            <p:nvPr/>
          </p:nvSpPr>
          <p:spPr bwMode="auto">
            <a:xfrm>
              <a:off x="4154" y="2571"/>
              <a:ext cx="24" cy="63"/>
            </a:xfrm>
            <a:custGeom>
              <a:avLst/>
              <a:gdLst>
                <a:gd name="T0" fmla="*/ 0 w 21"/>
                <a:gd name="T1" fmla="*/ 68 h 56"/>
                <a:gd name="T2" fmla="*/ 0 w 21"/>
                <a:gd name="T3" fmla="*/ 68 h 56"/>
                <a:gd name="T4" fmla="*/ 83 w 21"/>
                <a:gd name="T5" fmla="*/ 0 h 56"/>
                <a:gd name="T6" fmla="*/ 83 w 21"/>
                <a:gd name="T7" fmla="*/ 0 h 56"/>
                <a:gd name="T8" fmla="*/ 83 w 21"/>
                <a:gd name="T9" fmla="*/ 0 h 56"/>
                <a:gd name="T10" fmla="*/ 83 w 21"/>
                <a:gd name="T11" fmla="*/ 0 h 56"/>
                <a:gd name="T12" fmla="*/ 177 w 21"/>
                <a:gd name="T13" fmla="*/ 0 h 56"/>
                <a:gd name="T14" fmla="*/ 177 w 21"/>
                <a:gd name="T15" fmla="*/ 0 h 56"/>
                <a:gd name="T16" fmla="*/ 264 w 21"/>
                <a:gd name="T17" fmla="*/ 0 h 56"/>
                <a:gd name="T18" fmla="*/ 264 w 21"/>
                <a:gd name="T19" fmla="*/ 528 h 56"/>
                <a:gd name="T20" fmla="*/ 264 w 21"/>
                <a:gd name="T21" fmla="*/ 528 h 56"/>
                <a:gd name="T22" fmla="*/ 177 w 21"/>
                <a:gd name="T23" fmla="*/ 466 h 56"/>
                <a:gd name="T24" fmla="*/ 177 w 21"/>
                <a:gd name="T25" fmla="*/ 406 h 56"/>
                <a:gd name="T26" fmla="*/ 83 w 21"/>
                <a:gd name="T27" fmla="*/ 406 h 56"/>
                <a:gd name="T28" fmla="*/ 83 w 21"/>
                <a:gd name="T29" fmla="*/ 330 h 56"/>
                <a:gd name="T30" fmla="*/ 83 w 21"/>
                <a:gd name="T31" fmla="*/ 271 h 56"/>
                <a:gd name="T32" fmla="*/ 0 w 21"/>
                <a:gd name="T33" fmla="*/ 271 h 56"/>
                <a:gd name="T34" fmla="*/ 0 w 21"/>
                <a:gd name="T35" fmla="*/ 271 h 56"/>
                <a:gd name="T36" fmla="*/ 0 w 21"/>
                <a:gd name="T37" fmla="*/ 201 h 56"/>
                <a:gd name="T38" fmla="*/ 0 w 21"/>
                <a:gd name="T39" fmla="*/ 201 h 56"/>
                <a:gd name="T40" fmla="*/ 0 w 21"/>
                <a:gd name="T41" fmla="*/ 140 h 56"/>
                <a:gd name="T42" fmla="*/ 0 w 21"/>
                <a:gd name="T43" fmla="*/ 140 h 56"/>
                <a:gd name="T44" fmla="*/ 0 w 21"/>
                <a:gd name="T45" fmla="*/ 140 h 56"/>
                <a:gd name="T46" fmla="*/ 0 w 21"/>
                <a:gd name="T47" fmla="*/ 68 h 56"/>
                <a:gd name="T48" fmla="*/ 0 w 21"/>
                <a:gd name="T49" fmla="*/ 68 h 56"/>
                <a:gd name="T50" fmla="*/ 0 w 21"/>
                <a:gd name="T51" fmla="*/ 68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
                <a:gd name="T79" fmla="*/ 0 h 56"/>
                <a:gd name="T80" fmla="*/ 21 w 21"/>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 h="56">
                  <a:moveTo>
                    <a:pt x="0" y="7"/>
                  </a:moveTo>
                  <a:lnTo>
                    <a:pt x="0" y="7"/>
                  </a:lnTo>
                  <a:lnTo>
                    <a:pt x="7" y="0"/>
                  </a:lnTo>
                  <a:lnTo>
                    <a:pt x="14" y="0"/>
                  </a:lnTo>
                  <a:lnTo>
                    <a:pt x="21" y="0"/>
                  </a:lnTo>
                  <a:lnTo>
                    <a:pt x="21" y="56"/>
                  </a:lnTo>
                  <a:lnTo>
                    <a:pt x="14" y="49"/>
                  </a:lnTo>
                  <a:lnTo>
                    <a:pt x="14" y="42"/>
                  </a:lnTo>
                  <a:lnTo>
                    <a:pt x="7" y="42"/>
                  </a:lnTo>
                  <a:lnTo>
                    <a:pt x="7" y="35"/>
                  </a:lnTo>
                  <a:lnTo>
                    <a:pt x="7" y="28"/>
                  </a:lnTo>
                  <a:lnTo>
                    <a:pt x="0" y="28"/>
                  </a:lnTo>
                  <a:lnTo>
                    <a:pt x="0" y="21"/>
                  </a:lnTo>
                  <a:lnTo>
                    <a:pt x="0" y="14"/>
                  </a:lnTo>
                  <a:lnTo>
                    <a:pt x="0" y="7"/>
                  </a:lnTo>
                  <a:close/>
                </a:path>
              </a:pathLst>
            </a:custGeom>
            <a:solidFill>
              <a:srgbClr val="00FF00"/>
            </a:solidFill>
            <a:ln w="9525">
              <a:noFill/>
              <a:round/>
              <a:headEnd/>
              <a:tailEnd/>
            </a:ln>
          </p:spPr>
          <p:txBody>
            <a:bodyPr>
              <a:prstTxWarp prst="textNoShape">
                <a:avLst/>
              </a:prstTxWarp>
            </a:bodyPr>
            <a:lstStyle/>
            <a:p>
              <a:endParaRPr lang="da-DK"/>
            </a:p>
          </p:txBody>
        </p:sp>
        <p:sp>
          <p:nvSpPr>
            <p:cNvPr id="46" name="Freeform 53"/>
            <p:cNvSpPr>
              <a:spLocks/>
            </p:cNvSpPr>
            <p:nvPr/>
          </p:nvSpPr>
          <p:spPr bwMode="auto">
            <a:xfrm>
              <a:off x="1481" y="1169"/>
              <a:ext cx="1662" cy="2241"/>
            </a:xfrm>
            <a:custGeom>
              <a:avLst/>
              <a:gdLst>
                <a:gd name="T0" fmla="*/ 10518 w 1449"/>
                <a:gd name="T1" fmla="*/ 16283 h 2002"/>
                <a:gd name="T2" fmla="*/ 10613 w 1449"/>
                <a:gd name="T3" fmla="*/ 16765 h 2002"/>
                <a:gd name="T4" fmla="*/ 11001 w 1449"/>
                <a:gd name="T5" fmla="*/ 16528 h 2002"/>
                <a:gd name="T6" fmla="*/ 11181 w 1449"/>
                <a:gd name="T7" fmla="*/ 16342 h 2002"/>
                <a:gd name="T8" fmla="*/ 9662 w 1449"/>
                <a:gd name="T9" fmla="*/ 15442 h 2002"/>
                <a:gd name="T10" fmla="*/ 9474 w 1449"/>
                <a:gd name="T11" fmla="*/ 14859 h 2002"/>
                <a:gd name="T12" fmla="*/ 10234 w 1449"/>
                <a:gd name="T13" fmla="*/ 14326 h 2002"/>
                <a:gd name="T14" fmla="*/ 10518 w 1449"/>
                <a:gd name="T15" fmla="*/ 13425 h 2002"/>
                <a:gd name="T16" fmla="*/ 10234 w 1449"/>
                <a:gd name="T17" fmla="*/ 12584 h 2002"/>
                <a:gd name="T18" fmla="*/ 9662 w 1449"/>
                <a:gd name="T19" fmla="*/ 11993 h 2002"/>
                <a:gd name="T20" fmla="*/ 11001 w 1449"/>
                <a:gd name="T21" fmla="*/ 11565 h 2002"/>
                <a:gd name="T22" fmla="*/ 11962 w 1449"/>
                <a:gd name="T23" fmla="*/ 10983 h 2002"/>
                <a:gd name="T24" fmla="*/ 10234 w 1449"/>
                <a:gd name="T25" fmla="*/ 10318 h 2002"/>
                <a:gd name="T26" fmla="*/ 13262 w 1449"/>
                <a:gd name="T27" fmla="*/ 10199 h 2002"/>
                <a:gd name="T28" fmla="*/ 13365 w 1449"/>
                <a:gd name="T29" fmla="*/ 9615 h 2002"/>
                <a:gd name="T30" fmla="*/ 12994 w 1449"/>
                <a:gd name="T31" fmla="*/ 9130 h 2002"/>
                <a:gd name="T32" fmla="*/ 14402 w 1449"/>
                <a:gd name="T33" fmla="*/ 9185 h 2002"/>
                <a:gd name="T34" fmla="*/ 15073 w 1449"/>
                <a:gd name="T35" fmla="*/ 7993 h 2002"/>
                <a:gd name="T36" fmla="*/ 14793 w 1449"/>
                <a:gd name="T37" fmla="*/ 7396 h 2002"/>
                <a:gd name="T38" fmla="*/ 15073 w 1449"/>
                <a:gd name="T39" fmla="*/ 6684 h 2002"/>
                <a:gd name="T40" fmla="*/ 16485 w 1449"/>
                <a:gd name="T41" fmla="*/ 6141 h 2002"/>
                <a:gd name="T42" fmla="*/ 15829 w 1449"/>
                <a:gd name="T43" fmla="*/ 6506 h 2002"/>
                <a:gd name="T44" fmla="*/ 16397 w 1449"/>
                <a:gd name="T45" fmla="*/ 6862 h 2002"/>
                <a:gd name="T46" fmla="*/ 16872 w 1449"/>
                <a:gd name="T47" fmla="*/ 7396 h 2002"/>
                <a:gd name="T48" fmla="*/ 17531 w 1449"/>
                <a:gd name="T49" fmla="*/ 6506 h 2002"/>
                <a:gd name="T50" fmla="*/ 17909 w 1449"/>
                <a:gd name="T51" fmla="*/ 7157 h 2002"/>
                <a:gd name="T52" fmla="*/ 19255 w 1449"/>
                <a:gd name="T53" fmla="*/ 5245 h 2002"/>
                <a:gd name="T54" fmla="*/ 18109 w 1449"/>
                <a:gd name="T55" fmla="*/ 4171 h 2002"/>
                <a:gd name="T56" fmla="*/ 15551 w 1449"/>
                <a:gd name="T57" fmla="*/ 3701 h 2002"/>
                <a:gd name="T58" fmla="*/ 14696 w 1449"/>
                <a:gd name="T59" fmla="*/ 4228 h 2002"/>
                <a:gd name="T60" fmla="*/ 14981 w 1449"/>
                <a:gd name="T61" fmla="*/ 2917 h 2002"/>
                <a:gd name="T62" fmla="*/ 14981 w 1449"/>
                <a:gd name="T63" fmla="*/ 2734 h 2002"/>
                <a:gd name="T64" fmla="*/ 15073 w 1449"/>
                <a:gd name="T65" fmla="*/ 2146 h 2002"/>
                <a:gd name="T66" fmla="*/ 14514 w 1449"/>
                <a:gd name="T67" fmla="*/ 721 h 2002"/>
                <a:gd name="T68" fmla="*/ 12038 w 1449"/>
                <a:gd name="T69" fmla="*/ 294 h 2002"/>
                <a:gd name="T70" fmla="*/ 10430 w 1449"/>
                <a:gd name="T71" fmla="*/ 1012 h 2002"/>
                <a:gd name="T72" fmla="*/ 8535 w 1449"/>
                <a:gd name="T73" fmla="*/ 721 h 2002"/>
                <a:gd name="T74" fmla="*/ 8138 w 1449"/>
                <a:gd name="T75" fmla="*/ 2209 h 2002"/>
                <a:gd name="T76" fmla="*/ 8349 w 1449"/>
                <a:gd name="T77" fmla="*/ 2801 h 2002"/>
                <a:gd name="T78" fmla="*/ 8737 w 1449"/>
                <a:gd name="T79" fmla="*/ 3876 h 2002"/>
                <a:gd name="T80" fmla="*/ 8737 w 1449"/>
                <a:gd name="T81" fmla="*/ 4061 h 2002"/>
                <a:gd name="T82" fmla="*/ 7860 w 1449"/>
                <a:gd name="T83" fmla="*/ 3341 h 2002"/>
                <a:gd name="T84" fmla="*/ 7014 w 1449"/>
                <a:gd name="T85" fmla="*/ 3520 h 2002"/>
                <a:gd name="T86" fmla="*/ 6820 w 1449"/>
                <a:gd name="T87" fmla="*/ 2032 h 2002"/>
                <a:gd name="T88" fmla="*/ 5603 w 1449"/>
                <a:gd name="T89" fmla="*/ 2801 h 2002"/>
                <a:gd name="T90" fmla="*/ 4931 w 1449"/>
                <a:gd name="T91" fmla="*/ 3998 h 2002"/>
                <a:gd name="T92" fmla="*/ 3886 w 1449"/>
                <a:gd name="T93" fmla="*/ 3764 h 2002"/>
                <a:gd name="T94" fmla="*/ 2008 w 1449"/>
                <a:gd name="T95" fmla="*/ 3701 h 2002"/>
                <a:gd name="T96" fmla="*/ 1610 w 1449"/>
                <a:gd name="T97" fmla="*/ 2632 h 2002"/>
                <a:gd name="T98" fmla="*/ 851 w 1449"/>
                <a:gd name="T99" fmla="*/ 5078 h 2002"/>
                <a:gd name="T100" fmla="*/ 1224 w 1449"/>
                <a:gd name="T101" fmla="*/ 5009 h 2002"/>
                <a:gd name="T102" fmla="*/ 749 w 1449"/>
                <a:gd name="T103" fmla="*/ 5309 h 2002"/>
                <a:gd name="T104" fmla="*/ 749 w 1449"/>
                <a:gd name="T105" fmla="*/ 7761 h 2002"/>
                <a:gd name="T106" fmla="*/ 2085 w 1449"/>
                <a:gd name="T107" fmla="*/ 8893 h 2002"/>
                <a:gd name="T108" fmla="*/ 653 w 1449"/>
                <a:gd name="T109" fmla="*/ 8288 h 2002"/>
                <a:gd name="T110" fmla="*/ 284 w 1449"/>
                <a:gd name="T111" fmla="*/ 10924 h 2002"/>
                <a:gd name="T112" fmla="*/ 1130 w 1449"/>
                <a:gd name="T113" fmla="*/ 11509 h 2002"/>
                <a:gd name="T114" fmla="*/ 2183 w 1449"/>
                <a:gd name="T115" fmla="*/ 11808 h 2002"/>
                <a:gd name="T116" fmla="*/ 3708 w 1449"/>
                <a:gd name="T117" fmla="*/ 13248 h 2002"/>
                <a:gd name="T118" fmla="*/ 3708 w 1449"/>
                <a:gd name="T119" fmla="*/ 16047 h 2002"/>
                <a:gd name="T120" fmla="*/ 6356 w 1449"/>
                <a:gd name="T121" fmla="*/ 16586 h 2002"/>
                <a:gd name="T122" fmla="*/ 9097 w 1449"/>
                <a:gd name="T123" fmla="*/ 17006 h 200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49"/>
                <a:gd name="T187" fmla="*/ 0 h 2002"/>
                <a:gd name="T188" fmla="*/ 1449 w 1449"/>
                <a:gd name="T189" fmla="*/ 2002 h 200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49" h="2002">
                  <a:moveTo>
                    <a:pt x="672" y="1995"/>
                  </a:moveTo>
                  <a:lnTo>
                    <a:pt x="679" y="1988"/>
                  </a:lnTo>
                  <a:lnTo>
                    <a:pt x="679" y="1981"/>
                  </a:lnTo>
                  <a:lnTo>
                    <a:pt x="686" y="1974"/>
                  </a:lnTo>
                  <a:lnTo>
                    <a:pt x="693" y="1967"/>
                  </a:lnTo>
                  <a:lnTo>
                    <a:pt x="700" y="1960"/>
                  </a:lnTo>
                  <a:lnTo>
                    <a:pt x="700" y="1953"/>
                  </a:lnTo>
                  <a:lnTo>
                    <a:pt x="707" y="1953"/>
                  </a:lnTo>
                  <a:lnTo>
                    <a:pt x="714" y="1946"/>
                  </a:lnTo>
                  <a:lnTo>
                    <a:pt x="721" y="1946"/>
                  </a:lnTo>
                  <a:lnTo>
                    <a:pt x="728" y="1946"/>
                  </a:lnTo>
                  <a:lnTo>
                    <a:pt x="735" y="1939"/>
                  </a:lnTo>
                  <a:lnTo>
                    <a:pt x="735" y="1932"/>
                  </a:lnTo>
                  <a:lnTo>
                    <a:pt x="742" y="1925"/>
                  </a:lnTo>
                  <a:lnTo>
                    <a:pt x="742" y="1918"/>
                  </a:lnTo>
                  <a:lnTo>
                    <a:pt x="749" y="1911"/>
                  </a:lnTo>
                  <a:lnTo>
                    <a:pt x="756" y="1911"/>
                  </a:lnTo>
                  <a:lnTo>
                    <a:pt x="763" y="1911"/>
                  </a:lnTo>
                  <a:lnTo>
                    <a:pt x="770" y="1911"/>
                  </a:lnTo>
                  <a:lnTo>
                    <a:pt x="777" y="1911"/>
                  </a:lnTo>
                  <a:lnTo>
                    <a:pt x="777" y="1918"/>
                  </a:lnTo>
                  <a:lnTo>
                    <a:pt x="770" y="1918"/>
                  </a:lnTo>
                  <a:lnTo>
                    <a:pt x="770" y="1925"/>
                  </a:lnTo>
                  <a:lnTo>
                    <a:pt x="763" y="1925"/>
                  </a:lnTo>
                  <a:lnTo>
                    <a:pt x="763" y="1932"/>
                  </a:lnTo>
                  <a:lnTo>
                    <a:pt x="763" y="1939"/>
                  </a:lnTo>
                  <a:lnTo>
                    <a:pt x="763" y="1946"/>
                  </a:lnTo>
                  <a:lnTo>
                    <a:pt x="763" y="1953"/>
                  </a:lnTo>
                  <a:lnTo>
                    <a:pt x="763" y="1960"/>
                  </a:lnTo>
                  <a:lnTo>
                    <a:pt x="763" y="1967"/>
                  </a:lnTo>
                  <a:lnTo>
                    <a:pt x="763" y="1974"/>
                  </a:lnTo>
                  <a:lnTo>
                    <a:pt x="770" y="1974"/>
                  </a:lnTo>
                  <a:lnTo>
                    <a:pt x="784" y="1967"/>
                  </a:lnTo>
                  <a:lnTo>
                    <a:pt x="791" y="1967"/>
                  </a:lnTo>
                  <a:lnTo>
                    <a:pt x="798" y="1967"/>
                  </a:lnTo>
                  <a:lnTo>
                    <a:pt x="805" y="1974"/>
                  </a:lnTo>
                  <a:lnTo>
                    <a:pt x="805" y="1981"/>
                  </a:lnTo>
                  <a:lnTo>
                    <a:pt x="812" y="1988"/>
                  </a:lnTo>
                  <a:lnTo>
                    <a:pt x="812" y="1995"/>
                  </a:lnTo>
                  <a:lnTo>
                    <a:pt x="819" y="1995"/>
                  </a:lnTo>
                  <a:lnTo>
                    <a:pt x="826" y="1995"/>
                  </a:lnTo>
                  <a:lnTo>
                    <a:pt x="826" y="1988"/>
                  </a:lnTo>
                  <a:lnTo>
                    <a:pt x="833" y="1981"/>
                  </a:lnTo>
                  <a:lnTo>
                    <a:pt x="833" y="1974"/>
                  </a:lnTo>
                  <a:lnTo>
                    <a:pt x="833" y="1967"/>
                  </a:lnTo>
                  <a:lnTo>
                    <a:pt x="833" y="1960"/>
                  </a:lnTo>
                  <a:lnTo>
                    <a:pt x="826" y="1960"/>
                  </a:lnTo>
                  <a:lnTo>
                    <a:pt x="826" y="1953"/>
                  </a:lnTo>
                  <a:lnTo>
                    <a:pt x="819" y="1953"/>
                  </a:lnTo>
                  <a:lnTo>
                    <a:pt x="819" y="1946"/>
                  </a:lnTo>
                  <a:lnTo>
                    <a:pt x="812" y="1946"/>
                  </a:lnTo>
                  <a:lnTo>
                    <a:pt x="805" y="1939"/>
                  </a:lnTo>
                  <a:lnTo>
                    <a:pt x="812" y="1939"/>
                  </a:lnTo>
                  <a:lnTo>
                    <a:pt x="819" y="1939"/>
                  </a:lnTo>
                  <a:lnTo>
                    <a:pt x="826" y="1939"/>
                  </a:lnTo>
                  <a:lnTo>
                    <a:pt x="833" y="1939"/>
                  </a:lnTo>
                  <a:lnTo>
                    <a:pt x="833" y="1932"/>
                  </a:lnTo>
                  <a:lnTo>
                    <a:pt x="833" y="1925"/>
                  </a:lnTo>
                  <a:lnTo>
                    <a:pt x="833" y="1918"/>
                  </a:lnTo>
                  <a:lnTo>
                    <a:pt x="826" y="1918"/>
                  </a:lnTo>
                  <a:lnTo>
                    <a:pt x="819" y="1918"/>
                  </a:lnTo>
                  <a:lnTo>
                    <a:pt x="826" y="1911"/>
                  </a:lnTo>
                  <a:lnTo>
                    <a:pt x="826" y="1904"/>
                  </a:lnTo>
                  <a:lnTo>
                    <a:pt x="833" y="1904"/>
                  </a:lnTo>
                  <a:lnTo>
                    <a:pt x="826" y="1883"/>
                  </a:lnTo>
                  <a:lnTo>
                    <a:pt x="819" y="1869"/>
                  </a:lnTo>
                  <a:lnTo>
                    <a:pt x="805" y="1855"/>
                  </a:lnTo>
                  <a:lnTo>
                    <a:pt x="791" y="1848"/>
                  </a:lnTo>
                  <a:lnTo>
                    <a:pt x="777" y="1841"/>
                  </a:lnTo>
                  <a:lnTo>
                    <a:pt x="763" y="1827"/>
                  </a:lnTo>
                  <a:lnTo>
                    <a:pt x="749" y="1820"/>
                  </a:lnTo>
                  <a:lnTo>
                    <a:pt x="742" y="1806"/>
                  </a:lnTo>
                  <a:lnTo>
                    <a:pt x="735" y="1806"/>
                  </a:lnTo>
                  <a:lnTo>
                    <a:pt x="728" y="1806"/>
                  </a:lnTo>
                  <a:lnTo>
                    <a:pt x="721" y="1813"/>
                  </a:lnTo>
                  <a:lnTo>
                    <a:pt x="714" y="1813"/>
                  </a:lnTo>
                  <a:lnTo>
                    <a:pt x="707" y="1813"/>
                  </a:lnTo>
                  <a:lnTo>
                    <a:pt x="700" y="1813"/>
                  </a:lnTo>
                  <a:lnTo>
                    <a:pt x="693" y="1813"/>
                  </a:lnTo>
                  <a:lnTo>
                    <a:pt x="686" y="1813"/>
                  </a:lnTo>
                  <a:lnTo>
                    <a:pt x="679" y="1820"/>
                  </a:lnTo>
                  <a:lnTo>
                    <a:pt x="672" y="1820"/>
                  </a:lnTo>
                  <a:lnTo>
                    <a:pt x="672" y="1813"/>
                  </a:lnTo>
                  <a:lnTo>
                    <a:pt x="679" y="1813"/>
                  </a:lnTo>
                  <a:lnTo>
                    <a:pt x="679" y="1806"/>
                  </a:lnTo>
                  <a:lnTo>
                    <a:pt x="686" y="1799"/>
                  </a:lnTo>
                  <a:lnTo>
                    <a:pt x="700" y="1792"/>
                  </a:lnTo>
                  <a:lnTo>
                    <a:pt x="707" y="1792"/>
                  </a:lnTo>
                  <a:lnTo>
                    <a:pt x="714" y="1785"/>
                  </a:lnTo>
                  <a:lnTo>
                    <a:pt x="714" y="1778"/>
                  </a:lnTo>
                  <a:lnTo>
                    <a:pt x="714" y="1764"/>
                  </a:lnTo>
                  <a:lnTo>
                    <a:pt x="714" y="1757"/>
                  </a:lnTo>
                  <a:lnTo>
                    <a:pt x="707" y="1750"/>
                  </a:lnTo>
                  <a:lnTo>
                    <a:pt x="700" y="1743"/>
                  </a:lnTo>
                  <a:lnTo>
                    <a:pt x="693" y="1736"/>
                  </a:lnTo>
                  <a:lnTo>
                    <a:pt x="693" y="1729"/>
                  </a:lnTo>
                  <a:lnTo>
                    <a:pt x="693" y="1722"/>
                  </a:lnTo>
                  <a:lnTo>
                    <a:pt x="700" y="1722"/>
                  </a:lnTo>
                  <a:lnTo>
                    <a:pt x="707" y="1715"/>
                  </a:lnTo>
                  <a:lnTo>
                    <a:pt x="707" y="1708"/>
                  </a:lnTo>
                  <a:lnTo>
                    <a:pt x="707" y="1701"/>
                  </a:lnTo>
                  <a:lnTo>
                    <a:pt x="714" y="1694"/>
                  </a:lnTo>
                  <a:lnTo>
                    <a:pt x="721" y="1687"/>
                  </a:lnTo>
                  <a:lnTo>
                    <a:pt x="728" y="1680"/>
                  </a:lnTo>
                  <a:lnTo>
                    <a:pt x="735" y="1680"/>
                  </a:lnTo>
                  <a:lnTo>
                    <a:pt x="749" y="1673"/>
                  </a:lnTo>
                  <a:lnTo>
                    <a:pt x="749" y="1680"/>
                  </a:lnTo>
                  <a:lnTo>
                    <a:pt x="756" y="1680"/>
                  </a:lnTo>
                  <a:lnTo>
                    <a:pt x="756" y="1687"/>
                  </a:lnTo>
                  <a:lnTo>
                    <a:pt x="763" y="1687"/>
                  </a:lnTo>
                  <a:lnTo>
                    <a:pt x="770" y="1680"/>
                  </a:lnTo>
                  <a:lnTo>
                    <a:pt x="777" y="1680"/>
                  </a:lnTo>
                  <a:lnTo>
                    <a:pt x="784" y="1673"/>
                  </a:lnTo>
                  <a:lnTo>
                    <a:pt x="791" y="1659"/>
                  </a:lnTo>
                  <a:lnTo>
                    <a:pt x="798" y="1652"/>
                  </a:lnTo>
                  <a:lnTo>
                    <a:pt x="805" y="1645"/>
                  </a:lnTo>
                  <a:lnTo>
                    <a:pt x="805" y="1631"/>
                  </a:lnTo>
                  <a:lnTo>
                    <a:pt x="805" y="1624"/>
                  </a:lnTo>
                  <a:lnTo>
                    <a:pt x="805" y="1617"/>
                  </a:lnTo>
                  <a:lnTo>
                    <a:pt x="805" y="1610"/>
                  </a:lnTo>
                  <a:lnTo>
                    <a:pt x="798" y="1610"/>
                  </a:lnTo>
                  <a:lnTo>
                    <a:pt x="791" y="1603"/>
                  </a:lnTo>
                  <a:lnTo>
                    <a:pt x="784" y="1596"/>
                  </a:lnTo>
                  <a:lnTo>
                    <a:pt x="777" y="1596"/>
                  </a:lnTo>
                  <a:lnTo>
                    <a:pt x="770" y="1589"/>
                  </a:lnTo>
                  <a:lnTo>
                    <a:pt x="770" y="1582"/>
                  </a:lnTo>
                  <a:lnTo>
                    <a:pt x="770" y="1575"/>
                  </a:lnTo>
                  <a:lnTo>
                    <a:pt x="777" y="1575"/>
                  </a:lnTo>
                  <a:lnTo>
                    <a:pt x="777" y="1568"/>
                  </a:lnTo>
                  <a:lnTo>
                    <a:pt x="770" y="1568"/>
                  </a:lnTo>
                  <a:lnTo>
                    <a:pt x="770" y="1561"/>
                  </a:lnTo>
                  <a:lnTo>
                    <a:pt x="763" y="1561"/>
                  </a:lnTo>
                  <a:lnTo>
                    <a:pt x="770" y="1561"/>
                  </a:lnTo>
                  <a:lnTo>
                    <a:pt x="770" y="1554"/>
                  </a:lnTo>
                  <a:lnTo>
                    <a:pt x="777" y="1554"/>
                  </a:lnTo>
                  <a:lnTo>
                    <a:pt x="777" y="1547"/>
                  </a:lnTo>
                  <a:lnTo>
                    <a:pt x="777" y="1540"/>
                  </a:lnTo>
                  <a:lnTo>
                    <a:pt x="777" y="1533"/>
                  </a:lnTo>
                  <a:lnTo>
                    <a:pt x="777" y="1526"/>
                  </a:lnTo>
                  <a:lnTo>
                    <a:pt x="770" y="1519"/>
                  </a:lnTo>
                  <a:lnTo>
                    <a:pt x="770" y="1512"/>
                  </a:lnTo>
                  <a:lnTo>
                    <a:pt x="763" y="1505"/>
                  </a:lnTo>
                  <a:lnTo>
                    <a:pt x="763" y="1491"/>
                  </a:lnTo>
                  <a:lnTo>
                    <a:pt x="756" y="1484"/>
                  </a:lnTo>
                  <a:lnTo>
                    <a:pt x="756" y="1477"/>
                  </a:lnTo>
                  <a:lnTo>
                    <a:pt x="756" y="1470"/>
                  </a:lnTo>
                  <a:lnTo>
                    <a:pt x="763" y="1463"/>
                  </a:lnTo>
                  <a:lnTo>
                    <a:pt x="770" y="1456"/>
                  </a:lnTo>
                  <a:lnTo>
                    <a:pt x="777" y="1449"/>
                  </a:lnTo>
                  <a:lnTo>
                    <a:pt x="784" y="1449"/>
                  </a:lnTo>
                  <a:lnTo>
                    <a:pt x="791" y="1442"/>
                  </a:lnTo>
                  <a:lnTo>
                    <a:pt x="791" y="1435"/>
                  </a:lnTo>
                  <a:lnTo>
                    <a:pt x="791" y="1428"/>
                  </a:lnTo>
                  <a:lnTo>
                    <a:pt x="791" y="1421"/>
                  </a:lnTo>
                  <a:lnTo>
                    <a:pt x="791" y="1414"/>
                  </a:lnTo>
                  <a:lnTo>
                    <a:pt x="784" y="1407"/>
                  </a:lnTo>
                  <a:lnTo>
                    <a:pt x="777" y="1400"/>
                  </a:lnTo>
                  <a:lnTo>
                    <a:pt x="770" y="1400"/>
                  </a:lnTo>
                  <a:lnTo>
                    <a:pt x="763" y="1400"/>
                  </a:lnTo>
                  <a:lnTo>
                    <a:pt x="756" y="1400"/>
                  </a:lnTo>
                  <a:lnTo>
                    <a:pt x="749" y="1407"/>
                  </a:lnTo>
                  <a:lnTo>
                    <a:pt x="742" y="1407"/>
                  </a:lnTo>
                  <a:lnTo>
                    <a:pt x="735" y="1407"/>
                  </a:lnTo>
                  <a:lnTo>
                    <a:pt x="714" y="1407"/>
                  </a:lnTo>
                  <a:lnTo>
                    <a:pt x="721" y="1407"/>
                  </a:lnTo>
                  <a:lnTo>
                    <a:pt x="721" y="1400"/>
                  </a:lnTo>
                  <a:lnTo>
                    <a:pt x="728" y="1400"/>
                  </a:lnTo>
                  <a:lnTo>
                    <a:pt x="735" y="1393"/>
                  </a:lnTo>
                  <a:lnTo>
                    <a:pt x="735" y="1386"/>
                  </a:lnTo>
                  <a:lnTo>
                    <a:pt x="742" y="1386"/>
                  </a:lnTo>
                  <a:lnTo>
                    <a:pt x="742" y="1379"/>
                  </a:lnTo>
                  <a:lnTo>
                    <a:pt x="749" y="1372"/>
                  </a:lnTo>
                  <a:lnTo>
                    <a:pt x="756" y="1372"/>
                  </a:lnTo>
                  <a:lnTo>
                    <a:pt x="756" y="1379"/>
                  </a:lnTo>
                  <a:lnTo>
                    <a:pt x="763" y="1379"/>
                  </a:lnTo>
                  <a:lnTo>
                    <a:pt x="770" y="1379"/>
                  </a:lnTo>
                  <a:lnTo>
                    <a:pt x="777" y="1379"/>
                  </a:lnTo>
                  <a:lnTo>
                    <a:pt x="784" y="1379"/>
                  </a:lnTo>
                  <a:lnTo>
                    <a:pt x="791" y="1372"/>
                  </a:lnTo>
                  <a:lnTo>
                    <a:pt x="798" y="1372"/>
                  </a:lnTo>
                  <a:lnTo>
                    <a:pt x="805" y="1365"/>
                  </a:lnTo>
                  <a:lnTo>
                    <a:pt x="812" y="1365"/>
                  </a:lnTo>
                  <a:lnTo>
                    <a:pt x="812" y="1358"/>
                  </a:lnTo>
                  <a:lnTo>
                    <a:pt x="812" y="1351"/>
                  </a:lnTo>
                  <a:lnTo>
                    <a:pt x="819" y="1351"/>
                  </a:lnTo>
                  <a:lnTo>
                    <a:pt x="819" y="1344"/>
                  </a:lnTo>
                  <a:lnTo>
                    <a:pt x="826" y="1344"/>
                  </a:lnTo>
                  <a:lnTo>
                    <a:pt x="833" y="1337"/>
                  </a:lnTo>
                  <a:lnTo>
                    <a:pt x="840" y="1337"/>
                  </a:lnTo>
                  <a:lnTo>
                    <a:pt x="847" y="1330"/>
                  </a:lnTo>
                  <a:lnTo>
                    <a:pt x="854" y="1330"/>
                  </a:lnTo>
                  <a:lnTo>
                    <a:pt x="854" y="1323"/>
                  </a:lnTo>
                  <a:lnTo>
                    <a:pt x="861" y="1316"/>
                  </a:lnTo>
                  <a:lnTo>
                    <a:pt x="861" y="1309"/>
                  </a:lnTo>
                  <a:lnTo>
                    <a:pt x="868" y="1309"/>
                  </a:lnTo>
                  <a:lnTo>
                    <a:pt x="875" y="1302"/>
                  </a:lnTo>
                  <a:lnTo>
                    <a:pt x="882" y="1302"/>
                  </a:lnTo>
                  <a:lnTo>
                    <a:pt x="882" y="1295"/>
                  </a:lnTo>
                  <a:lnTo>
                    <a:pt x="889" y="1295"/>
                  </a:lnTo>
                  <a:lnTo>
                    <a:pt x="896" y="1288"/>
                  </a:lnTo>
                  <a:lnTo>
                    <a:pt x="889" y="1288"/>
                  </a:lnTo>
                  <a:lnTo>
                    <a:pt x="882" y="1288"/>
                  </a:lnTo>
                  <a:lnTo>
                    <a:pt x="875" y="1288"/>
                  </a:lnTo>
                  <a:lnTo>
                    <a:pt x="868" y="1288"/>
                  </a:lnTo>
                  <a:lnTo>
                    <a:pt x="861" y="1288"/>
                  </a:lnTo>
                  <a:lnTo>
                    <a:pt x="854" y="1288"/>
                  </a:lnTo>
                  <a:lnTo>
                    <a:pt x="847" y="1288"/>
                  </a:lnTo>
                  <a:lnTo>
                    <a:pt x="840" y="1281"/>
                  </a:lnTo>
                  <a:lnTo>
                    <a:pt x="833" y="1274"/>
                  </a:lnTo>
                  <a:lnTo>
                    <a:pt x="833" y="1267"/>
                  </a:lnTo>
                  <a:lnTo>
                    <a:pt x="833" y="1260"/>
                  </a:lnTo>
                  <a:lnTo>
                    <a:pt x="784" y="1218"/>
                  </a:lnTo>
                  <a:lnTo>
                    <a:pt x="777" y="1218"/>
                  </a:lnTo>
                  <a:lnTo>
                    <a:pt x="777" y="1211"/>
                  </a:lnTo>
                  <a:lnTo>
                    <a:pt x="770" y="1211"/>
                  </a:lnTo>
                  <a:lnTo>
                    <a:pt x="763" y="1211"/>
                  </a:lnTo>
                  <a:lnTo>
                    <a:pt x="756" y="1211"/>
                  </a:lnTo>
                  <a:lnTo>
                    <a:pt x="749" y="1211"/>
                  </a:lnTo>
                  <a:lnTo>
                    <a:pt x="756" y="1211"/>
                  </a:lnTo>
                  <a:lnTo>
                    <a:pt x="763" y="1204"/>
                  </a:lnTo>
                  <a:lnTo>
                    <a:pt x="770" y="1204"/>
                  </a:lnTo>
                  <a:lnTo>
                    <a:pt x="777" y="1204"/>
                  </a:lnTo>
                  <a:lnTo>
                    <a:pt x="791" y="1204"/>
                  </a:lnTo>
                  <a:lnTo>
                    <a:pt x="812" y="1211"/>
                  </a:lnTo>
                  <a:lnTo>
                    <a:pt x="826" y="1218"/>
                  </a:lnTo>
                  <a:lnTo>
                    <a:pt x="840" y="1232"/>
                  </a:lnTo>
                  <a:lnTo>
                    <a:pt x="854" y="1239"/>
                  </a:lnTo>
                  <a:lnTo>
                    <a:pt x="868" y="1246"/>
                  </a:lnTo>
                  <a:lnTo>
                    <a:pt x="882" y="1246"/>
                  </a:lnTo>
                  <a:lnTo>
                    <a:pt x="896" y="1239"/>
                  </a:lnTo>
                  <a:lnTo>
                    <a:pt x="910" y="1232"/>
                  </a:lnTo>
                  <a:lnTo>
                    <a:pt x="917" y="1225"/>
                  </a:lnTo>
                  <a:lnTo>
                    <a:pt x="931" y="1218"/>
                  </a:lnTo>
                  <a:lnTo>
                    <a:pt x="938" y="1218"/>
                  </a:lnTo>
                  <a:lnTo>
                    <a:pt x="945" y="1218"/>
                  </a:lnTo>
                  <a:lnTo>
                    <a:pt x="952" y="1218"/>
                  </a:lnTo>
                  <a:lnTo>
                    <a:pt x="959" y="1218"/>
                  </a:lnTo>
                  <a:lnTo>
                    <a:pt x="973" y="1211"/>
                  </a:lnTo>
                  <a:lnTo>
                    <a:pt x="973" y="1204"/>
                  </a:lnTo>
                  <a:lnTo>
                    <a:pt x="973" y="1197"/>
                  </a:lnTo>
                  <a:lnTo>
                    <a:pt x="980" y="1197"/>
                  </a:lnTo>
                  <a:lnTo>
                    <a:pt x="980" y="1190"/>
                  </a:lnTo>
                  <a:lnTo>
                    <a:pt x="987" y="1183"/>
                  </a:lnTo>
                  <a:lnTo>
                    <a:pt x="994" y="1183"/>
                  </a:lnTo>
                  <a:lnTo>
                    <a:pt x="1001" y="1176"/>
                  </a:lnTo>
                  <a:lnTo>
                    <a:pt x="994" y="1169"/>
                  </a:lnTo>
                  <a:lnTo>
                    <a:pt x="987" y="1169"/>
                  </a:lnTo>
                  <a:lnTo>
                    <a:pt x="980" y="1169"/>
                  </a:lnTo>
                  <a:lnTo>
                    <a:pt x="980" y="1162"/>
                  </a:lnTo>
                  <a:lnTo>
                    <a:pt x="980" y="1155"/>
                  </a:lnTo>
                  <a:lnTo>
                    <a:pt x="987" y="1148"/>
                  </a:lnTo>
                  <a:lnTo>
                    <a:pt x="994" y="1141"/>
                  </a:lnTo>
                  <a:lnTo>
                    <a:pt x="994" y="1134"/>
                  </a:lnTo>
                  <a:lnTo>
                    <a:pt x="987" y="1134"/>
                  </a:lnTo>
                  <a:lnTo>
                    <a:pt x="987" y="1127"/>
                  </a:lnTo>
                  <a:lnTo>
                    <a:pt x="987" y="1120"/>
                  </a:lnTo>
                  <a:lnTo>
                    <a:pt x="987" y="1113"/>
                  </a:lnTo>
                  <a:lnTo>
                    <a:pt x="973" y="1113"/>
                  </a:lnTo>
                  <a:lnTo>
                    <a:pt x="966" y="1113"/>
                  </a:lnTo>
                  <a:lnTo>
                    <a:pt x="952" y="1106"/>
                  </a:lnTo>
                  <a:lnTo>
                    <a:pt x="945" y="1106"/>
                  </a:lnTo>
                  <a:lnTo>
                    <a:pt x="938" y="1106"/>
                  </a:lnTo>
                  <a:lnTo>
                    <a:pt x="924" y="1099"/>
                  </a:lnTo>
                  <a:lnTo>
                    <a:pt x="917" y="1099"/>
                  </a:lnTo>
                  <a:lnTo>
                    <a:pt x="910" y="1099"/>
                  </a:lnTo>
                  <a:lnTo>
                    <a:pt x="910" y="1085"/>
                  </a:lnTo>
                  <a:lnTo>
                    <a:pt x="917" y="1085"/>
                  </a:lnTo>
                  <a:lnTo>
                    <a:pt x="924" y="1085"/>
                  </a:lnTo>
                  <a:lnTo>
                    <a:pt x="931" y="1085"/>
                  </a:lnTo>
                  <a:lnTo>
                    <a:pt x="945" y="1078"/>
                  </a:lnTo>
                  <a:lnTo>
                    <a:pt x="952" y="1078"/>
                  </a:lnTo>
                  <a:lnTo>
                    <a:pt x="959" y="1071"/>
                  </a:lnTo>
                  <a:lnTo>
                    <a:pt x="966" y="1064"/>
                  </a:lnTo>
                  <a:lnTo>
                    <a:pt x="980" y="1064"/>
                  </a:lnTo>
                  <a:lnTo>
                    <a:pt x="987" y="1057"/>
                  </a:lnTo>
                  <a:lnTo>
                    <a:pt x="1001" y="1057"/>
                  </a:lnTo>
                  <a:lnTo>
                    <a:pt x="1015" y="1057"/>
                  </a:lnTo>
                  <a:lnTo>
                    <a:pt x="1022" y="1064"/>
                  </a:lnTo>
                  <a:lnTo>
                    <a:pt x="1029" y="1071"/>
                  </a:lnTo>
                  <a:lnTo>
                    <a:pt x="1036" y="1078"/>
                  </a:lnTo>
                  <a:lnTo>
                    <a:pt x="1043" y="1085"/>
                  </a:lnTo>
                  <a:lnTo>
                    <a:pt x="1043" y="1092"/>
                  </a:lnTo>
                  <a:lnTo>
                    <a:pt x="1050" y="1099"/>
                  </a:lnTo>
                  <a:lnTo>
                    <a:pt x="1057" y="1113"/>
                  </a:lnTo>
                  <a:lnTo>
                    <a:pt x="1057" y="1106"/>
                  </a:lnTo>
                  <a:lnTo>
                    <a:pt x="1064" y="1106"/>
                  </a:lnTo>
                  <a:lnTo>
                    <a:pt x="1064" y="1099"/>
                  </a:lnTo>
                  <a:lnTo>
                    <a:pt x="1064" y="1092"/>
                  </a:lnTo>
                  <a:lnTo>
                    <a:pt x="1064" y="1085"/>
                  </a:lnTo>
                  <a:lnTo>
                    <a:pt x="1064" y="1078"/>
                  </a:lnTo>
                  <a:lnTo>
                    <a:pt x="1064" y="1071"/>
                  </a:lnTo>
                  <a:lnTo>
                    <a:pt x="1064" y="1057"/>
                  </a:lnTo>
                  <a:lnTo>
                    <a:pt x="1071" y="1050"/>
                  </a:lnTo>
                  <a:lnTo>
                    <a:pt x="1078" y="1050"/>
                  </a:lnTo>
                  <a:lnTo>
                    <a:pt x="1085" y="1043"/>
                  </a:lnTo>
                  <a:lnTo>
                    <a:pt x="1092" y="1036"/>
                  </a:lnTo>
                  <a:lnTo>
                    <a:pt x="1099" y="1029"/>
                  </a:lnTo>
                  <a:lnTo>
                    <a:pt x="1099" y="1015"/>
                  </a:lnTo>
                  <a:lnTo>
                    <a:pt x="1099" y="1008"/>
                  </a:lnTo>
                  <a:lnTo>
                    <a:pt x="1099" y="1001"/>
                  </a:lnTo>
                  <a:lnTo>
                    <a:pt x="1099" y="994"/>
                  </a:lnTo>
                  <a:lnTo>
                    <a:pt x="1099" y="987"/>
                  </a:lnTo>
                  <a:lnTo>
                    <a:pt x="1099" y="980"/>
                  </a:lnTo>
                  <a:lnTo>
                    <a:pt x="1099" y="973"/>
                  </a:lnTo>
                  <a:lnTo>
                    <a:pt x="1099" y="966"/>
                  </a:lnTo>
                  <a:lnTo>
                    <a:pt x="1099" y="959"/>
                  </a:lnTo>
                  <a:lnTo>
                    <a:pt x="1099" y="952"/>
                  </a:lnTo>
                  <a:lnTo>
                    <a:pt x="1106" y="945"/>
                  </a:lnTo>
                  <a:lnTo>
                    <a:pt x="1113" y="938"/>
                  </a:lnTo>
                  <a:lnTo>
                    <a:pt x="1113" y="931"/>
                  </a:lnTo>
                  <a:lnTo>
                    <a:pt x="1106" y="931"/>
                  </a:lnTo>
                  <a:lnTo>
                    <a:pt x="1099" y="931"/>
                  </a:lnTo>
                  <a:lnTo>
                    <a:pt x="1092" y="938"/>
                  </a:lnTo>
                  <a:lnTo>
                    <a:pt x="1092" y="931"/>
                  </a:lnTo>
                  <a:lnTo>
                    <a:pt x="1099" y="931"/>
                  </a:lnTo>
                  <a:lnTo>
                    <a:pt x="1099" y="924"/>
                  </a:lnTo>
                  <a:lnTo>
                    <a:pt x="1099" y="917"/>
                  </a:lnTo>
                  <a:lnTo>
                    <a:pt x="1106" y="917"/>
                  </a:lnTo>
                  <a:lnTo>
                    <a:pt x="1106" y="910"/>
                  </a:lnTo>
                  <a:lnTo>
                    <a:pt x="1106" y="903"/>
                  </a:lnTo>
                  <a:lnTo>
                    <a:pt x="1106" y="896"/>
                  </a:lnTo>
                  <a:lnTo>
                    <a:pt x="1099" y="896"/>
                  </a:lnTo>
                  <a:lnTo>
                    <a:pt x="1099" y="889"/>
                  </a:lnTo>
                  <a:lnTo>
                    <a:pt x="1092" y="882"/>
                  </a:lnTo>
                  <a:lnTo>
                    <a:pt x="1092" y="875"/>
                  </a:lnTo>
                  <a:lnTo>
                    <a:pt x="1092" y="868"/>
                  </a:lnTo>
                  <a:lnTo>
                    <a:pt x="1092" y="854"/>
                  </a:lnTo>
                  <a:lnTo>
                    <a:pt x="1092" y="847"/>
                  </a:lnTo>
                  <a:lnTo>
                    <a:pt x="1092" y="840"/>
                  </a:lnTo>
                  <a:lnTo>
                    <a:pt x="1099" y="833"/>
                  </a:lnTo>
                  <a:lnTo>
                    <a:pt x="1092" y="826"/>
                  </a:lnTo>
                  <a:lnTo>
                    <a:pt x="1092" y="819"/>
                  </a:lnTo>
                  <a:lnTo>
                    <a:pt x="1092" y="812"/>
                  </a:lnTo>
                  <a:lnTo>
                    <a:pt x="1092" y="805"/>
                  </a:lnTo>
                  <a:lnTo>
                    <a:pt x="1099" y="805"/>
                  </a:lnTo>
                  <a:lnTo>
                    <a:pt x="1099" y="798"/>
                  </a:lnTo>
                  <a:lnTo>
                    <a:pt x="1106" y="798"/>
                  </a:lnTo>
                  <a:lnTo>
                    <a:pt x="1106" y="791"/>
                  </a:lnTo>
                  <a:lnTo>
                    <a:pt x="1113" y="784"/>
                  </a:lnTo>
                  <a:lnTo>
                    <a:pt x="1120" y="777"/>
                  </a:lnTo>
                  <a:lnTo>
                    <a:pt x="1127" y="770"/>
                  </a:lnTo>
                  <a:lnTo>
                    <a:pt x="1127" y="763"/>
                  </a:lnTo>
                  <a:lnTo>
                    <a:pt x="1134" y="756"/>
                  </a:lnTo>
                  <a:lnTo>
                    <a:pt x="1141" y="742"/>
                  </a:lnTo>
                  <a:lnTo>
                    <a:pt x="1148" y="735"/>
                  </a:lnTo>
                  <a:lnTo>
                    <a:pt x="1148" y="728"/>
                  </a:lnTo>
                  <a:lnTo>
                    <a:pt x="1155" y="721"/>
                  </a:lnTo>
                  <a:lnTo>
                    <a:pt x="1162" y="714"/>
                  </a:lnTo>
                  <a:lnTo>
                    <a:pt x="1162" y="707"/>
                  </a:lnTo>
                  <a:lnTo>
                    <a:pt x="1169" y="700"/>
                  </a:lnTo>
                  <a:lnTo>
                    <a:pt x="1176" y="700"/>
                  </a:lnTo>
                  <a:lnTo>
                    <a:pt x="1183" y="700"/>
                  </a:lnTo>
                  <a:lnTo>
                    <a:pt x="1190" y="707"/>
                  </a:lnTo>
                  <a:lnTo>
                    <a:pt x="1197" y="707"/>
                  </a:lnTo>
                  <a:lnTo>
                    <a:pt x="1204" y="707"/>
                  </a:lnTo>
                  <a:lnTo>
                    <a:pt x="1204" y="714"/>
                  </a:lnTo>
                  <a:lnTo>
                    <a:pt x="1211" y="714"/>
                  </a:lnTo>
                  <a:lnTo>
                    <a:pt x="1218" y="721"/>
                  </a:lnTo>
                  <a:lnTo>
                    <a:pt x="1211" y="728"/>
                  </a:lnTo>
                  <a:lnTo>
                    <a:pt x="1204" y="728"/>
                  </a:lnTo>
                  <a:lnTo>
                    <a:pt x="1204" y="735"/>
                  </a:lnTo>
                  <a:lnTo>
                    <a:pt x="1197" y="742"/>
                  </a:lnTo>
                  <a:lnTo>
                    <a:pt x="1197" y="749"/>
                  </a:lnTo>
                  <a:lnTo>
                    <a:pt x="1197" y="756"/>
                  </a:lnTo>
                  <a:lnTo>
                    <a:pt x="1197" y="763"/>
                  </a:lnTo>
                  <a:lnTo>
                    <a:pt x="1197" y="770"/>
                  </a:lnTo>
                  <a:lnTo>
                    <a:pt x="1190" y="770"/>
                  </a:lnTo>
                  <a:lnTo>
                    <a:pt x="1183" y="770"/>
                  </a:lnTo>
                  <a:lnTo>
                    <a:pt x="1183" y="763"/>
                  </a:lnTo>
                  <a:lnTo>
                    <a:pt x="1176" y="763"/>
                  </a:lnTo>
                  <a:lnTo>
                    <a:pt x="1169" y="763"/>
                  </a:lnTo>
                  <a:lnTo>
                    <a:pt x="1162" y="763"/>
                  </a:lnTo>
                  <a:lnTo>
                    <a:pt x="1162" y="770"/>
                  </a:lnTo>
                  <a:lnTo>
                    <a:pt x="1155" y="770"/>
                  </a:lnTo>
                  <a:lnTo>
                    <a:pt x="1148" y="777"/>
                  </a:lnTo>
                  <a:lnTo>
                    <a:pt x="1148" y="784"/>
                  </a:lnTo>
                  <a:lnTo>
                    <a:pt x="1148" y="791"/>
                  </a:lnTo>
                  <a:lnTo>
                    <a:pt x="1148" y="798"/>
                  </a:lnTo>
                  <a:lnTo>
                    <a:pt x="1155" y="805"/>
                  </a:lnTo>
                  <a:lnTo>
                    <a:pt x="1155" y="812"/>
                  </a:lnTo>
                  <a:lnTo>
                    <a:pt x="1162" y="819"/>
                  </a:lnTo>
                  <a:lnTo>
                    <a:pt x="1169" y="819"/>
                  </a:lnTo>
                  <a:lnTo>
                    <a:pt x="1169" y="826"/>
                  </a:lnTo>
                  <a:lnTo>
                    <a:pt x="1176" y="826"/>
                  </a:lnTo>
                  <a:lnTo>
                    <a:pt x="1176" y="819"/>
                  </a:lnTo>
                  <a:lnTo>
                    <a:pt x="1183" y="812"/>
                  </a:lnTo>
                  <a:lnTo>
                    <a:pt x="1190" y="805"/>
                  </a:lnTo>
                  <a:lnTo>
                    <a:pt x="1197" y="805"/>
                  </a:lnTo>
                  <a:lnTo>
                    <a:pt x="1204" y="805"/>
                  </a:lnTo>
                  <a:lnTo>
                    <a:pt x="1211" y="805"/>
                  </a:lnTo>
                  <a:lnTo>
                    <a:pt x="1211" y="812"/>
                  </a:lnTo>
                  <a:lnTo>
                    <a:pt x="1218" y="812"/>
                  </a:lnTo>
                  <a:lnTo>
                    <a:pt x="1225" y="812"/>
                  </a:lnTo>
                  <a:lnTo>
                    <a:pt x="1225" y="819"/>
                  </a:lnTo>
                  <a:lnTo>
                    <a:pt x="1218" y="826"/>
                  </a:lnTo>
                  <a:lnTo>
                    <a:pt x="1211" y="833"/>
                  </a:lnTo>
                  <a:lnTo>
                    <a:pt x="1211" y="840"/>
                  </a:lnTo>
                  <a:lnTo>
                    <a:pt x="1211" y="847"/>
                  </a:lnTo>
                  <a:lnTo>
                    <a:pt x="1211" y="854"/>
                  </a:lnTo>
                  <a:lnTo>
                    <a:pt x="1218" y="861"/>
                  </a:lnTo>
                  <a:lnTo>
                    <a:pt x="1218" y="868"/>
                  </a:lnTo>
                  <a:lnTo>
                    <a:pt x="1225" y="868"/>
                  </a:lnTo>
                  <a:lnTo>
                    <a:pt x="1232" y="875"/>
                  </a:lnTo>
                  <a:lnTo>
                    <a:pt x="1239" y="875"/>
                  </a:lnTo>
                  <a:lnTo>
                    <a:pt x="1239" y="868"/>
                  </a:lnTo>
                  <a:lnTo>
                    <a:pt x="1246" y="868"/>
                  </a:lnTo>
                  <a:lnTo>
                    <a:pt x="1246" y="861"/>
                  </a:lnTo>
                  <a:lnTo>
                    <a:pt x="1246" y="854"/>
                  </a:lnTo>
                  <a:lnTo>
                    <a:pt x="1246" y="847"/>
                  </a:lnTo>
                  <a:lnTo>
                    <a:pt x="1246" y="840"/>
                  </a:lnTo>
                  <a:lnTo>
                    <a:pt x="1246" y="833"/>
                  </a:lnTo>
                  <a:lnTo>
                    <a:pt x="1246" y="826"/>
                  </a:lnTo>
                  <a:lnTo>
                    <a:pt x="1239" y="826"/>
                  </a:lnTo>
                  <a:lnTo>
                    <a:pt x="1239" y="819"/>
                  </a:lnTo>
                  <a:lnTo>
                    <a:pt x="1239" y="812"/>
                  </a:lnTo>
                  <a:lnTo>
                    <a:pt x="1239" y="805"/>
                  </a:lnTo>
                  <a:lnTo>
                    <a:pt x="1246" y="798"/>
                  </a:lnTo>
                  <a:lnTo>
                    <a:pt x="1246" y="784"/>
                  </a:lnTo>
                  <a:lnTo>
                    <a:pt x="1253" y="777"/>
                  </a:lnTo>
                  <a:lnTo>
                    <a:pt x="1260" y="777"/>
                  </a:lnTo>
                  <a:lnTo>
                    <a:pt x="1267" y="770"/>
                  </a:lnTo>
                  <a:lnTo>
                    <a:pt x="1274" y="770"/>
                  </a:lnTo>
                  <a:lnTo>
                    <a:pt x="1281" y="763"/>
                  </a:lnTo>
                  <a:lnTo>
                    <a:pt x="1288" y="763"/>
                  </a:lnTo>
                  <a:lnTo>
                    <a:pt x="1295" y="763"/>
                  </a:lnTo>
                  <a:lnTo>
                    <a:pt x="1302" y="763"/>
                  </a:lnTo>
                  <a:lnTo>
                    <a:pt x="1302" y="784"/>
                  </a:lnTo>
                  <a:lnTo>
                    <a:pt x="1295" y="791"/>
                  </a:lnTo>
                  <a:lnTo>
                    <a:pt x="1288" y="798"/>
                  </a:lnTo>
                  <a:lnTo>
                    <a:pt x="1288" y="805"/>
                  </a:lnTo>
                  <a:lnTo>
                    <a:pt x="1288" y="812"/>
                  </a:lnTo>
                  <a:lnTo>
                    <a:pt x="1295" y="812"/>
                  </a:lnTo>
                  <a:lnTo>
                    <a:pt x="1295" y="819"/>
                  </a:lnTo>
                  <a:lnTo>
                    <a:pt x="1302" y="819"/>
                  </a:lnTo>
                  <a:lnTo>
                    <a:pt x="1309" y="826"/>
                  </a:lnTo>
                  <a:lnTo>
                    <a:pt x="1309" y="833"/>
                  </a:lnTo>
                  <a:lnTo>
                    <a:pt x="1316" y="840"/>
                  </a:lnTo>
                  <a:lnTo>
                    <a:pt x="1323" y="840"/>
                  </a:lnTo>
                  <a:lnTo>
                    <a:pt x="1330" y="840"/>
                  </a:lnTo>
                  <a:lnTo>
                    <a:pt x="1337" y="784"/>
                  </a:lnTo>
                  <a:lnTo>
                    <a:pt x="1344" y="770"/>
                  </a:lnTo>
                  <a:lnTo>
                    <a:pt x="1351" y="756"/>
                  </a:lnTo>
                  <a:lnTo>
                    <a:pt x="1358" y="749"/>
                  </a:lnTo>
                  <a:lnTo>
                    <a:pt x="1365" y="735"/>
                  </a:lnTo>
                  <a:lnTo>
                    <a:pt x="1372" y="728"/>
                  </a:lnTo>
                  <a:lnTo>
                    <a:pt x="1379" y="721"/>
                  </a:lnTo>
                  <a:lnTo>
                    <a:pt x="1386" y="707"/>
                  </a:lnTo>
                  <a:lnTo>
                    <a:pt x="1400" y="693"/>
                  </a:lnTo>
                  <a:lnTo>
                    <a:pt x="1407" y="686"/>
                  </a:lnTo>
                  <a:lnTo>
                    <a:pt x="1407" y="679"/>
                  </a:lnTo>
                  <a:lnTo>
                    <a:pt x="1414" y="679"/>
                  </a:lnTo>
                  <a:lnTo>
                    <a:pt x="1414" y="672"/>
                  </a:lnTo>
                  <a:lnTo>
                    <a:pt x="1421" y="665"/>
                  </a:lnTo>
                  <a:lnTo>
                    <a:pt x="1428" y="658"/>
                  </a:lnTo>
                  <a:lnTo>
                    <a:pt x="1428" y="651"/>
                  </a:lnTo>
                  <a:lnTo>
                    <a:pt x="1428" y="644"/>
                  </a:lnTo>
                  <a:lnTo>
                    <a:pt x="1428" y="637"/>
                  </a:lnTo>
                  <a:lnTo>
                    <a:pt x="1421" y="623"/>
                  </a:lnTo>
                  <a:lnTo>
                    <a:pt x="1421" y="616"/>
                  </a:lnTo>
                  <a:lnTo>
                    <a:pt x="1421" y="609"/>
                  </a:lnTo>
                  <a:lnTo>
                    <a:pt x="1428" y="602"/>
                  </a:lnTo>
                  <a:lnTo>
                    <a:pt x="1442" y="581"/>
                  </a:lnTo>
                  <a:lnTo>
                    <a:pt x="1449" y="567"/>
                  </a:lnTo>
                  <a:lnTo>
                    <a:pt x="1442" y="560"/>
                  </a:lnTo>
                  <a:lnTo>
                    <a:pt x="1435" y="553"/>
                  </a:lnTo>
                  <a:lnTo>
                    <a:pt x="1428" y="546"/>
                  </a:lnTo>
                  <a:lnTo>
                    <a:pt x="1421" y="546"/>
                  </a:lnTo>
                  <a:lnTo>
                    <a:pt x="1407" y="539"/>
                  </a:lnTo>
                  <a:lnTo>
                    <a:pt x="1407" y="532"/>
                  </a:lnTo>
                  <a:lnTo>
                    <a:pt x="1407" y="518"/>
                  </a:lnTo>
                  <a:lnTo>
                    <a:pt x="1407" y="511"/>
                  </a:lnTo>
                  <a:lnTo>
                    <a:pt x="1400" y="504"/>
                  </a:lnTo>
                  <a:lnTo>
                    <a:pt x="1393" y="497"/>
                  </a:lnTo>
                  <a:lnTo>
                    <a:pt x="1386" y="490"/>
                  </a:lnTo>
                  <a:lnTo>
                    <a:pt x="1379" y="490"/>
                  </a:lnTo>
                  <a:lnTo>
                    <a:pt x="1372" y="483"/>
                  </a:lnTo>
                  <a:lnTo>
                    <a:pt x="1358" y="483"/>
                  </a:lnTo>
                  <a:lnTo>
                    <a:pt x="1351" y="483"/>
                  </a:lnTo>
                  <a:lnTo>
                    <a:pt x="1344" y="490"/>
                  </a:lnTo>
                  <a:lnTo>
                    <a:pt x="1337" y="490"/>
                  </a:lnTo>
                  <a:lnTo>
                    <a:pt x="1330" y="497"/>
                  </a:lnTo>
                  <a:lnTo>
                    <a:pt x="1323" y="497"/>
                  </a:lnTo>
                  <a:lnTo>
                    <a:pt x="1316" y="490"/>
                  </a:lnTo>
                  <a:lnTo>
                    <a:pt x="1309" y="490"/>
                  </a:lnTo>
                  <a:lnTo>
                    <a:pt x="1302" y="490"/>
                  </a:lnTo>
                  <a:lnTo>
                    <a:pt x="1302" y="497"/>
                  </a:lnTo>
                  <a:lnTo>
                    <a:pt x="1246" y="511"/>
                  </a:lnTo>
                  <a:lnTo>
                    <a:pt x="1232" y="511"/>
                  </a:lnTo>
                  <a:lnTo>
                    <a:pt x="1218" y="511"/>
                  </a:lnTo>
                  <a:lnTo>
                    <a:pt x="1211" y="504"/>
                  </a:lnTo>
                  <a:lnTo>
                    <a:pt x="1197" y="497"/>
                  </a:lnTo>
                  <a:lnTo>
                    <a:pt x="1183" y="490"/>
                  </a:lnTo>
                  <a:lnTo>
                    <a:pt x="1176" y="483"/>
                  </a:lnTo>
                  <a:lnTo>
                    <a:pt x="1169" y="476"/>
                  </a:lnTo>
                  <a:lnTo>
                    <a:pt x="1162" y="469"/>
                  </a:lnTo>
                  <a:lnTo>
                    <a:pt x="1155" y="469"/>
                  </a:lnTo>
                  <a:lnTo>
                    <a:pt x="1155" y="462"/>
                  </a:lnTo>
                  <a:lnTo>
                    <a:pt x="1155" y="455"/>
                  </a:lnTo>
                  <a:lnTo>
                    <a:pt x="1148" y="448"/>
                  </a:lnTo>
                  <a:lnTo>
                    <a:pt x="1148" y="441"/>
                  </a:lnTo>
                  <a:lnTo>
                    <a:pt x="1148" y="434"/>
                  </a:lnTo>
                  <a:lnTo>
                    <a:pt x="1141" y="434"/>
                  </a:lnTo>
                  <a:lnTo>
                    <a:pt x="1134" y="434"/>
                  </a:lnTo>
                  <a:lnTo>
                    <a:pt x="1127" y="434"/>
                  </a:lnTo>
                  <a:lnTo>
                    <a:pt x="1120" y="441"/>
                  </a:lnTo>
                  <a:lnTo>
                    <a:pt x="1113" y="441"/>
                  </a:lnTo>
                  <a:lnTo>
                    <a:pt x="1113" y="448"/>
                  </a:lnTo>
                  <a:lnTo>
                    <a:pt x="1106" y="455"/>
                  </a:lnTo>
                  <a:lnTo>
                    <a:pt x="1099" y="455"/>
                  </a:lnTo>
                  <a:lnTo>
                    <a:pt x="1099" y="462"/>
                  </a:lnTo>
                  <a:lnTo>
                    <a:pt x="1099" y="525"/>
                  </a:lnTo>
                  <a:lnTo>
                    <a:pt x="1092" y="525"/>
                  </a:lnTo>
                  <a:lnTo>
                    <a:pt x="1092" y="532"/>
                  </a:lnTo>
                  <a:lnTo>
                    <a:pt x="1085" y="532"/>
                  </a:lnTo>
                  <a:lnTo>
                    <a:pt x="1078" y="532"/>
                  </a:lnTo>
                  <a:lnTo>
                    <a:pt x="1085" y="525"/>
                  </a:lnTo>
                  <a:lnTo>
                    <a:pt x="1085" y="518"/>
                  </a:lnTo>
                  <a:lnTo>
                    <a:pt x="1085" y="511"/>
                  </a:lnTo>
                  <a:lnTo>
                    <a:pt x="1085" y="504"/>
                  </a:lnTo>
                  <a:lnTo>
                    <a:pt x="1085" y="497"/>
                  </a:lnTo>
                  <a:lnTo>
                    <a:pt x="1078" y="490"/>
                  </a:lnTo>
                  <a:lnTo>
                    <a:pt x="1078" y="483"/>
                  </a:lnTo>
                  <a:lnTo>
                    <a:pt x="1085" y="476"/>
                  </a:lnTo>
                  <a:lnTo>
                    <a:pt x="1085" y="462"/>
                  </a:lnTo>
                  <a:lnTo>
                    <a:pt x="1092" y="455"/>
                  </a:lnTo>
                  <a:lnTo>
                    <a:pt x="1099" y="441"/>
                  </a:lnTo>
                  <a:lnTo>
                    <a:pt x="1106" y="434"/>
                  </a:lnTo>
                  <a:lnTo>
                    <a:pt x="1120" y="420"/>
                  </a:lnTo>
                  <a:lnTo>
                    <a:pt x="1127" y="413"/>
                  </a:lnTo>
                  <a:lnTo>
                    <a:pt x="1134" y="413"/>
                  </a:lnTo>
                  <a:lnTo>
                    <a:pt x="1134" y="406"/>
                  </a:lnTo>
                  <a:lnTo>
                    <a:pt x="1141" y="406"/>
                  </a:lnTo>
                  <a:lnTo>
                    <a:pt x="1148" y="406"/>
                  </a:lnTo>
                  <a:lnTo>
                    <a:pt x="1148" y="399"/>
                  </a:lnTo>
                  <a:lnTo>
                    <a:pt x="1155" y="399"/>
                  </a:lnTo>
                  <a:lnTo>
                    <a:pt x="1148" y="392"/>
                  </a:lnTo>
                  <a:lnTo>
                    <a:pt x="1148" y="385"/>
                  </a:lnTo>
                  <a:lnTo>
                    <a:pt x="1141" y="378"/>
                  </a:lnTo>
                  <a:lnTo>
                    <a:pt x="1127" y="364"/>
                  </a:lnTo>
                  <a:lnTo>
                    <a:pt x="1120" y="357"/>
                  </a:lnTo>
                  <a:lnTo>
                    <a:pt x="1113" y="350"/>
                  </a:lnTo>
                  <a:lnTo>
                    <a:pt x="1106" y="343"/>
                  </a:lnTo>
                  <a:lnTo>
                    <a:pt x="1099" y="336"/>
                  </a:lnTo>
                  <a:lnTo>
                    <a:pt x="1092" y="343"/>
                  </a:lnTo>
                  <a:lnTo>
                    <a:pt x="1085" y="343"/>
                  </a:lnTo>
                  <a:lnTo>
                    <a:pt x="1078" y="343"/>
                  </a:lnTo>
                  <a:lnTo>
                    <a:pt x="1071" y="350"/>
                  </a:lnTo>
                  <a:lnTo>
                    <a:pt x="1064" y="350"/>
                  </a:lnTo>
                  <a:lnTo>
                    <a:pt x="1064" y="343"/>
                  </a:lnTo>
                  <a:lnTo>
                    <a:pt x="1071" y="343"/>
                  </a:lnTo>
                  <a:lnTo>
                    <a:pt x="1071" y="336"/>
                  </a:lnTo>
                  <a:lnTo>
                    <a:pt x="1071" y="329"/>
                  </a:lnTo>
                  <a:lnTo>
                    <a:pt x="1064" y="329"/>
                  </a:lnTo>
                  <a:lnTo>
                    <a:pt x="1064" y="322"/>
                  </a:lnTo>
                  <a:lnTo>
                    <a:pt x="1071" y="322"/>
                  </a:lnTo>
                  <a:lnTo>
                    <a:pt x="1078" y="322"/>
                  </a:lnTo>
                  <a:lnTo>
                    <a:pt x="1085" y="322"/>
                  </a:lnTo>
                  <a:lnTo>
                    <a:pt x="1092" y="322"/>
                  </a:lnTo>
                  <a:lnTo>
                    <a:pt x="1099" y="322"/>
                  </a:lnTo>
                  <a:lnTo>
                    <a:pt x="1106" y="322"/>
                  </a:lnTo>
                  <a:lnTo>
                    <a:pt x="1113" y="329"/>
                  </a:lnTo>
                  <a:lnTo>
                    <a:pt x="1120" y="336"/>
                  </a:lnTo>
                  <a:lnTo>
                    <a:pt x="1127" y="336"/>
                  </a:lnTo>
                  <a:lnTo>
                    <a:pt x="1134" y="336"/>
                  </a:lnTo>
                  <a:lnTo>
                    <a:pt x="1141" y="336"/>
                  </a:lnTo>
                  <a:lnTo>
                    <a:pt x="1141" y="329"/>
                  </a:lnTo>
                  <a:lnTo>
                    <a:pt x="1148" y="322"/>
                  </a:lnTo>
                  <a:lnTo>
                    <a:pt x="1141" y="315"/>
                  </a:lnTo>
                  <a:lnTo>
                    <a:pt x="1141" y="301"/>
                  </a:lnTo>
                  <a:lnTo>
                    <a:pt x="1141" y="294"/>
                  </a:lnTo>
                  <a:lnTo>
                    <a:pt x="1134" y="287"/>
                  </a:lnTo>
                  <a:lnTo>
                    <a:pt x="1127" y="280"/>
                  </a:lnTo>
                  <a:lnTo>
                    <a:pt x="1120" y="273"/>
                  </a:lnTo>
                  <a:lnTo>
                    <a:pt x="1120" y="266"/>
                  </a:lnTo>
                  <a:lnTo>
                    <a:pt x="1113" y="252"/>
                  </a:lnTo>
                  <a:lnTo>
                    <a:pt x="1113" y="245"/>
                  </a:lnTo>
                  <a:lnTo>
                    <a:pt x="1113" y="238"/>
                  </a:lnTo>
                  <a:lnTo>
                    <a:pt x="1106" y="224"/>
                  </a:lnTo>
                  <a:lnTo>
                    <a:pt x="1106" y="217"/>
                  </a:lnTo>
                  <a:lnTo>
                    <a:pt x="1106" y="203"/>
                  </a:lnTo>
                  <a:lnTo>
                    <a:pt x="1106" y="196"/>
                  </a:lnTo>
                  <a:lnTo>
                    <a:pt x="1106" y="182"/>
                  </a:lnTo>
                  <a:lnTo>
                    <a:pt x="1106" y="175"/>
                  </a:lnTo>
                  <a:lnTo>
                    <a:pt x="1113" y="161"/>
                  </a:lnTo>
                  <a:lnTo>
                    <a:pt x="1113" y="154"/>
                  </a:lnTo>
                  <a:lnTo>
                    <a:pt x="1120" y="140"/>
                  </a:lnTo>
                  <a:lnTo>
                    <a:pt x="1120" y="133"/>
                  </a:lnTo>
                  <a:lnTo>
                    <a:pt x="1120" y="126"/>
                  </a:lnTo>
                  <a:lnTo>
                    <a:pt x="1127" y="112"/>
                  </a:lnTo>
                  <a:lnTo>
                    <a:pt x="1127" y="105"/>
                  </a:lnTo>
                  <a:lnTo>
                    <a:pt x="1127" y="98"/>
                  </a:lnTo>
                  <a:lnTo>
                    <a:pt x="1120" y="91"/>
                  </a:lnTo>
                  <a:lnTo>
                    <a:pt x="1113" y="91"/>
                  </a:lnTo>
                  <a:lnTo>
                    <a:pt x="1106" y="91"/>
                  </a:lnTo>
                  <a:lnTo>
                    <a:pt x="1099" y="84"/>
                  </a:lnTo>
                  <a:lnTo>
                    <a:pt x="1092" y="84"/>
                  </a:lnTo>
                  <a:lnTo>
                    <a:pt x="1085" y="84"/>
                  </a:lnTo>
                  <a:lnTo>
                    <a:pt x="1078" y="84"/>
                  </a:lnTo>
                  <a:lnTo>
                    <a:pt x="1071" y="84"/>
                  </a:lnTo>
                  <a:lnTo>
                    <a:pt x="1064" y="77"/>
                  </a:lnTo>
                  <a:lnTo>
                    <a:pt x="1064" y="70"/>
                  </a:lnTo>
                  <a:lnTo>
                    <a:pt x="1057" y="70"/>
                  </a:lnTo>
                  <a:lnTo>
                    <a:pt x="1057" y="63"/>
                  </a:lnTo>
                  <a:lnTo>
                    <a:pt x="1050" y="63"/>
                  </a:lnTo>
                  <a:lnTo>
                    <a:pt x="1050" y="56"/>
                  </a:lnTo>
                  <a:lnTo>
                    <a:pt x="1043" y="49"/>
                  </a:lnTo>
                  <a:lnTo>
                    <a:pt x="1036" y="42"/>
                  </a:lnTo>
                  <a:lnTo>
                    <a:pt x="1029" y="35"/>
                  </a:lnTo>
                  <a:lnTo>
                    <a:pt x="1015" y="28"/>
                  </a:lnTo>
                  <a:lnTo>
                    <a:pt x="1008" y="14"/>
                  </a:lnTo>
                  <a:lnTo>
                    <a:pt x="994" y="7"/>
                  </a:lnTo>
                  <a:lnTo>
                    <a:pt x="987" y="7"/>
                  </a:lnTo>
                  <a:lnTo>
                    <a:pt x="980" y="0"/>
                  </a:lnTo>
                  <a:lnTo>
                    <a:pt x="966" y="7"/>
                  </a:lnTo>
                  <a:lnTo>
                    <a:pt x="959" y="7"/>
                  </a:lnTo>
                  <a:lnTo>
                    <a:pt x="952" y="14"/>
                  </a:lnTo>
                  <a:lnTo>
                    <a:pt x="938" y="21"/>
                  </a:lnTo>
                  <a:lnTo>
                    <a:pt x="931" y="28"/>
                  </a:lnTo>
                  <a:lnTo>
                    <a:pt x="924" y="35"/>
                  </a:lnTo>
                  <a:lnTo>
                    <a:pt x="917" y="35"/>
                  </a:lnTo>
                  <a:lnTo>
                    <a:pt x="910" y="42"/>
                  </a:lnTo>
                  <a:lnTo>
                    <a:pt x="903" y="42"/>
                  </a:lnTo>
                  <a:lnTo>
                    <a:pt x="896" y="35"/>
                  </a:lnTo>
                  <a:lnTo>
                    <a:pt x="889" y="35"/>
                  </a:lnTo>
                  <a:lnTo>
                    <a:pt x="882" y="35"/>
                  </a:lnTo>
                  <a:lnTo>
                    <a:pt x="875" y="28"/>
                  </a:lnTo>
                  <a:lnTo>
                    <a:pt x="868" y="28"/>
                  </a:lnTo>
                  <a:lnTo>
                    <a:pt x="861" y="28"/>
                  </a:lnTo>
                  <a:lnTo>
                    <a:pt x="854" y="35"/>
                  </a:lnTo>
                  <a:lnTo>
                    <a:pt x="847" y="35"/>
                  </a:lnTo>
                  <a:lnTo>
                    <a:pt x="833" y="49"/>
                  </a:lnTo>
                  <a:lnTo>
                    <a:pt x="826" y="63"/>
                  </a:lnTo>
                  <a:lnTo>
                    <a:pt x="812" y="70"/>
                  </a:lnTo>
                  <a:lnTo>
                    <a:pt x="805" y="84"/>
                  </a:lnTo>
                  <a:lnTo>
                    <a:pt x="791" y="91"/>
                  </a:lnTo>
                  <a:lnTo>
                    <a:pt x="791" y="98"/>
                  </a:lnTo>
                  <a:lnTo>
                    <a:pt x="784" y="105"/>
                  </a:lnTo>
                  <a:lnTo>
                    <a:pt x="784" y="112"/>
                  </a:lnTo>
                  <a:lnTo>
                    <a:pt x="777" y="119"/>
                  </a:lnTo>
                  <a:lnTo>
                    <a:pt x="770" y="119"/>
                  </a:lnTo>
                  <a:lnTo>
                    <a:pt x="770" y="112"/>
                  </a:lnTo>
                  <a:lnTo>
                    <a:pt x="763" y="112"/>
                  </a:lnTo>
                  <a:lnTo>
                    <a:pt x="763" y="105"/>
                  </a:lnTo>
                  <a:lnTo>
                    <a:pt x="770" y="105"/>
                  </a:lnTo>
                  <a:lnTo>
                    <a:pt x="770" y="98"/>
                  </a:lnTo>
                  <a:lnTo>
                    <a:pt x="777" y="91"/>
                  </a:lnTo>
                  <a:lnTo>
                    <a:pt x="784" y="84"/>
                  </a:lnTo>
                  <a:lnTo>
                    <a:pt x="784" y="70"/>
                  </a:lnTo>
                  <a:lnTo>
                    <a:pt x="770" y="70"/>
                  </a:lnTo>
                  <a:lnTo>
                    <a:pt x="763" y="70"/>
                  </a:lnTo>
                  <a:lnTo>
                    <a:pt x="756" y="63"/>
                  </a:lnTo>
                  <a:lnTo>
                    <a:pt x="749" y="63"/>
                  </a:lnTo>
                  <a:lnTo>
                    <a:pt x="735" y="56"/>
                  </a:lnTo>
                  <a:lnTo>
                    <a:pt x="728" y="56"/>
                  </a:lnTo>
                  <a:lnTo>
                    <a:pt x="714" y="56"/>
                  </a:lnTo>
                  <a:lnTo>
                    <a:pt x="707" y="49"/>
                  </a:lnTo>
                  <a:lnTo>
                    <a:pt x="686" y="56"/>
                  </a:lnTo>
                  <a:lnTo>
                    <a:pt x="672" y="63"/>
                  </a:lnTo>
                  <a:lnTo>
                    <a:pt x="651" y="70"/>
                  </a:lnTo>
                  <a:lnTo>
                    <a:pt x="630" y="84"/>
                  </a:lnTo>
                  <a:lnTo>
                    <a:pt x="616" y="105"/>
                  </a:lnTo>
                  <a:lnTo>
                    <a:pt x="602" y="119"/>
                  </a:lnTo>
                  <a:lnTo>
                    <a:pt x="588" y="133"/>
                  </a:lnTo>
                  <a:lnTo>
                    <a:pt x="588" y="154"/>
                  </a:lnTo>
                  <a:lnTo>
                    <a:pt x="588" y="161"/>
                  </a:lnTo>
                  <a:lnTo>
                    <a:pt x="595" y="161"/>
                  </a:lnTo>
                  <a:lnTo>
                    <a:pt x="595" y="168"/>
                  </a:lnTo>
                  <a:lnTo>
                    <a:pt x="602" y="175"/>
                  </a:lnTo>
                  <a:lnTo>
                    <a:pt x="602" y="182"/>
                  </a:lnTo>
                  <a:lnTo>
                    <a:pt x="602" y="189"/>
                  </a:lnTo>
                  <a:lnTo>
                    <a:pt x="602" y="196"/>
                  </a:lnTo>
                  <a:lnTo>
                    <a:pt x="595" y="196"/>
                  </a:lnTo>
                  <a:lnTo>
                    <a:pt x="595" y="203"/>
                  </a:lnTo>
                  <a:lnTo>
                    <a:pt x="595" y="210"/>
                  </a:lnTo>
                  <a:lnTo>
                    <a:pt x="588" y="210"/>
                  </a:lnTo>
                  <a:lnTo>
                    <a:pt x="588" y="217"/>
                  </a:lnTo>
                  <a:lnTo>
                    <a:pt x="588" y="224"/>
                  </a:lnTo>
                  <a:lnTo>
                    <a:pt x="588" y="231"/>
                  </a:lnTo>
                  <a:lnTo>
                    <a:pt x="588" y="238"/>
                  </a:lnTo>
                  <a:lnTo>
                    <a:pt x="595" y="245"/>
                  </a:lnTo>
                  <a:lnTo>
                    <a:pt x="595" y="252"/>
                  </a:lnTo>
                  <a:lnTo>
                    <a:pt x="602" y="259"/>
                  </a:lnTo>
                  <a:lnTo>
                    <a:pt x="609" y="266"/>
                  </a:lnTo>
                  <a:lnTo>
                    <a:pt x="616" y="266"/>
                  </a:lnTo>
                  <a:lnTo>
                    <a:pt x="623" y="273"/>
                  </a:lnTo>
                  <a:lnTo>
                    <a:pt x="616" y="280"/>
                  </a:lnTo>
                  <a:lnTo>
                    <a:pt x="616" y="294"/>
                  </a:lnTo>
                  <a:lnTo>
                    <a:pt x="609" y="301"/>
                  </a:lnTo>
                  <a:lnTo>
                    <a:pt x="602" y="308"/>
                  </a:lnTo>
                  <a:lnTo>
                    <a:pt x="595" y="322"/>
                  </a:lnTo>
                  <a:lnTo>
                    <a:pt x="588" y="329"/>
                  </a:lnTo>
                  <a:lnTo>
                    <a:pt x="581" y="336"/>
                  </a:lnTo>
                  <a:lnTo>
                    <a:pt x="581" y="343"/>
                  </a:lnTo>
                  <a:lnTo>
                    <a:pt x="581" y="350"/>
                  </a:lnTo>
                  <a:lnTo>
                    <a:pt x="588" y="350"/>
                  </a:lnTo>
                  <a:lnTo>
                    <a:pt x="595" y="350"/>
                  </a:lnTo>
                  <a:lnTo>
                    <a:pt x="602" y="343"/>
                  </a:lnTo>
                  <a:lnTo>
                    <a:pt x="609" y="336"/>
                  </a:lnTo>
                  <a:lnTo>
                    <a:pt x="616" y="329"/>
                  </a:lnTo>
                  <a:lnTo>
                    <a:pt x="623" y="329"/>
                  </a:lnTo>
                  <a:lnTo>
                    <a:pt x="630" y="329"/>
                  </a:lnTo>
                  <a:lnTo>
                    <a:pt x="637" y="329"/>
                  </a:lnTo>
                  <a:lnTo>
                    <a:pt x="644" y="336"/>
                  </a:lnTo>
                  <a:lnTo>
                    <a:pt x="651" y="343"/>
                  </a:lnTo>
                  <a:lnTo>
                    <a:pt x="651" y="350"/>
                  </a:lnTo>
                  <a:lnTo>
                    <a:pt x="651" y="364"/>
                  </a:lnTo>
                  <a:lnTo>
                    <a:pt x="644" y="378"/>
                  </a:lnTo>
                  <a:lnTo>
                    <a:pt x="644" y="385"/>
                  </a:lnTo>
                  <a:lnTo>
                    <a:pt x="644" y="399"/>
                  </a:lnTo>
                  <a:lnTo>
                    <a:pt x="637" y="406"/>
                  </a:lnTo>
                  <a:lnTo>
                    <a:pt x="637" y="420"/>
                  </a:lnTo>
                  <a:lnTo>
                    <a:pt x="637" y="427"/>
                  </a:lnTo>
                  <a:lnTo>
                    <a:pt x="637" y="441"/>
                  </a:lnTo>
                  <a:lnTo>
                    <a:pt x="637" y="448"/>
                  </a:lnTo>
                  <a:lnTo>
                    <a:pt x="644" y="455"/>
                  </a:lnTo>
                  <a:lnTo>
                    <a:pt x="651" y="455"/>
                  </a:lnTo>
                  <a:lnTo>
                    <a:pt x="658" y="455"/>
                  </a:lnTo>
                  <a:lnTo>
                    <a:pt x="665" y="448"/>
                  </a:lnTo>
                  <a:lnTo>
                    <a:pt x="672" y="448"/>
                  </a:lnTo>
                  <a:lnTo>
                    <a:pt x="679" y="441"/>
                  </a:lnTo>
                  <a:lnTo>
                    <a:pt x="679" y="455"/>
                  </a:lnTo>
                  <a:lnTo>
                    <a:pt x="679" y="462"/>
                  </a:lnTo>
                  <a:lnTo>
                    <a:pt x="679" y="469"/>
                  </a:lnTo>
                  <a:lnTo>
                    <a:pt x="672" y="469"/>
                  </a:lnTo>
                  <a:lnTo>
                    <a:pt x="665" y="469"/>
                  </a:lnTo>
                  <a:lnTo>
                    <a:pt x="658" y="469"/>
                  </a:lnTo>
                  <a:lnTo>
                    <a:pt x="651" y="469"/>
                  </a:lnTo>
                  <a:lnTo>
                    <a:pt x="644" y="469"/>
                  </a:lnTo>
                  <a:lnTo>
                    <a:pt x="644" y="476"/>
                  </a:lnTo>
                  <a:lnTo>
                    <a:pt x="637" y="476"/>
                  </a:lnTo>
                  <a:lnTo>
                    <a:pt x="630" y="469"/>
                  </a:lnTo>
                  <a:lnTo>
                    <a:pt x="623" y="462"/>
                  </a:lnTo>
                  <a:lnTo>
                    <a:pt x="616" y="455"/>
                  </a:lnTo>
                  <a:lnTo>
                    <a:pt x="616" y="448"/>
                  </a:lnTo>
                  <a:lnTo>
                    <a:pt x="616" y="441"/>
                  </a:lnTo>
                  <a:lnTo>
                    <a:pt x="616" y="434"/>
                  </a:lnTo>
                  <a:lnTo>
                    <a:pt x="616" y="427"/>
                  </a:lnTo>
                  <a:lnTo>
                    <a:pt x="623" y="427"/>
                  </a:lnTo>
                  <a:lnTo>
                    <a:pt x="623" y="420"/>
                  </a:lnTo>
                  <a:lnTo>
                    <a:pt x="623" y="413"/>
                  </a:lnTo>
                  <a:lnTo>
                    <a:pt x="630" y="413"/>
                  </a:lnTo>
                  <a:lnTo>
                    <a:pt x="630" y="406"/>
                  </a:lnTo>
                  <a:lnTo>
                    <a:pt x="630" y="399"/>
                  </a:lnTo>
                  <a:lnTo>
                    <a:pt x="623" y="392"/>
                  </a:lnTo>
                  <a:lnTo>
                    <a:pt x="616" y="392"/>
                  </a:lnTo>
                  <a:lnTo>
                    <a:pt x="609" y="392"/>
                  </a:lnTo>
                  <a:lnTo>
                    <a:pt x="602" y="392"/>
                  </a:lnTo>
                  <a:lnTo>
                    <a:pt x="595" y="392"/>
                  </a:lnTo>
                  <a:lnTo>
                    <a:pt x="588" y="392"/>
                  </a:lnTo>
                  <a:lnTo>
                    <a:pt x="581" y="392"/>
                  </a:lnTo>
                  <a:lnTo>
                    <a:pt x="574" y="392"/>
                  </a:lnTo>
                  <a:lnTo>
                    <a:pt x="574" y="385"/>
                  </a:lnTo>
                  <a:lnTo>
                    <a:pt x="567" y="378"/>
                  </a:lnTo>
                  <a:lnTo>
                    <a:pt x="567" y="392"/>
                  </a:lnTo>
                  <a:lnTo>
                    <a:pt x="567" y="399"/>
                  </a:lnTo>
                  <a:lnTo>
                    <a:pt x="560" y="406"/>
                  </a:lnTo>
                  <a:lnTo>
                    <a:pt x="560" y="413"/>
                  </a:lnTo>
                  <a:lnTo>
                    <a:pt x="553" y="427"/>
                  </a:lnTo>
                  <a:lnTo>
                    <a:pt x="546" y="434"/>
                  </a:lnTo>
                  <a:lnTo>
                    <a:pt x="539" y="441"/>
                  </a:lnTo>
                  <a:lnTo>
                    <a:pt x="539" y="448"/>
                  </a:lnTo>
                  <a:lnTo>
                    <a:pt x="532" y="448"/>
                  </a:lnTo>
                  <a:lnTo>
                    <a:pt x="525" y="441"/>
                  </a:lnTo>
                  <a:lnTo>
                    <a:pt x="525" y="434"/>
                  </a:lnTo>
                  <a:lnTo>
                    <a:pt x="525" y="427"/>
                  </a:lnTo>
                  <a:lnTo>
                    <a:pt x="525" y="420"/>
                  </a:lnTo>
                  <a:lnTo>
                    <a:pt x="518" y="413"/>
                  </a:lnTo>
                  <a:lnTo>
                    <a:pt x="525" y="392"/>
                  </a:lnTo>
                  <a:lnTo>
                    <a:pt x="525" y="378"/>
                  </a:lnTo>
                  <a:lnTo>
                    <a:pt x="539" y="364"/>
                  </a:lnTo>
                  <a:lnTo>
                    <a:pt x="546" y="357"/>
                  </a:lnTo>
                  <a:lnTo>
                    <a:pt x="553" y="343"/>
                  </a:lnTo>
                  <a:lnTo>
                    <a:pt x="560" y="329"/>
                  </a:lnTo>
                  <a:lnTo>
                    <a:pt x="567" y="315"/>
                  </a:lnTo>
                  <a:lnTo>
                    <a:pt x="567" y="294"/>
                  </a:lnTo>
                  <a:lnTo>
                    <a:pt x="567" y="287"/>
                  </a:lnTo>
                  <a:lnTo>
                    <a:pt x="567" y="280"/>
                  </a:lnTo>
                  <a:lnTo>
                    <a:pt x="560" y="273"/>
                  </a:lnTo>
                  <a:lnTo>
                    <a:pt x="553" y="259"/>
                  </a:lnTo>
                  <a:lnTo>
                    <a:pt x="546" y="245"/>
                  </a:lnTo>
                  <a:lnTo>
                    <a:pt x="539" y="238"/>
                  </a:lnTo>
                  <a:lnTo>
                    <a:pt x="532" y="231"/>
                  </a:lnTo>
                  <a:lnTo>
                    <a:pt x="525" y="231"/>
                  </a:lnTo>
                  <a:lnTo>
                    <a:pt x="518" y="231"/>
                  </a:lnTo>
                  <a:lnTo>
                    <a:pt x="518" y="238"/>
                  </a:lnTo>
                  <a:lnTo>
                    <a:pt x="511" y="238"/>
                  </a:lnTo>
                  <a:lnTo>
                    <a:pt x="504" y="238"/>
                  </a:lnTo>
                  <a:lnTo>
                    <a:pt x="497" y="238"/>
                  </a:lnTo>
                  <a:lnTo>
                    <a:pt x="497" y="231"/>
                  </a:lnTo>
                  <a:lnTo>
                    <a:pt x="490" y="231"/>
                  </a:lnTo>
                  <a:lnTo>
                    <a:pt x="490" y="224"/>
                  </a:lnTo>
                  <a:lnTo>
                    <a:pt x="476" y="231"/>
                  </a:lnTo>
                  <a:lnTo>
                    <a:pt x="469" y="238"/>
                  </a:lnTo>
                  <a:lnTo>
                    <a:pt x="455" y="245"/>
                  </a:lnTo>
                  <a:lnTo>
                    <a:pt x="448" y="259"/>
                  </a:lnTo>
                  <a:lnTo>
                    <a:pt x="441" y="266"/>
                  </a:lnTo>
                  <a:lnTo>
                    <a:pt x="434" y="280"/>
                  </a:lnTo>
                  <a:lnTo>
                    <a:pt x="427" y="287"/>
                  </a:lnTo>
                  <a:lnTo>
                    <a:pt x="420" y="301"/>
                  </a:lnTo>
                  <a:lnTo>
                    <a:pt x="427" y="301"/>
                  </a:lnTo>
                  <a:lnTo>
                    <a:pt x="427" y="308"/>
                  </a:lnTo>
                  <a:lnTo>
                    <a:pt x="434" y="308"/>
                  </a:lnTo>
                  <a:lnTo>
                    <a:pt x="441" y="308"/>
                  </a:lnTo>
                  <a:lnTo>
                    <a:pt x="448" y="315"/>
                  </a:lnTo>
                  <a:lnTo>
                    <a:pt x="455" y="315"/>
                  </a:lnTo>
                  <a:lnTo>
                    <a:pt x="462" y="322"/>
                  </a:lnTo>
                  <a:lnTo>
                    <a:pt x="455" y="329"/>
                  </a:lnTo>
                  <a:lnTo>
                    <a:pt x="413" y="329"/>
                  </a:lnTo>
                  <a:lnTo>
                    <a:pt x="406" y="336"/>
                  </a:lnTo>
                  <a:lnTo>
                    <a:pt x="399" y="343"/>
                  </a:lnTo>
                  <a:lnTo>
                    <a:pt x="399" y="350"/>
                  </a:lnTo>
                  <a:lnTo>
                    <a:pt x="392" y="357"/>
                  </a:lnTo>
                  <a:lnTo>
                    <a:pt x="385" y="364"/>
                  </a:lnTo>
                  <a:lnTo>
                    <a:pt x="378" y="371"/>
                  </a:lnTo>
                  <a:lnTo>
                    <a:pt x="371" y="378"/>
                  </a:lnTo>
                  <a:lnTo>
                    <a:pt x="364" y="385"/>
                  </a:lnTo>
                  <a:lnTo>
                    <a:pt x="336" y="385"/>
                  </a:lnTo>
                  <a:lnTo>
                    <a:pt x="336" y="406"/>
                  </a:lnTo>
                  <a:lnTo>
                    <a:pt x="343" y="413"/>
                  </a:lnTo>
                  <a:lnTo>
                    <a:pt x="350" y="420"/>
                  </a:lnTo>
                  <a:lnTo>
                    <a:pt x="357" y="427"/>
                  </a:lnTo>
                  <a:lnTo>
                    <a:pt x="357" y="434"/>
                  </a:lnTo>
                  <a:lnTo>
                    <a:pt x="364" y="434"/>
                  </a:lnTo>
                  <a:lnTo>
                    <a:pt x="371" y="441"/>
                  </a:lnTo>
                  <a:lnTo>
                    <a:pt x="378" y="441"/>
                  </a:lnTo>
                  <a:lnTo>
                    <a:pt x="378" y="448"/>
                  </a:lnTo>
                  <a:lnTo>
                    <a:pt x="371" y="448"/>
                  </a:lnTo>
                  <a:lnTo>
                    <a:pt x="371" y="455"/>
                  </a:lnTo>
                  <a:lnTo>
                    <a:pt x="364" y="462"/>
                  </a:lnTo>
                  <a:lnTo>
                    <a:pt x="364" y="469"/>
                  </a:lnTo>
                  <a:lnTo>
                    <a:pt x="364" y="476"/>
                  </a:lnTo>
                  <a:lnTo>
                    <a:pt x="364" y="483"/>
                  </a:lnTo>
                  <a:lnTo>
                    <a:pt x="371" y="483"/>
                  </a:lnTo>
                  <a:lnTo>
                    <a:pt x="371" y="490"/>
                  </a:lnTo>
                  <a:lnTo>
                    <a:pt x="371" y="497"/>
                  </a:lnTo>
                  <a:lnTo>
                    <a:pt x="364" y="504"/>
                  </a:lnTo>
                  <a:lnTo>
                    <a:pt x="364" y="511"/>
                  </a:lnTo>
                  <a:lnTo>
                    <a:pt x="357" y="511"/>
                  </a:lnTo>
                  <a:lnTo>
                    <a:pt x="350" y="511"/>
                  </a:lnTo>
                  <a:lnTo>
                    <a:pt x="336" y="511"/>
                  </a:lnTo>
                  <a:lnTo>
                    <a:pt x="322" y="504"/>
                  </a:lnTo>
                  <a:lnTo>
                    <a:pt x="308" y="497"/>
                  </a:lnTo>
                  <a:lnTo>
                    <a:pt x="301" y="490"/>
                  </a:lnTo>
                  <a:lnTo>
                    <a:pt x="294" y="483"/>
                  </a:lnTo>
                  <a:lnTo>
                    <a:pt x="287" y="469"/>
                  </a:lnTo>
                  <a:lnTo>
                    <a:pt x="287" y="455"/>
                  </a:lnTo>
                  <a:lnTo>
                    <a:pt x="287" y="441"/>
                  </a:lnTo>
                  <a:lnTo>
                    <a:pt x="273" y="441"/>
                  </a:lnTo>
                  <a:lnTo>
                    <a:pt x="266" y="441"/>
                  </a:lnTo>
                  <a:lnTo>
                    <a:pt x="266" y="448"/>
                  </a:lnTo>
                  <a:lnTo>
                    <a:pt x="259" y="448"/>
                  </a:lnTo>
                  <a:lnTo>
                    <a:pt x="259" y="455"/>
                  </a:lnTo>
                  <a:lnTo>
                    <a:pt x="245" y="441"/>
                  </a:lnTo>
                  <a:lnTo>
                    <a:pt x="238" y="434"/>
                  </a:lnTo>
                  <a:lnTo>
                    <a:pt x="224" y="427"/>
                  </a:lnTo>
                  <a:lnTo>
                    <a:pt x="217" y="420"/>
                  </a:lnTo>
                  <a:lnTo>
                    <a:pt x="210" y="420"/>
                  </a:lnTo>
                  <a:lnTo>
                    <a:pt x="203" y="420"/>
                  </a:lnTo>
                  <a:lnTo>
                    <a:pt x="189" y="420"/>
                  </a:lnTo>
                  <a:lnTo>
                    <a:pt x="175" y="420"/>
                  </a:lnTo>
                  <a:lnTo>
                    <a:pt x="168" y="420"/>
                  </a:lnTo>
                  <a:lnTo>
                    <a:pt x="168" y="427"/>
                  </a:lnTo>
                  <a:lnTo>
                    <a:pt x="161" y="427"/>
                  </a:lnTo>
                  <a:lnTo>
                    <a:pt x="161" y="434"/>
                  </a:lnTo>
                  <a:lnTo>
                    <a:pt x="154" y="434"/>
                  </a:lnTo>
                  <a:lnTo>
                    <a:pt x="147" y="434"/>
                  </a:lnTo>
                  <a:lnTo>
                    <a:pt x="147" y="427"/>
                  </a:lnTo>
                  <a:lnTo>
                    <a:pt x="147" y="420"/>
                  </a:lnTo>
                  <a:lnTo>
                    <a:pt x="147" y="413"/>
                  </a:lnTo>
                  <a:lnTo>
                    <a:pt x="147" y="406"/>
                  </a:lnTo>
                  <a:lnTo>
                    <a:pt x="140" y="406"/>
                  </a:lnTo>
                  <a:lnTo>
                    <a:pt x="133" y="399"/>
                  </a:lnTo>
                  <a:lnTo>
                    <a:pt x="126" y="399"/>
                  </a:lnTo>
                  <a:lnTo>
                    <a:pt x="119" y="392"/>
                  </a:lnTo>
                  <a:lnTo>
                    <a:pt x="112" y="385"/>
                  </a:lnTo>
                  <a:lnTo>
                    <a:pt x="112" y="378"/>
                  </a:lnTo>
                  <a:lnTo>
                    <a:pt x="112" y="371"/>
                  </a:lnTo>
                  <a:lnTo>
                    <a:pt x="112" y="364"/>
                  </a:lnTo>
                  <a:lnTo>
                    <a:pt x="112" y="357"/>
                  </a:lnTo>
                  <a:lnTo>
                    <a:pt x="112" y="350"/>
                  </a:lnTo>
                  <a:lnTo>
                    <a:pt x="112" y="343"/>
                  </a:lnTo>
                  <a:lnTo>
                    <a:pt x="119" y="336"/>
                  </a:lnTo>
                  <a:lnTo>
                    <a:pt x="119" y="308"/>
                  </a:lnTo>
                  <a:lnTo>
                    <a:pt x="112" y="308"/>
                  </a:lnTo>
                  <a:lnTo>
                    <a:pt x="105" y="315"/>
                  </a:lnTo>
                  <a:lnTo>
                    <a:pt x="98" y="322"/>
                  </a:lnTo>
                  <a:lnTo>
                    <a:pt x="91" y="329"/>
                  </a:lnTo>
                  <a:lnTo>
                    <a:pt x="84" y="336"/>
                  </a:lnTo>
                  <a:lnTo>
                    <a:pt x="84" y="350"/>
                  </a:lnTo>
                  <a:lnTo>
                    <a:pt x="77" y="357"/>
                  </a:lnTo>
                  <a:lnTo>
                    <a:pt x="77" y="371"/>
                  </a:lnTo>
                  <a:lnTo>
                    <a:pt x="70" y="392"/>
                  </a:lnTo>
                  <a:lnTo>
                    <a:pt x="70" y="413"/>
                  </a:lnTo>
                  <a:lnTo>
                    <a:pt x="63" y="434"/>
                  </a:lnTo>
                  <a:lnTo>
                    <a:pt x="63" y="455"/>
                  </a:lnTo>
                  <a:lnTo>
                    <a:pt x="56" y="476"/>
                  </a:lnTo>
                  <a:lnTo>
                    <a:pt x="56" y="504"/>
                  </a:lnTo>
                  <a:lnTo>
                    <a:pt x="56" y="525"/>
                  </a:lnTo>
                  <a:lnTo>
                    <a:pt x="56" y="553"/>
                  </a:lnTo>
                  <a:lnTo>
                    <a:pt x="56" y="560"/>
                  </a:lnTo>
                  <a:lnTo>
                    <a:pt x="56" y="567"/>
                  </a:lnTo>
                  <a:lnTo>
                    <a:pt x="56" y="574"/>
                  </a:lnTo>
                  <a:lnTo>
                    <a:pt x="56" y="581"/>
                  </a:lnTo>
                  <a:lnTo>
                    <a:pt x="56" y="588"/>
                  </a:lnTo>
                  <a:lnTo>
                    <a:pt x="56" y="595"/>
                  </a:lnTo>
                  <a:lnTo>
                    <a:pt x="63" y="595"/>
                  </a:lnTo>
                  <a:lnTo>
                    <a:pt x="63" y="588"/>
                  </a:lnTo>
                  <a:lnTo>
                    <a:pt x="63" y="581"/>
                  </a:lnTo>
                  <a:lnTo>
                    <a:pt x="70" y="567"/>
                  </a:lnTo>
                  <a:lnTo>
                    <a:pt x="70" y="560"/>
                  </a:lnTo>
                  <a:lnTo>
                    <a:pt x="70" y="553"/>
                  </a:lnTo>
                  <a:lnTo>
                    <a:pt x="77" y="546"/>
                  </a:lnTo>
                  <a:lnTo>
                    <a:pt x="77" y="539"/>
                  </a:lnTo>
                  <a:lnTo>
                    <a:pt x="84" y="546"/>
                  </a:lnTo>
                  <a:lnTo>
                    <a:pt x="91" y="546"/>
                  </a:lnTo>
                  <a:lnTo>
                    <a:pt x="98" y="553"/>
                  </a:lnTo>
                  <a:lnTo>
                    <a:pt x="105" y="553"/>
                  </a:lnTo>
                  <a:lnTo>
                    <a:pt x="105" y="560"/>
                  </a:lnTo>
                  <a:lnTo>
                    <a:pt x="112" y="567"/>
                  </a:lnTo>
                  <a:lnTo>
                    <a:pt x="112" y="574"/>
                  </a:lnTo>
                  <a:lnTo>
                    <a:pt x="119" y="574"/>
                  </a:lnTo>
                  <a:lnTo>
                    <a:pt x="112" y="581"/>
                  </a:lnTo>
                  <a:lnTo>
                    <a:pt x="112" y="574"/>
                  </a:lnTo>
                  <a:lnTo>
                    <a:pt x="105" y="574"/>
                  </a:lnTo>
                  <a:lnTo>
                    <a:pt x="98" y="567"/>
                  </a:lnTo>
                  <a:lnTo>
                    <a:pt x="91" y="567"/>
                  </a:lnTo>
                  <a:lnTo>
                    <a:pt x="84" y="560"/>
                  </a:lnTo>
                  <a:lnTo>
                    <a:pt x="84" y="574"/>
                  </a:lnTo>
                  <a:lnTo>
                    <a:pt x="91" y="588"/>
                  </a:lnTo>
                  <a:lnTo>
                    <a:pt x="98" y="595"/>
                  </a:lnTo>
                  <a:lnTo>
                    <a:pt x="112" y="609"/>
                  </a:lnTo>
                  <a:lnTo>
                    <a:pt x="119" y="616"/>
                  </a:lnTo>
                  <a:lnTo>
                    <a:pt x="126" y="630"/>
                  </a:lnTo>
                  <a:lnTo>
                    <a:pt x="126" y="637"/>
                  </a:lnTo>
                  <a:lnTo>
                    <a:pt x="133" y="644"/>
                  </a:lnTo>
                  <a:lnTo>
                    <a:pt x="133" y="651"/>
                  </a:lnTo>
                  <a:lnTo>
                    <a:pt x="133" y="658"/>
                  </a:lnTo>
                  <a:lnTo>
                    <a:pt x="133" y="665"/>
                  </a:lnTo>
                  <a:lnTo>
                    <a:pt x="133" y="672"/>
                  </a:lnTo>
                  <a:lnTo>
                    <a:pt x="119" y="679"/>
                  </a:lnTo>
                  <a:lnTo>
                    <a:pt x="119" y="658"/>
                  </a:lnTo>
                  <a:lnTo>
                    <a:pt x="119" y="651"/>
                  </a:lnTo>
                  <a:lnTo>
                    <a:pt x="105" y="644"/>
                  </a:lnTo>
                  <a:lnTo>
                    <a:pt x="98" y="644"/>
                  </a:lnTo>
                  <a:lnTo>
                    <a:pt x="84" y="637"/>
                  </a:lnTo>
                  <a:lnTo>
                    <a:pt x="77" y="637"/>
                  </a:lnTo>
                  <a:lnTo>
                    <a:pt x="63" y="623"/>
                  </a:lnTo>
                  <a:lnTo>
                    <a:pt x="56" y="609"/>
                  </a:lnTo>
                  <a:lnTo>
                    <a:pt x="56" y="616"/>
                  </a:lnTo>
                  <a:lnTo>
                    <a:pt x="56" y="623"/>
                  </a:lnTo>
                  <a:lnTo>
                    <a:pt x="56" y="630"/>
                  </a:lnTo>
                  <a:lnTo>
                    <a:pt x="56" y="637"/>
                  </a:lnTo>
                  <a:lnTo>
                    <a:pt x="56" y="644"/>
                  </a:lnTo>
                  <a:lnTo>
                    <a:pt x="56" y="651"/>
                  </a:lnTo>
                  <a:lnTo>
                    <a:pt x="56" y="658"/>
                  </a:lnTo>
                  <a:lnTo>
                    <a:pt x="49" y="777"/>
                  </a:lnTo>
                  <a:lnTo>
                    <a:pt x="42" y="791"/>
                  </a:lnTo>
                  <a:lnTo>
                    <a:pt x="42" y="798"/>
                  </a:lnTo>
                  <a:lnTo>
                    <a:pt x="35" y="805"/>
                  </a:lnTo>
                  <a:lnTo>
                    <a:pt x="35" y="812"/>
                  </a:lnTo>
                  <a:lnTo>
                    <a:pt x="35" y="826"/>
                  </a:lnTo>
                  <a:lnTo>
                    <a:pt x="35" y="833"/>
                  </a:lnTo>
                  <a:lnTo>
                    <a:pt x="35" y="847"/>
                  </a:lnTo>
                  <a:lnTo>
                    <a:pt x="35" y="861"/>
                  </a:lnTo>
                  <a:lnTo>
                    <a:pt x="35" y="868"/>
                  </a:lnTo>
                  <a:lnTo>
                    <a:pt x="35" y="882"/>
                  </a:lnTo>
                  <a:lnTo>
                    <a:pt x="35" y="896"/>
                  </a:lnTo>
                  <a:lnTo>
                    <a:pt x="35" y="903"/>
                  </a:lnTo>
                  <a:lnTo>
                    <a:pt x="35" y="917"/>
                  </a:lnTo>
                  <a:lnTo>
                    <a:pt x="42" y="924"/>
                  </a:lnTo>
                  <a:lnTo>
                    <a:pt x="42" y="931"/>
                  </a:lnTo>
                  <a:lnTo>
                    <a:pt x="49" y="938"/>
                  </a:lnTo>
                  <a:lnTo>
                    <a:pt x="49" y="924"/>
                  </a:lnTo>
                  <a:lnTo>
                    <a:pt x="56" y="910"/>
                  </a:lnTo>
                  <a:lnTo>
                    <a:pt x="56" y="896"/>
                  </a:lnTo>
                  <a:lnTo>
                    <a:pt x="56" y="882"/>
                  </a:lnTo>
                  <a:lnTo>
                    <a:pt x="56" y="868"/>
                  </a:lnTo>
                  <a:lnTo>
                    <a:pt x="56" y="861"/>
                  </a:lnTo>
                  <a:lnTo>
                    <a:pt x="49" y="847"/>
                  </a:lnTo>
                  <a:lnTo>
                    <a:pt x="49" y="826"/>
                  </a:lnTo>
                  <a:lnTo>
                    <a:pt x="49" y="833"/>
                  </a:lnTo>
                  <a:lnTo>
                    <a:pt x="56" y="840"/>
                  </a:lnTo>
                  <a:lnTo>
                    <a:pt x="70" y="840"/>
                  </a:lnTo>
                  <a:lnTo>
                    <a:pt x="84" y="854"/>
                  </a:lnTo>
                  <a:lnTo>
                    <a:pt x="98" y="861"/>
                  </a:lnTo>
                  <a:lnTo>
                    <a:pt x="105" y="868"/>
                  </a:lnTo>
                  <a:lnTo>
                    <a:pt x="119" y="868"/>
                  </a:lnTo>
                  <a:lnTo>
                    <a:pt x="126" y="896"/>
                  </a:lnTo>
                  <a:lnTo>
                    <a:pt x="133" y="917"/>
                  </a:lnTo>
                  <a:lnTo>
                    <a:pt x="140" y="938"/>
                  </a:lnTo>
                  <a:lnTo>
                    <a:pt x="147" y="959"/>
                  </a:lnTo>
                  <a:lnTo>
                    <a:pt x="154" y="973"/>
                  </a:lnTo>
                  <a:lnTo>
                    <a:pt x="168" y="987"/>
                  </a:lnTo>
                  <a:lnTo>
                    <a:pt x="168" y="1001"/>
                  </a:lnTo>
                  <a:lnTo>
                    <a:pt x="175" y="1008"/>
                  </a:lnTo>
                  <a:lnTo>
                    <a:pt x="168" y="1022"/>
                  </a:lnTo>
                  <a:lnTo>
                    <a:pt x="161" y="1029"/>
                  </a:lnTo>
                  <a:lnTo>
                    <a:pt x="154" y="1043"/>
                  </a:lnTo>
                  <a:lnTo>
                    <a:pt x="140" y="1050"/>
                  </a:lnTo>
                  <a:lnTo>
                    <a:pt x="126" y="1057"/>
                  </a:lnTo>
                  <a:lnTo>
                    <a:pt x="112" y="1064"/>
                  </a:lnTo>
                  <a:lnTo>
                    <a:pt x="105" y="1071"/>
                  </a:lnTo>
                  <a:lnTo>
                    <a:pt x="91" y="1085"/>
                  </a:lnTo>
                  <a:lnTo>
                    <a:pt x="77" y="1085"/>
                  </a:lnTo>
                  <a:lnTo>
                    <a:pt x="77" y="1078"/>
                  </a:lnTo>
                  <a:lnTo>
                    <a:pt x="70" y="1064"/>
                  </a:lnTo>
                  <a:lnTo>
                    <a:pt x="70" y="1050"/>
                  </a:lnTo>
                  <a:lnTo>
                    <a:pt x="70" y="1036"/>
                  </a:lnTo>
                  <a:lnTo>
                    <a:pt x="70" y="1029"/>
                  </a:lnTo>
                  <a:lnTo>
                    <a:pt x="63" y="1015"/>
                  </a:lnTo>
                  <a:lnTo>
                    <a:pt x="63" y="1001"/>
                  </a:lnTo>
                  <a:lnTo>
                    <a:pt x="63" y="994"/>
                  </a:lnTo>
                  <a:lnTo>
                    <a:pt x="56" y="987"/>
                  </a:lnTo>
                  <a:lnTo>
                    <a:pt x="56" y="980"/>
                  </a:lnTo>
                  <a:lnTo>
                    <a:pt x="63" y="980"/>
                  </a:lnTo>
                  <a:lnTo>
                    <a:pt x="63" y="973"/>
                  </a:lnTo>
                  <a:lnTo>
                    <a:pt x="63" y="966"/>
                  </a:lnTo>
                  <a:lnTo>
                    <a:pt x="56" y="966"/>
                  </a:lnTo>
                  <a:lnTo>
                    <a:pt x="56" y="959"/>
                  </a:lnTo>
                  <a:lnTo>
                    <a:pt x="49" y="952"/>
                  </a:lnTo>
                  <a:lnTo>
                    <a:pt x="49" y="959"/>
                  </a:lnTo>
                  <a:lnTo>
                    <a:pt x="49" y="966"/>
                  </a:lnTo>
                  <a:lnTo>
                    <a:pt x="49" y="973"/>
                  </a:lnTo>
                  <a:lnTo>
                    <a:pt x="49" y="980"/>
                  </a:lnTo>
                  <a:lnTo>
                    <a:pt x="49" y="987"/>
                  </a:lnTo>
                  <a:lnTo>
                    <a:pt x="49" y="1001"/>
                  </a:lnTo>
                  <a:lnTo>
                    <a:pt x="49" y="1008"/>
                  </a:lnTo>
                  <a:lnTo>
                    <a:pt x="49" y="1015"/>
                  </a:lnTo>
                  <a:lnTo>
                    <a:pt x="56" y="1029"/>
                  </a:lnTo>
                  <a:lnTo>
                    <a:pt x="56" y="1043"/>
                  </a:lnTo>
                  <a:lnTo>
                    <a:pt x="56" y="1057"/>
                  </a:lnTo>
                  <a:lnTo>
                    <a:pt x="63" y="1071"/>
                  </a:lnTo>
                  <a:lnTo>
                    <a:pt x="63" y="1085"/>
                  </a:lnTo>
                  <a:lnTo>
                    <a:pt x="63" y="1099"/>
                  </a:lnTo>
                  <a:lnTo>
                    <a:pt x="63" y="1113"/>
                  </a:lnTo>
                  <a:lnTo>
                    <a:pt x="63" y="1120"/>
                  </a:lnTo>
                  <a:lnTo>
                    <a:pt x="63" y="1134"/>
                  </a:lnTo>
                  <a:lnTo>
                    <a:pt x="63" y="1155"/>
                  </a:lnTo>
                  <a:lnTo>
                    <a:pt x="63" y="1169"/>
                  </a:lnTo>
                  <a:lnTo>
                    <a:pt x="56" y="1190"/>
                  </a:lnTo>
                  <a:lnTo>
                    <a:pt x="49" y="1204"/>
                  </a:lnTo>
                  <a:lnTo>
                    <a:pt x="49" y="1225"/>
                  </a:lnTo>
                  <a:lnTo>
                    <a:pt x="42" y="1239"/>
                  </a:lnTo>
                  <a:lnTo>
                    <a:pt x="35" y="1253"/>
                  </a:lnTo>
                  <a:lnTo>
                    <a:pt x="35" y="1260"/>
                  </a:lnTo>
                  <a:lnTo>
                    <a:pt x="28" y="1267"/>
                  </a:lnTo>
                  <a:lnTo>
                    <a:pt x="28" y="1274"/>
                  </a:lnTo>
                  <a:lnTo>
                    <a:pt x="21" y="1281"/>
                  </a:lnTo>
                  <a:lnTo>
                    <a:pt x="14" y="1295"/>
                  </a:lnTo>
                  <a:lnTo>
                    <a:pt x="14" y="1302"/>
                  </a:lnTo>
                  <a:lnTo>
                    <a:pt x="7" y="1309"/>
                  </a:lnTo>
                  <a:lnTo>
                    <a:pt x="0" y="1316"/>
                  </a:lnTo>
                  <a:lnTo>
                    <a:pt x="0" y="1323"/>
                  </a:lnTo>
                  <a:lnTo>
                    <a:pt x="7" y="1330"/>
                  </a:lnTo>
                  <a:lnTo>
                    <a:pt x="14" y="1337"/>
                  </a:lnTo>
                  <a:lnTo>
                    <a:pt x="28" y="1337"/>
                  </a:lnTo>
                  <a:lnTo>
                    <a:pt x="35" y="1337"/>
                  </a:lnTo>
                  <a:lnTo>
                    <a:pt x="49" y="1337"/>
                  </a:lnTo>
                  <a:lnTo>
                    <a:pt x="63" y="1344"/>
                  </a:lnTo>
                  <a:lnTo>
                    <a:pt x="70" y="1358"/>
                  </a:lnTo>
                  <a:lnTo>
                    <a:pt x="77" y="1365"/>
                  </a:lnTo>
                  <a:lnTo>
                    <a:pt x="84" y="1372"/>
                  </a:lnTo>
                  <a:lnTo>
                    <a:pt x="91" y="1379"/>
                  </a:lnTo>
                  <a:lnTo>
                    <a:pt x="98" y="1393"/>
                  </a:lnTo>
                  <a:lnTo>
                    <a:pt x="105" y="1400"/>
                  </a:lnTo>
                  <a:lnTo>
                    <a:pt x="112" y="1407"/>
                  </a:lnTo>
                  <a:lnTo>
                    <a:pt x="119" y="1407"/>
                  </a:lnTo>
                  <a:lnTo>
                    <a:pt x="119" y="1379"/>
                  </a:lnTo>
                  <a:lnTo>
                    <a:pt x="105" y="1365"/>
                  </a:lnTo>
                  <a:lnTo>
                    <a:pt x="98" y="1358"/>
                  </a:lnTo>
                  <a:lnTo>
                    <a:pt x="91" y="1358"/>
                  </a:lnTo>
                  <a:lnTo>
                    <a:pt x="84" y="1351"/>
                  </a:lnTo>
                  <a:lnTo>
                    <a:pt x="84" y="1344"/>
                  </a:lnTo>
                  <a:lnTo>
                    <a:pt x="84" y="1330"/>
                  </a:lnTo>
                  <a:lnTo>
                    <a:pt x="84" y="1316"/>
                  </a:lnTo>
                  <a:lnTo>
                    <a:pt x="84" y="1309"/>
                  </a:lnTo>
                  <a:lnTo>
                    <a:pt x="91" y="1309"/>
                  </a:lnTo>
                  <a:lnTo>
                    <a:pt x="91" y="1302"/>
                  </a:lnTo>
                  <a:lnTo>
                    <a:pt x="98" y="1302"/>
                  </a:lnTo>
                  <a:lnTo>
                    <a:pt x="98" y="1295"/>
                  </a:lnTo>
                  <a:lnTo>
                    <a:pt x="105" y="1295"/>
                  </a:lnTo>
                  <a:lnTo>
                    <a:pt x="112" y="1295"/>
                  </a:lnTo>
                  <a:lnTo>
                    <a:pt x="112" y="1302"/>
                  </a:lnTo>
                  <a:lnTo>
                    <a:pt x="119" y="1302"/>
                  </a:lnTo>
                  <a:lnTo>
                    <a:pt x="119" y="1309"/>
                  </a:lnTo>
                  <a:lnTo>
                    <a:pt x="119" y="1316"/>
                  </a:lnTo>
                  <a:lnTo>
                    <a:pt x="126" y="1323"/>
                  </a:lnTo>
                  <a:lnTo>
                    <a:pt x="126" y="1330"/>
                  </a:lnTo>
                  <a:lnTo>
                    <a:pt x="133" y="1337"/>
                  </a:lnTo>
                  <a:lnTo>
                    <a:pt x="133" y="1351"/>
                  </a:lnTo>
                  <a:lnTo>
                    <a:pt x="140" y="1358"/>
                  </a:lnTo>
                  <a:lnTo>
                    <a:pt x="154" y="1372"/>
                  </a:lnTo>
                  <a:lnTo>
                    <a:pt x="161" y="1386"/>
                  </a:lnTo>
                  <a:lnTo>
                    <a:pt x="168" y="1393"/>
                  </a:lnTo>
                  <a:lnTo>
                    <a:pt x="175" y="1407"/>
                  </a:lnTo>
                  <a:lnTo>
                    <a:pt x="182" y="1414"/>
                  </a:lnTo>
                  <a:lnTo>
                    <a:pt x="182" y="1421"/>
                  </a:lnTo>
                  <a:lnTo>
                    <a:pt x="189" y="1421"/>
                  </a:lnTo>
                  <a:lnTo>
                    <a:pt x="203" y="1421"/>
                  </a:lnTo>
                  <a:lnTo>
                    <a:pt x="217" y="1421"/>
                  </a:lnTo>
                  <a:lnTo>
                    <a:pt x="231" y="1428"/>
                  </a:lnTo>
                  <a:lnTo>
                    <a:pt x="245" y="1428"/>
                  </a:lnTo>
                  <a:lnTo>
                    <a:pt x="259" y="1428"/>
                  </a:lnTo>
                  <a:lnTo>
                    <a:pt x="266" y="1428"/>
                  </a:lnTo>
                  <a:lnTo>
                    <a:pt x="266" y="1442"/>
                  </a:lnTo>
                  <a:lnTo>
                    <a:pt x="266" y="1456"/>
                  </a:lnTo>
                  <a:lnTo>
                    <a:pt x="273" y="1470"/>
                  </a:lnTo>
                  <a:lnTo>
                    <a:pt x="280" y="1484"/>
                  </a:lnTo>
                  <a:lnTo>
                    <a:pt x="280" y="1491"/>
                  </a:lnTo>
                  <a:lnTo>
                    <a:pt x="287" y="1505"/>
                  </a:lnTo>
                  <a:lnTo>
                    <a:pt x="287" y="1512"/>
                  </a:lnTo>
                  <a:lnTo>
                    <a:pt x="287" y="1526"/>
                  </a:lnTo>
                  <a:lnTo>
                    <a:pt x="287" y="1533"/>
                  </a:lnTo>
                  <a:lnTo>
                    <a:pt x="287" y="1540"/>
                  </a:lnTo>
                  <a:lnTo>
                    <a:pt x="280" y="1540"/>
                  </a:lnTo>
                  <a:lnTo>
                    <a:pt x="280" y="1547"/>
                  </a:lnTo>
                  <a:lnTo>
                    <a:pt x="273" y="1554"/>
                  </a:lnTo>
                  <a:lnTo>
                    <a:pt x="273" y="1561"/>
                  </a:lnTo>
                  <a:lnTo>
                    <a:pt x="273" y="1582"/>
                  </a:lnTo>
                  <a:lnTo>
                    <a:pt x="273" y="1596"/>
                  </a:lnTo>
                  <a:lnTo>
                    <a:pt x="280" y="1610"/>
                  </a:lnTo>
                  <a:lnTo>
                    <a:pt x="280" y="1624"/>
                  </a:lnTo>
                  <a:lnTo>
                    <a:pt x="287" y="1638"/>
                  </a:lnTo>
                  <a:lnTo>
                    <a:pt x="287" y="1645"/>
                  </a:lnTo>
                  <a:lnTo>
                    <a:pt x="294" y="1659"/>
                  </a:lnTo>
                  <a:lnTo>
                    <a:pt x="294" y="1673"/>
                  </a:lnTo>
                  <a:lnTo>
                    <a:pt x="294" y="1694"/>
                  </a:lnTo>
                  <a:lnTo>
                    <a:pt x="287" y="1708"/>
                  </a:lnTo>
                  <a:lnTo>
                    <a:pt x="287" y="1722"/>
                  </a:lnTo>
                  <a:lnTo>
                    <a:pt x="280" y="1736"/>
                  </a:lnTo>
                  <a:lnTo>
                    <a:pt x="273" y="1750"/>
                  </a:lnTo>
                  <a:lnTo>
                    <a:pt x="273" y="1764"/>
                  </a:lnTo>
                  <a:lnTo>
                    <a:pt x="266" y="1778"/>
                  </a:lnTo>
                  <a:lnTo>
                    <a:pt x="266" y="1799"/>
                  </a:lnTo>
                  <a:lnTo>
                    <a:pt x="266" y="1806"/>
                  </a:lnTo>
                  <a:lnTo>
                    <a:pt x="266" y="1820"/>
                  </a:lnTo>
                  <a:lnTo>
                    <a:pt x="266" y="1834"/>
                  </a:lnTo>
                  <a:lnTo>
                    <a:pt x="266" y="1848"/>
                  </a:lnTo>
                  <a:lnTo>
                    <a:pt x="273" y="1862"/>
                  </a:lnTo>
                  <a:lnTo>
                    <a:pt x="273" y="1876"/>
                  </a:lnTo>
                  <a:lnTo>
                    <a:pt x="273" y="1883"/>
                  </a:lnTo>
                  <a:lnTo>
                    <a:pt x="273" y="1897"/>
                  </a:lnTo>
                  <a:lnTo>
                    <a:pt x="273" y="1904"/>
                  </a:lnTo>
                  <a:lnTo>
                    <a:pt x="280" y="1904"/>
                  </a:lnTo>
                  <a:lnTo>
                    <a:pt x="280" y="1911"/>
                  </a:lnTo>
                  <a:lnTo>
                    <a:pt x="287" y="1911"/>
                  </a:lnTo>
                  <a:lnTo>
                    <a:pt x="287" y="1918"/>
                  </a:lnTo>
                  <a:lnTo>
                    <a:pt x="294" y="1918"/>
                  </a:lnTo>
                  <a:lnTo>
                    <a:pt x="301" y="1925"/>
                  </a:lnTo>
                  <a:lnTo>
                    <a:pt x="308" y="1918"/>
                  </a:lnTo>
                  <a:lnTo>
                    <a:pt x="315" y="1918"/>
                  </a:lnTo>
                  <a:lnTo>
                    <a:pt x="322" y="1911"/>
                  </a:lnTo>
                  <a:lnTo>
                    <a:pt x="329" y="1911"/>
                  </a:lnTo>
                  <a:lnTo>
                    <a:pt x="336" y="1911"/>
                  </a:lnTo>
                  <a:lnTo>
                    <a:pt x="343" y="1911"/>
                  </a:lnTo>
                  <a:lnTo>
                    <a:pt x="350" y="1904"/>
                  </a:lnTo>
                  <a:lnTo>
                    <a:pt x="357" y="1904"/>
                  </a:lnTo>
                  <a:lnTo>
                    <a:pt x="378" y="1904"/>
                  </a:lnTo>
                  <a:lnTo>
                    <a:pt x="399" y="1911"/>
                  </a:lnTo>
                  <a:lnTo>
                    <a:pt x="420" y="1911"/>
                  </a:lnTo>
                  <a:lnTo>
                    <a:pt x="427" y="1918"/>
                  </a:lnTo>
                  <a:lnTo>
                    <a:pt x="441" y="1925"/>
                  </a:lnTo>
                  <a:lnTo>
                    <a:pt x="448" y="1932"/>
                  </a:lnTo>
                  <a:lnTo>
                    <a:pt x="455" y="1939"/>
                  </a:lnTo>
                  <a:lnTo>
                    <a:pt x="469" y="1946"/>
                  </a:lnTo>
                  <a:lnTo>
                    <a:pt x="483" y="1946"/>
                  </a:lnTo>
                  <a:lnTo>
                    <a:pt x="497" y="1946"/>
                  </a:lnTo>
                  <a:lnTo>
                    <a:pt x="511" y="1953"/>
                  </a:lnTo>
                  <a:lnTo>
                    <a:pt x="525" y="1953"/>
                  </a:lnTo>
                  <a:lnTo>
                    <a:pt x="539" y="1953"/>
                  </a:lnTo>
                  <a:lnTo>
                    <a:pt x="553" y="1960"/>
                  </a:lnTo>
                  <a:lnTo>
                    <a:pt x="560" y="1967"/>
                  </a:lnTo>
                  <a:lnTo>
                    <a:pt x="560" y="1974"/>
                  </a:lnTo>
                  <a:lnTo>
                    <a:pt x="560" y="1981"/>
                  </a:lnTo>
                  <a:lnTo>
                    <a:pt x="560" y="1988"/>
                  </a:lnTo>
                  <a:lnTo>
                    <a:pt x="560" y="1995"/>
                  </a:lnTo>
                  <a:lnTo>
                    <a:pt x="567" y="2002"/>
                  </a:lnTo>
                  <a:lnTo>
                    <a:pt x="623" y="2002"/>
                  </a:lnTo>
                  <a:lnTo>
                    <a:pt x="630" y="1995"/>
                  </a:lnTo>
                  <a:lnTo>
                    <a:pt x="637" y="1988"/>
                  </a:lnTo>
                  <a:lnTo>
                    <a:pt x="644" y="1988"/>
                  </a:lnTo>
                  <a:lnTo>
                    <a:pt x="651" y="1988"/>
                  </a:lnTo>
                  <a:lnTo>
                    <a:pt x="658" y="1988"/>
                  </a:lnTo>
                  <a:lnTo>
                    <a:pt x="665" y="1988"/>
                  </a:lnTo>
                  <a:lnTo>
                    <a:pt x="672" y="1995"/>
                  </a:lnTo>
                  <a:close/>
                </a:path>
              </a:pathLst>
            </a:custGeom>
            <a:solidFill>
              <a:srgbClr val="00FF00"/>
            </a:solidFill>
            <a:ln w="9525">
              <a:noFill/>
              <a:round/>
              <a:headEnd/>
              <a:tailEnd/>
            </a:ln>
          </p:spPr>
          <p:txBody>
            <a:bodyPr>
              <a:prstTxWarp prst="textNoShape">
                <a:avLst/>
              </a:prstTxWarp>
            </a:bodyPr>
            <a:lstStyle/>
            <a:p>
              <a:endParaRPr lang="da-DK"/>
            </a:p>
          </p:txBody>
        </p:sp>
        <p:sp>
          <p:nvSpPr>
            <p:cNvPr id="47" name="Rectangle 54"/>
            <p:cNvSpPr>
              <a:spLocks noChangeArrowheads="1"/>
            </p:cNvSpPr>
            <p:nvPr/>
          </p:nvSpPr>
          <p:spPr bwMode="auto">
            <a:xfrm>
              <a:off x="4128" y="672"/>
              <a:ext cx="677" cy="596"/>
            </a:xfrm>
            <a:prstGeom prst="rect">
              <a:avLst/>
            </a:prstGeom>
            <a:noFill/>
            <a:ln w="0">
              <a:solidFill>
                <a:schemeClr val="bg1"/>
              </a:solidFill>
              <a:miter lim="800000"/>
              <a:headEnd/>
              <a:tailEnd/>
            </a:ln>
          </p:spPr>
          <p:txBody>
            <a:bodyPr>
              <a:prstTxWarp prst="textNoShape">
                <a:avLst/>
              </a:prstTxWarp>
            </a:bodyPr>
            <a:lstStyle/>
            <a:p>
              <a:endParaRPr lang="da-DK"/>
            </a:p>
          </p:txBody>
        </p:sp>
      </p:grpSp>
      <p:sp>
        <p:nvSpPr>
          <p:cNvPr id="48" name="Oval 59"/>
          <p:cNvSpPr>
            <a:spLocks noChangeArrowheads="1"/>
          </p:cNvSpPr>
          <p:nvPr/>
        </p:nvSpPr>
        <p:spPr bwMode="auto">
          <a:xfrm>
            <a:off x="6229350" y="3717925"/>
            <a:ext cx="215900" cy="193675"/>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da-DK"/>
          </a:p>
        </p:txBody>
      </p:sp>
      <p:sp>
        <p:nvSpPr>
          <p:cNvPr id="49" name="Rectangle 4"/>
          <p:cNvSpPr txBox="1">
            <a:spLocks noChangeArrowheads="1"/>
          </p:cNvSpPr>
          <p:nvPr/>
        </p:nvSpPr>
        <p:spPr bwMode="auto">
          <a:xfrm>
            <a:off x="4894460" y="1121309"/>
            <a:ext cx="4038600" cy="532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da-DK" sz="2000" b="0" i="0" u="none" strike="noStrike" kern="0" cap="none" spc="0" normalizeH="0" baseline="0" noProof="0" dirty="0" smtClean="0">
                <a:ln>
                  <a:noFill/>
                </a:ln>
                <a:solidFill>
                  <a:srgbClr val="000000"/>
                </a:solidFill>
                <a:effectLst/>
                <a:uLnTx/>
                <a:uFillTx/>
                <a:latin typeface="+mn-lt"/>
                <a:ea typeface="+mn-ea"/>
                <a:cs typeface="+mn-cs"/>
              </a:rPr>
              <a:t>Andrew </a:t>
            </a:r>
            <a:r>
              <a:rPr kumimoji="0" lang="da-DK" sz="2000" b="0" i="0" u="none" strike="noStrike" kern="0" cap="none" spc="0" normalizeH="0" baseline="0" noProof="0" dirty="0" err="1" smtClean="0">
                <a:ln>
                  <a:noFill/>
                </a:ln>
                <a:solidFill>
                  <a:srgbClr val="000000"/>
                </a:solidFill>
                <a:effectLst/>
                <a:uLnTx/>
                <a:uFillTx/>
                <a:latin typeface="+mn-lt"/>
                <a:ea typeface="+mn-ea"/>
                <a:cs typeface="+mn-cs"/>
              </a:rPr>
              <a:t>Reddington</a:t>
            </a:r>
            <a:endParaRPr kumimoji="0" lang="da-DK" sz="2000" b="0" i="0" u="none" strike="noStrike" kern="0" cap="none" spc="0" normalizeH="0" baseline="0" noProof="0" dirty="0" smtClean="0">
              <a:ln>
                <a:noFill/>
              </a:ln>
              <a:solidFill>
                <a:srgbClr val="000000"/>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da-DK" sz="2000" b="0" i="0" u="none" strike="noStrike" kern="0" cap="none" spc="0" normalizeH="0" baseline="0" noProof="0" dirty="0" smtClean="0">
                <a:ln>
                  <a:noFill/>
                </a:ln>
                <a:solidFill>
                  <a:srgbClr val="000000"/>
                </a:solidFill>
                <a:effectLst/>
                <a:uLnTx/>
                <a:uFillTx/>
                <a:latin typeface="+mn-lt"/>
                <a:ea typeface="+mn-ea"/>
                <a:cs typeface="+mn-cs"/>
              </a:rPr>
              <a:t>Troels Martin Hansen</a:t>
            </a: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da-DK" sz="2000" b="0" i="0" u="none" strike="noStrike" kern="0" cap="none" spc="0" normalizeH="0" baseline="0" noProof="0" dirty="0" smtClean="0">
                <a:ln>
                  <a:noFill/>
                </a:ln>
                <a:solidFill>
                  <a:srgbClr val="000000"/>
                </a:solidFill>
                <a:effectLst/>
                <a:uLnTx/>
                <a:uFillTx/>
                <a:latin typeface="+mn-lt"/>
                <a:ea typeface="+mn-ea"/>
                <a:cs typeface="+mn-cs"/>
              </a:rPr>
              <a:t>Sven </a:t>
            </a:r>
            <a:r>
              <a:rPr kumimoji="0" lang="da-DK" sz="2000" b="0" i="0" u="none" strike="noStrike" kern="0" cap="none" spc="0" normalizeH="0" baseline="0" noProof="0" dirty="0" err="1" smtClean="0">
                <a:ln>
                  <a:noFill/>
                </a:ln>
                <a:solidFill>
                  <a:srgbClr val="000000"/>
                </a:solidFill>
                <a:effectLst/>
                <a:uLnTx/>
                <a:uFillTx/>
                <a:latin typeface="+mn-lt"/>
                <a:ea typeface="+mn-ea"/>
                <a:cs typeface="+mn-cs"/>
              </a:rPr>
              <a:t>Trautner</a:t>
            </a:r>
            <a:endParaRPr kumimoji="0" lang="da-DK" sz="2000" b="0" i="0" u="none" strike="noStrike" kern="0" cap="none" spc="0" normalizeH="0" baseline="0" noProof="0" dirty="0" smtClean="0">
              <a:ln>
                <a:noFill/>
              </a:ln>
              <a:solidFill>
                <a:srgbClr val="000000"/>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da-DK" sz="2000" b="0" i="0" u="none" strike="noStrike" kern="0" cap="none" spc="0" normalizeH="0" baseline="0" noProof="0" dirty="0" smtClean="0">
                <a:ln>
                  <a:noFill/>
                </a:ln>
                <a:solidFill>
                  <a:srgbClr val="000000"/>
                </a:solidFill>
                <a:effectLst/>
                <a:uLnTx/>
                <a:uFillTx/>
                <a:latin typeface="+mn-lt"/>
                <a:ea typeface="+mn-ea"/>
                <a:cs typeface="+mn-cs"/>
              </a:rPr>
              <a:t>Jan Møller Nielsen</a:t>
            </a: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da-DK" sz="2000" b="0" i="0" u="none" strike="noStrike" kern="0" cap="none" spc="0" normalizeH="0" baseline="0" noProof="0" dirty="0" smtClean="0">
                <a:ln>
                  <a:noFill/>
                </a:ln>
                <a:solidFill>
                  <a:srgbClr val="000000"/>
                </a:solidFill>
                <a:effectLst/>
                <a:uLnTx/>
                <a:uFillTx/>
                <a:latin typeface="+mn-lt"/>
                <a:ea typeface="+mn-ea"/>
                <a:cs typeface="+mn-cs"/>
              </a:rPr>
              <a:t>Bo </a:t>
            </a:r>
            <a:r>
              <a:rPr kumimoji="0" lang="da-DK" sz="2000" b="0" i="0" u="none" strike="noStrike" kern="0" cap="none" spc="0" normalizeH="0" baseline="0" noProof="0" dirty="0" err="1" smtClean="0">
                <a:ln>
                  <a:noFill/>
                </a:ln>
                <a:solidFill>
                  <a:srgbClr val="000000"/>
                </a:solidFill>
                <a:effectLst/>
                <a:uLnTx/>
                <a:uFillTx/>
                <a:latin typeface="+mn-lt"/>
                <a:ea typeface="+mn-ea"/>
                <a:cs typeface="+mn-cs"/>
              </a:rPr>
              <a:t>Løfgren</a:t>
            </a:r>
            <a:endParaRPr kumimoji="0" lang="da-DK" sz="2000" b="0" i="0" u="none" strike="noStrike" kern="0" cap="none" spc="0" normalizeH="0" baseline="0" noProof="0" dirty="0" smtClean="0">
              <a:ln>
                <a:noFill/>
              </a:ln>
              <a:solidFill>
                <a:srgbClr val="000000"/>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da-DK" sz="2000" b="0" i="0" u="none" strike="noStrike" kern="0" cap="none" spc="0" normalizeH="0" baseline="0" noProof="0" dirty="0" smtClean="0">
                <a:ln>
                  <a:noFill/>
                </a:ln>
                <a:solidFill>
                  <a:srgbClr val="000000"/>
                </a:solidFill>
                <a:effectLst/>
                <a:uLnTx/>
                <a:uFillTx/>
                <a:latin typeface="+mn-lt"/>
                <a:ea typeface="+mn-ea"/>
                <a:cs typeface="+mn-cs"/>
              </a:rPr>
              <a:t>Nicolaj </a:t>
            </a:r>
            <a:r>
              <a:rPr kumimoji="0" lang="da-DK" sz="2000" b="0" i="0" u="none" strike="noStrike" kern="0" cap="none" spc="0" normalizeH="0" baseline="0" noProof="0" dirty="0" err="1" smtClean="0">
                <a:ln>
                  <a:noFill/>
                </a:ln>
                <a:solidFill>
                  <a:srgbClr val="000000"/>
                </a:solidFill>
                <a:effectLst/>
                <a:uLnTx/>
                <a:uFillTx/>
                <a:latin typeface="+mn-lt"/>
                <a:ea typeface="+mn-ea"/>
                <a:cs typeface="+mn-cs"/>
              </a:rPr>
              <a:t>Støttrup</a:t>
            </a:r>
            <a:endParaRPr kumimoji="0" lang="da-DK" sz="2000" b="0" i="0" u="none" strike="noStrike" kern="0" cap="none" spc="0" normalizeH="0" baseline="0" noProof="0" dirty="0" smtClean="0">
              <a:ln>
                <a:noFill/>
              </a:ln>
              <a:solidFill>
                <a:srgbClr val="000000"/>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da-DK" sz="2000" b="0" i="0" u="none" strike="noStrike" kern="0" cap="none" spc="0" normalizeH="0" baseline="0" noProof="0" dirty="0" smtClean="0">
                <a:ln>
                  <a:noFill/>
                </a:ln>
                <a:solidFill>
                  <a:srgbClr val="000000"/>
                </a:solidFill>
                <a:effectLst/>
                <a:uLnTx/>
                <a:uFillTx/>
                <a:latin typeface="+mn-lt"/>
                <a:ea typeface="+mn-ea"/>
                <a:cs typeface="+mn-cs"/>
              </a:rPr>
              <a:t>Kim Munk</a:t>
            </a: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da-DK" sz="2000" b="0" i="0" u="none" strike="noStrike" kern="0" cap="none" spc="0" normalizeH="0" baseline="0" noProof="0" dirty="0" smtClean="0">
                <a:ln>
                  <a:noFill/>
                </a:ln>
                <a:solidFill>
                  <a:srgbClr val="000000"/>
                </a:solidFill>
                <a:effectLst/>
                <a:uLnTx/>
                <a:uFillTx/>
                <a:latin typeface="+mn-lt"/>
                <a:ea typeface="+mn-ea"/>
                <a:cs typeface="+mn-cs"/>
              </a:rPr>
              <a:t>Marie Mide Michelsen</a:t>
            </a: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da-DK" sz="2000" b="0" i="0" u="none" strike="noStrike" kern="0" cap="none" spc="0" normalizeH="0" baseline="0" noProof="0" dirty="0" smtClean="0">
                <a:ln>
                  <a:noFill/>
                </a:ln>
                <a:solidFill>
                  <a:srgbClr val="000000"/>
                </a:solidFill>
                <a:effectLst/>
                <a:uLnTx/>
                <a:uFillTx/>
                <a:latin typeface="+mn-lt"/>
                <a:ea typeface="+mn-ea"/>
                <a:cs typeface="+mn-cs"/>
              </a:rPr>
              <a:t>Christian Møller Pedersen</a:t>
            </a: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da-DK" sz="2000" b="0" i="0" u="none" strike="noStrike" kern="0" cap="none" spc="0" normalizeH="0" baseline="0" noProof="0" dirty="0" smtClean="0">
                <a:ln>
                  <a:noFill/>
                </a:ln>
                <a:solidFill>
                  <a:srgbClr val="000000"/>
                </a:solidFill>
                <a:effectLst/>
                <a:uLnTx/>
                <a:uFillTx/>
                <a:latin typeface="+mn-lt"/>
                <a:ea typeface="+mn-ea"/>
                <a:cs typeface="+mn-cs"/>
              </a:rPr>
              <a:t>Rebekka Thomsen</a:t>
            </a: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da-DK" sz="2000" b="0" i="0" u="none" strike="noStrike" kern="0" cap="none" spc="0" normalizeH="0" baseline="0" noProof="0" dirty="0" smtClean="0">
                <a:ln>
                  <a:noFill/>
                </a:ln>
                <a:solidFill>
                  <a:srgbClr val="000000"/>
                </a:solidFill>
                <a:effectLst/>
                <a:uLnTx/>
                <a:uFillTx/>
                <a:latin typeface="+mn-lt"/>
                <a:ea typeface="+mn-ea"/>
                <a:cs typeface="+mn-cs"/>
              </a:rPr>
              <a:t>Jonas Riber Poulsen</a:t>
            </a: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da-DK" sz="2000" b="0" i="0" u="none" strike="noStrike" kern="0" cap="none" spc="0" normalizeH="0" baseline="0" noProof="0" dirty="0" smtClean="0">
                <a:ln>
                  <a:noFill/>
                </a:ln>
                <a:solidFill>
                  <a:srgbClr val="000000"/>
                </a:solidFill>
                <a:effectLst/>
                <a:uLnTx/>
                <a:uFillTx/>
                <a:latin typeface="+mn-lt"/>
                <a:ea typeface="+mn-ea"/>
                <a:cs typeface="+mn-cs"/>
              </a:rPr>
              <a:t>Runa Poulsen</a:t>
            </a: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da-DK" sz="2000" b="0" i="0" u="none" strike="noStrike" kern="0" cap="none" spc="0" normalizeH="0" baseline="0" noProof="0" dirty="0" smtClean="0">
                <a:ln>
                  <a:noFill/>
                </a:ln>
                <a:solidFill>
                  <a:srgbClr val="000000"/>
                </a:solidFill>
                <a:effectLst/>
                <a:uLnTx/>
                <a:uFillTx/>
                <a:latin typeface="+mn-lt"/>
                <a:ea typeface="+mn-ea"/>
                <a:cs typeface="+mn-cs"/>
              </a:rPr>
              <a:t>Jacob Johnsen</a:t>
            </a: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da-DK" sz="2000" b="0" i="0" u="none" strike="noStrike" kern="0" cap="none" spc="0" normalizeH="0" baseline="0" noProof="0" dirty="0" smtClean="0">
                <a:ln>
                  <a:noFill/>
                </a:ln>
                <a:solidFill>
                  <a:srgbClr val="000000"/>
                </a:solidFill>
                <a:effectLst/>
                <a:uLnTx/>
                <a:uFillTx/>
                <a:latin typeface="+mn-lt"/>
                <a:ea typeface="+mn-ea"/>
                <a:cs typeface="+mn-cs"/>
              </a:rPr>
              <a:t>Astrid </a:t>
            </a:r>
            <a:r>
              <a:rPr kumimoji="0" lang="da-DK" sz="2000" b="0" i="0" u="none" strike="noStrike" kern="0" cap="none" spc="0" normalizeH="0" baseline="0" noProof="0" dirty="0" err="1" smtClean="0">
                <a:ln>
                  <a:noFill/>
                </a:ln>
                <a:solidFill>
                  <a:srgbClr val="000000"/>
                </a:solidFill>
                <a:effectLst/>
                <a:uLnTx/>
                <a:uFillTx/>
                <a:latin typeface="+mn-lt"/>
                <a:ea typeface="+mn-ea"/>
                <a:cs typeface="+mn-cs"/>
              </a:rPr>
              <a:t>Drivsholm</a:t>
            </a:r>
            <a:r>
              <a:rPr kumimoji="0" lang="da-DK" sz="2000" b="0" i="0" u="none" strike="noStrike" kern="0" cap="none" spc="0" normalizeH="0" baseline="0" noProof="0" dirty="0" smtClean="0">
                <a:ln>
                  <a:noFill/>
                </a:ln>
                <a:solidFill>
                  <a:srgbClr val="000000"/>
                </a:solidFill>
                <a:effectLst/>
                <a:uLnTx/>
                <a:uFillTx/>
                <a:latin typeface="+mn-lt"/>
                <a:ea typeface="+mn-ea"/>
                <a:cs typeface="+mn-cs"/>
              </a:rPr>
              <a:t> Sloth</a:t>
            </a: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lang="da-DK" sz="2000" kern="0" dirty="0" smtClean="0">
                <a:solidFill>
                  <a:srgbClr val="000000"/>
                </a:solidFill>
              </a:rPr>
              <a:t>Kasper Pryds</a:t>
            </a: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da-DK" sz="2000" b="0" i="0" u="none" strike="noStrike" kern="0" cap="none" spc="0" normalizeH="0" baseline="0" noProof="0" dirty="0" smtClean="0">
                <a:ln>
                  <a:noFill/>
                </a:ln>
                <a:solidFill>
                  <a:srgbClr val="000000"/>
                </a:solidFill>
                <a:effectLst/>
                <a:uLnTx/>
                <a:uFillTx/>
                <a:latin typeface="+mn-lt"/>
                <a:ea typeface="+mn-ea"/>
                <a:cs typeface="+mn-cs"/>
              </a:rPr>
              <a:t>Marie Hjortbak</a:t>
            </a: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lang="da-DK" sz="2000" kern="0" noProof="0" dirty="0" smtClean="0">
                <a:solidFill>
                  <a:srgbClr val="000000"/>
                </a:solidFill>
              </a:rPr>
              <a:t>Thomas Ravn Lassen</a:t>
            </a:r>
          </a:p>
          <a:p>
            <a:pPr marL="342900" marR="0" lvl="0" indent="-342900" algn="l" defTabSz="914400" rtl="0" eaLnBrk="0" fontAlgn="base" latinLnBrk="0" hangingPunct="0">
              <a:lnSpc>
                <a:spcPct val="80000"/>
              </a:lnSpc>
              <a:spcBef>
                <a:spcPct val="20000"/>
              </a:spcBef>
              <a:spcAft>
                <a:spcPct val="0"/>
              </a:spcAft>
              <a:buClrTx/>
              <a:buSzTx/>
              <a:buFontTx/>
              <a:buChar char="•"/>
              <a:tabLst/>
              <a:defRPr/>
            </a:pPr>
            <a:r>
              <a:rPr kumimoji="0" lang="da-DK" sz="2000" b="0" i="0" u="none" strike="noStrike" kern="0" cap="none" spc="0" normalizeH="0" baseline="0" dirty="0" smtClean="0">
                <a:ln>
                  <a:noFill/>
                </a:ln>
                <a:solidFill>
                  <a:srgbClr val="000000"/>
                </a:solidFill>
                <a:effectLst/>
                <a:uLnTx/>
                <a:uFillTx/>
                <a:latin typeface="+mn-lt"/>
                <a:ea typeface="+mn-ea"/>
                <a:cs typeface="+mn-cs"/>
              </a:rPr>
              <a:t>Bent Roni Nielsen</a:t>
            </a:r>
            <a:endParaRPr kumimoji="0" lang="da-DK" sz="2000" b="0" i="0" u="none" strike="noStrike" kern="0" cap="none" spc="0" normalizeH="0" baseline="0" noProof="0" dirty="0">
              <a:ln>
                <a:noFill/>
              </a:ln>
              <a:solidFill>
                <a:srgbClr val="000000"/>
              </a:solidFill>
              <a:effectLst/>
              <a:uLnTx/>
              <a:uFillTx/>
              <a:latin typeface="+mn-lt"/>
              <a:ea typeface="+mn-ea"/>
              <a:cs typeface="+mn-cs"/>
            </a:endParaRPr>
          </a:p>
        </p:txBody>
      </p:sp>
      <p:cxnSp>
        <p:nvCxnSpPr>
          <p:cNvPr id="50" name="Lige forbindelse 49"/>
          <p:cNvCxnSpPr/>
          <p:nvPr/>
        </p:nvCxnSpPr>
        <p:spPr>
          <a:xfrm>
            <a:off x="1963907" y="1061725"/>
            <a:ext cx="6511916"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52" name="Billede 4"/>
          <p:cNvPicPr>
            <a:picLocks noChangeAspect="1"/>
          </p:cNvPicPr>
          <p:nvPr/>
        </p:nvPicPr>
        <p:blipFill>
          <a:blip r:embed="rId3"/>
          <a:srcRect/>
          <a:stretch>
            <a:fillRect/>
          </a:stretch>
        </p:blipFill>
        <p:spPr bwMode="auto">
          <a:xfrm>
            <a:off x="457200" y="416720"/>
            <a:ext cx="1404938" cy="6302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18129" y="188913"/>
            <a:ext cx="8844983" cy="1143000"/>
          </a:xfrm>
        </p:spPr>
        <p:txBody>
          <a:bodyPr>
            <a:noAutofit/>
          </a:bodyPr>
          <a:lstStyle/>
          <a:p>
            <a:pPr eaLnBrk="1" hangingPunct="1"/>
            <a:r>
              <a:rPr lang="da-DK" b="1" dirty="0">
                <a:solidFill>
                  <a:srgbClr val="000090"/>
                </a:solidFill>
                <a:latin typeface="Arial" charset="0"/>
                <a:ea typeface="MS PGothic" charset="0"/>
                <a:cs typeface="MS PGothic" charset="0"/>
              </a:rPr>
              <a:t>Blodprop i højre kranspulsåre</a:t>
            </a:r>
          </a:p>
        </p:txBody>
      </p:sp>
      <p:pic>
        <p:nvPicPr>
          <p:cNvPr id="3" name="LT occl.RCA.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55954" y="1331913"/>
            <a:ext cx="5205567" cy="5205567"/>
          </a:xfrm>
          <a:prstGeom prst="rect">
            <a:avLst/>
          </a:prstGeom>
        </p:spPr>
      </p:pic>
      <p:sp>
        <p:nvSpPr>
          <p:cNvPr id="4" name="Pladsholder til indhold 3"/>
          <p:cNvSpPr>
            <a:spLocks noGrp="1"/>
          </p:cNvSpPr>
          <p:nvPr>
            <p:ph idx="1"/>
          </p:nvPr>
        </p:nvSpPr>
        <p:spPr/>
        <p:txBody>
          <a:bodyPr/>
          <a:lstStyle/>
          <a:p>
            <a:endParaRPr lang="da-DK" dirty="0"/>
          </a:p>
        </p:txBody>
      </p:sp>
      <p:cxnSp>
        <p:nvCxnSpPr>
          <p:cNvPr id="8" name="Lige forbindelse 7"/>
          <p:cNvCxnSpPr/>
          <p:nvPr/>
        </p:nvCxnSpPr>
        <p:spPr>
          <a:xfrm>
            <a:off x="1314203" y="1165101"/>
            <a:ext cx="6511916" cy="1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30178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23850" y="188913"/>
            <a:ext cx="8496300" cy="1143000"/>
          </a:xfrm>
        </p:spPr>
        <p:txBody>
          <a:bodyPr/>
          <a:lstStyle/>
          <a:p>
            <a:pPr eaLnBrk="1" hangingPunct="1"/>
            <a:r>
              <a:rPr lang="da-DK" sz="4000" b="1" dirty="0">
                <a:solidFill>
                  <a:srgbClr val="000090"/>
                </a:solidFill>
                <a:latin typeface="Arial" charset="0"/>
                <a:ea typeface="MS PGothic" charset="0"/>
                <a:cs typeface="MS PGothic" charset="0"/>
              </a:rPr>
              <a:t>Efter ballon og </a:t>
            </a:r>
            <a:r>
              <a:rPr lang="da-DK" sz="4000" b="1" dirty="0" err="1">
                <a:solidFill>
                  <a:srgbClr val="000090"/>
                </a:solidFill>
                <a:latin typeface="Arial" charset="0"/>
                <a:ea typeface="MS PGothic" charset="0"/>
                <a:cs typeface="MS PGothic" charset="0"/>
              </a:rPr>
              <a:t>stent</a:t>
            </a:r>
            <a:endParaRPr lang="da-DK" sz="4000" b="1" dirty="0">
              <a:solidFill>
                <a:srgbClr val="000090"/>
              </a:solidFill>
              <a:latin typeface="Arial" charset="0"/>
              <a:ea typeface="MS PGothic" charset="0"/>
              <a:cs typeface="MS PGothic" charset="0"/>
            </a:endParaRPr>
          </a:p>
        </p:txBody>
      </p:sp>
      <p:pic>
        <p:nvPicPr>
          <p:cNvPr id="4" name="LT Flow.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78677" y="1270652"/>
            <a:ext cx="4855511" cy="4855511"/>
          </a:xfrm>
        </p:spPr>
      </p:pic>
      <p:cxnSp>
        <p:nvCxnSpPr>
          <p:cNvPr id="8" name="Lige forbindelse 7"/>
          <p:cNvCxnSpPr/>
          <p:nvPr/>
        </p:nvCxnSpPr>
        <p:spPr>
          <a:xfrm>
            <a:off x="1314203" y="1091261"/>
            <a:ext cx="6511916" cy="1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98363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103688" y="1555750"/>
            <a:ext cx="4972050" cy="2438400"/>
            <a:chOff x="2976" y="960"/>
            <a:chExt cx="2624" cy="1440"/>
          </a:xfrm>
        </p:grpSpPr>
        <p:pic>
          <p:nvPicPr>
            <p:cNvPr id="57365" name="Picture 3"/>
            <p:cNvPicPr>
              <a:picLocks noChangeAspect="1" noChangeArrowheads="1"/>
            </p:cNvPicPr>
            <p:nvPr/>
          </p:nvPicPr>
          <p:blipFill>
            <a:blip r:embed="rId3"/>
            <a:srcRect/>
            <a:stretch>
              <a:fillRect/>
            </a:stretch>
          </p:blipFill>
          <p:spPr bwMode="auto">
            <a:xfrm>
              <a:off x="2976" y="960"/>
              <a:ext cx="1316" cy="1440"/>
            </a:xfrm>
            <a:prstGeom prst="rect">
              <a:avLst/>
            </a:prstGeom>
            <a:noFill/>
            <a:ln w="9525">
              <a:noFill/>
              <a:miter lim="800000"/>
              <a:headEnd/>
              <a:tailEnd/>
            </a:ln>
          </p:spPr>
        </p:pic>
        <p:pic>
          <p:nvPicPr>
            <p:cNvPr id="57366" name="Picture 4"/>
            <p:cNvPicPr>
              <a:picLocks noChangeAspect="1" noChangeArrowheads="1"/>
            </p:cNvPicPr>
            <p:nvPr/>
          </p:nvPicPr>
          <p:blipFill>
            <a:blip r:embed="rId4"/>
            <a:srcRect/>
            <a:stretch>
              <a:fillRect/>
            </a:stretch>
          </p:blipFill>
          <p:spPr bwMode="auto">
            <a:xfrm>
              <a:off x="4283" y="960"/>
              <a:ext cx="1317" cy="1435"/>
            </a:xfrm>
            <a:prstGeom prst="rect">
              <a:avLst/>
            </a:prstGeom>
            <a:noFill/>
            <a:ln w="9525">
              <a:noFill/>
              <a:miter lim="800000"/>
              <a:headEnd/>
              <a:tailEnd/>
            </a:ln>
          </p:spPr>
        </p:pic>
        <p:sp>
          <p:nvSpPr>
            <p:cNvPr id="57367" name="Text Box 5"/>
            <p:cNvSpPr txBox="1">
              <a:spLocks noChangeArrowheads="1"/>
            </p:cNvSpPr>
            <p:nvPr/>
          </p:nvSpPr>
          <p:spPr bwMode="auto">
            <a:xfrm>
              <a:off x="5088" y="2112"/>
              <a:ext cx="512" cy="236"/>
            </a:xfrm>
            <a:prstGeom prst="rect">
              <a:avLst/>
            </a:prstGeom>
            <a:solidFill>
              <a:schemeClr val="bg1"/>
            </a:solidFill>
            <a:ln w="9525">
              <a:noFill/>
              <a:miter lim="800000"/>
              <a:headEnd/>
              <a:tailEnd/>
            </a:ln>
          </p:spPr>
          <p:txBody>
            <a:bodyPr>
              <a:prstTxWarp prst="textNoShape">
                <a:avLst/>
              </a:prstTxWarp>
              <a:spAutoFit/>
            </a:bodyPr>
            <a:lstStyle/>
            <a:p>
              <a:pPr eaLnBrk="0" hangingPunct="0"/>
              <a:r>
                <a:rPr lang="da-DK" sz="2000" b="1" baseline="0">
                  <a:latin typeface="Times New Roman" charset="0"/>
                </a:rPr>
                <a:t>10 %</a:t>
              </a:r>
            </a:p>
          </p:txBody>
        </p:sp>
      </p:grpSp>
      <p:grpSp>
        <p:nvGrpSpPr>
          <p:cNvPr id="3" name="Group 6"/>
          <p:cNvGrpSpPr>
            <a:grpSpLocks/>
          </p:cNvGrpSpPr>
          <p:nvPr/>
        </p:nvGrpSpPr>
        <p:grpSpPr bwMode="auto">
          <a:xfrm>
            <a:off x="4103688" y="4003675"/>
            <a:ext cx="5040312" cy="2370138"/>
            <a:chOff x="288" y="2784"/>
            <a:chExt cx="2592" cy="1444"/>
          </a:xfrm>
        </p:grpSpPr>
        <p:pic>
          <p:nvPicPr>
            <p:cNvPr id="57362" name="Picture 7"/>
            <p:cNvPicPr>
              <a:picLocks noChangeAspect="1" noChangeArrowheads="1"/>
            </p:cNvPicPr>
            <p:nvPr/>
          </p:nvPicPr>
          <p:blipFill>
            <a:blip r:embed="rId5"/>
            <a:srcRect/>
            <a:stretch>
              <a:fillRect/>
            </a:stretch>
          </p:blipFill>
          <p:spPr bwMode="auto">
            <a:xfrm>
              <a:off x="288" y="2784"/>
              <a:ext cx="1291" cy="1440"/>
            </a:xfrm>
            <a:prstGeom prst="rect">
              <a:avLst/>
            </a:prstGeom>
            <a:noFill/>
            <a:ln w="9525">
              <a:noFill/>
              <a:miter lim="800000"/>
              <a:headEnd/>
              <a:tailEnd/>
            </a:ln>
          </p:spPr>
        </p:pic>
        <p:pic>
          <p:nvPicPr>
            <p:cNvPr id="57363" name="Picture 8"/>
            <p:cNvPicPr>
              <a:picLocks noChangeAspect="1" noChangeArrowheads="1"/>
            </p:cNvPicPr>
            <p:nvPr/>
          </p:nvPicPr>
          <p:blipFill>
            <a:blip r:embed="rId6"/>
            <a:srcRect/>
            <a:stretch>
              <a:fillRect/>
            </a:stretch>
          </p:blipFill>
          <p:spPr bwMode="auto">
            <a:xfrm>
              <a:off x="1554" y="2784"/>
              <a:ext cx="1326" cy="1439"/>
            </a:xfrm>
            <a:prstGeom prst="rect">
              <a:avLst/>
            </a:prstGeom>
            <a:noFill/>
            <a:ln w="9525">
              <a:noFill/>
              <a:miter lim="800000"/>
              <a:headEnd/>
              <a:tailEnd/>
            </a:ln>
          </p:spPr>
        </p:pic>
        <p:sp>
          <p:nvSpPr>
            <p:cNvPr id="57364" name="Text Box 9"/>
            <p:cNvSpPr txBox="1">
              <a:spLocks noChangeArrowheads="1"/>
            </p:cNvSpPr>
            <p:nvPr/>
          </p:nvSpPr>
          <p:spPr bwMode="auto">
            <a:xfrm>
              <a:off x="2352" y="3984"/>
              <a:ext cx="506" cy="244"/>
            </a:xfrm>
            <a:prstGeom prst="rect">
              <a:avLst/>
            </a:prstGeom>
            <a:solidFill>
              <a:schemeClr val="bg1"/>
            </a:solidFill>
            <a:ln w="9525">
              <a:noFill/>
              <a:miter lim="800000"/>
              <a:headEnd/>
              <a:tailEnd/>
            </a:ln>
          </p:spPr>
          <p:txBody>
            <a:bodyPr>
              <a:prstTxWarp prst="textNoShape">
                <a:avLst/>
              </a:prstTxWarp>
              <a:spAutoFit/>
            </a:bodyPr>
            <a:lstStyle/>
            <a:p>
              <a:pPr eaLnBrk="0" hangingPunct="0"/>
              <a:r>
                <a:rPr lang="da-DK" sz="2000" b="1" baseline="0">
                  <a:latin typeface="Times New Roman" charset="0"/>
                </a:rPr>
                <a:t>5 %</a:t>
              </a:r>
            </a:p>
          </p:txBody>
        </p:sp>
      </p:grpSp>
      <p:grpSp>
        <p:nvGrpSpPr>
          <p:cNvPr id="4" name="Group 10"/>
          <p:cNvGrpSpPr>
            <a:grpSpLocks/>
          </p:cNvGrpSpPr>
          <p:nvPr/>
        </p:nvGrpSpPr>
        <p:grpSpPr bwMode="auto">
          <a:xfrm>
            <a:off x="1547813" y="4005263"/>
            <a:ext cx="5022850" cy="2436812"/>
            <a:chOff x="3024" y="2784"/>
            <a:chExt cx="2574" cy="1440"/>
          </a:xfrm>
        </p:grpSpPr>
        <p:pic>
          <p:nvPicPr>
            <p:cNvPr id="57359" name="Picture 11"/>
            <p:cNvPicPr>
              <a:picLocks noChangeAspect="1" noChangeArrowheads="1"/>
            </p:cNvPicPr>
            <p:nvPr/>
          </p:nvPicPr>
          <p:blipFill>
            <a:blip r:embed="rId7"/>
            <a:srcRect/>
            <a:stretch>
              <a:fillRect/>
            </a:stretch>
          </p:blipFill>
          <p:spPr bwMode="auto">
            <a:xfrm>
              <a:off x="3024" y="2784"/>
              <a:ext cx="1269" cy="1435"/>
            </a:xfrm>
            <a:prstGeom prst="rect">
              <a:avLst/>
            </a:prstGeom>
            <a:noFill/>
            <a:ln w="9525">
              <a:noFill/>
              <a:miter lim="800000"/>
              <a:headEnd/>
              <a:tailEnd/>
            </a:ln>
          </p:spPr>
        </p:pic>
        <p:pic>
          <p:nvPicPr>
            <p:cNvPr id="57360" name="Picture 12"/>
            <p:cNvPicPr>
              <a:picLocks noChangeAspect="1" noChangeArrowheads="1"/>
            </p:cNvPicPr>
            <p:nvPr/>
          </p:nvPicPr>
          <p:blipFill>
            <a:blip r:embed="rId8"/>
            <a:srcRect/>
            <a:stretch>
              <a:fillRect/>
            </a:stretch>
          </p:blipFill>
          <p:spPr bwMode="auto">
            <a:xfrm>
              <a:off x="4275" y="2784"/>
              <a:ext cx="1323" cy="1440"/>
            </a:xfrm>
            <a:prstGeom prst="rect">
              <a:avLst/>
            </a:prstGeom>
            <a:noFill/>
            <a:ln w="9525">
              <a:noFill/>
              <a:miter lim="800000"/>
              <a:headEnd/>
              <a:tailEnd/>
            </a:ln>
          </p:spPr>
        </p:pic>
        <p:sp>
          <p:nvSpPr>
            <p:cNvPr id="57361" name="Text Box 13"/>
            <p:cNvSpPr txBox="1">
              <a:spLocks noChangeArrowheads="1"/>
            </p:cNvSpPr>
            <p:nvPr/>
          </p:nvSpPr>
          <p:spPr bwMode="auto">
            <a:xfrm>
              <a:off x="5042" y="3974"/>
              <a:ext cx="528" cy="236"/>
            </a:xfrm>
            <a:prstGeom prst="rect">
              <a:avLst/>
            </a:prstGeom>
            <a:solidFill>
              <a:schemeClr val="bg1"/>
            </a:solidFill>
            <a:ln w="9525">
              <a:noFill/>
              <a:miter lim="800000"/>
              <a:headEnd/>
              <a:tailEnd/>
            </a:ln>
          </p:spPr>
          <p:txBody>
            <a:bodyPr>
              <a:prstTxWarp prst="textNoShape">
                <a:avLst/>
              </a:prstTxWarp>
              <a:spAutoFit/>
            </a:bodyPr>
            <a:lstStyle/>
            <a:p>
              <a:pPr eaLnBrk="0" hangingPunct="0"/>
              <a:r>
                <a:rPr lang="da-DK" sz="2000" b="1" baseline="0">
                  <a:latin typeface="Times New Roman" charset="0"/>
                </a:rPr>
                <a:t>50 %</a:t>
              </a:r>
            </a:p>
          </p:txBody>
        </p:sp>
      </p:grpSp>
      <p:grpSp>
        <p:nvGrpSpPr>
          <p:cNvPr id="5" name="Group 14"/>
          <p:cNvGrpSpPr>
            <a:grpSpLocks/>
          </p:cNvGrpSpPr>
          <p:nvPr/>
        </p:nvGrpSpPr>
        <p:grpSpPr bwMode="auto">
          <a:xfrm>
            <a:off x="1439863" y="1555750"/>
            <a:ext cx="5143500" cy="2438400"/>
            <a:chOff x="288" y="960"/>
            <a:chExt cx="2544" cy="1440"/>
          </a:xfrm>
        </p:grpSpPr>
        <p:pic>
          <p:nvPicPr>
            <p:cNvPr id="57356" name="Picture 15"/>
            <p:cNvPicPr>
              <a:picLocks noChangeAspect="1" noChangeArrowheads="1"/>
            </p:cNvPicPr>
            <p:nvPr/>
          </p:nvPicPr>
          <p:blipFill>
            <a:blip r:embed="rId9"/>
            <a:srcRect/>
            <a:stretch>
              <a:fillRect/>
            </a:stretch>
          </p:blipFill>
          <p:spPr bwMode="auto">
            <a:xfrm>
              <a:off x="288" y="963"/>
              <a:ext cx="1251" cy="1433"/>
            </a:xfrm>
            <a:prstGeom prst="rect">
              <a:avLst/>
            </a:prstGeom>
            <a:solidFill>
              <a:schemeClr val="tx1"/>
            </a:solidFill>
            <a:ln w="9525">
              <a:noFill/>
              <a:miter lim="800000"/>
              <a:headEnd/>
              <a:tailEnd/>
            </a:ln>
          </p:spPr>
        </p:pic>
        <p:pic>
          <p:nvPicPr>
            <p:cNvPr id="57357" name="Picture 16"/>
            <p:cNvPicPr>
              <a:picLocks noChangeAspect="1" noChangeArrowheads="1"/>
            </p:cNvPicPr>
            <p:nvPr/>
          </p:nvPicPr>
          <p:blipFill>
            <a:blip r:embed="rId10"/>
            <a:srcRect/>
            <a:stretch>
              <a:fillRect/>
            </a:stretch>
          </p:blipFill>
          <p:spPr bwMode="auto">
            <a:xfrm>
              <a:off x="1532" y="960"/>
              <a:ext cx="1300" cy="1440"/>
            </a:xfrm>
            <a:prstGeom prst="rect">
              <a:avLst/>
            </a:prstGeom>
            <a:solidFill>
              <a:schemeClr val="tx1"/>
            </a:solidFill>
            <a:ln w="9525">
              <a:noFill/>
              <a:miter lim="800000"/>
              <a:headEnd/>
              <a:tailEnd/>
            </a:ln>
          </p:spPr>
        </p:pic>
        <p:sp>
          <p:nvSpPr>
            <p:cNvPr id="57358" name="Text Box 17"/>
            <p:cNvSpPr txBox="1">
              <a:spLocks noChangeArrowheads="1"/>
            </p:cNvSpPr>
            <p:nvPr/>
          </p:nvSpPr>
          <p:spPr bwMode="auto">
            <a:xfrm>
              <a:off x="2304" y="2160"/>
              <a:ext cx="512" cy="236"/>
            </a:xfrm>
            <a:prstGeom prst="rect">
              <a:avLst/>
            </a:prstGeom>
            <a:solidFill>
              <a:schemeClr val="bg1"/>
            </a:solidFill>
            <a:ln w="9525">
              <a:solidFill>
                <a:schemeClr val="bg1"/>
              </a:solidFill>
              <a:miter lim="800000"/>
              <a:headEnd/>
              <a:tailEnd/>
            </a:ln>
          </p:spPr>
          <p:txBody>
            <a:bodyPr>
              <a:prstTxWarp prst="textNoShape">
                <a:avLst/>
              </a:prstTxWarp>
              <a:spAutoFit/>
            </a:bodyPr>
            <a:lstStyle/>
            <a:p>
              <a:pPr eaLnBrk="0" hangingPunct="0"/>
              <a:r>
                <a:rPr lang="da-DK" sz="2000" b="1" baseline="0">
                  <a:latin typeface="Times New Roman" charset="0"/>
                </a:rPr>
                <a:t>40 %</a:t>
              </a:r>
            </a:p>
          </p:txBody>
        </p:sp>
      </p:grpSp>
      <p:sp>
        <p:nvSpPr>
          <p:cNvPr id="57350" name="Rectangle 18"/>
          <p:cNvSpPr>
            <a:spLocks noChangeArrowheads="1"/>
          </p:cNvSpPr>
          <p:nvPr/>
        </p:nvSpPr>
        <p:spPr bwMode="auto">
          <a:xfrm>
            <a:off x="0" y="1560513"/>
            <a:ext cx="4024313" cy="4881562"/>
          </a:xfrm>
          <a:prstGeom prst="rect">
            <a:avLst/>
          </a:prstGeom>
          <a:solidFill>
            <a:srgbClr val="000067"/>
          </a:solidFill>
          <a:ln w="9525">
            <a:noFill/>
            <a:miter lim="800000"/>
            <a:headEnd/>
            <a:tailEnd/>
          </a:ln>
        </p:spPr>
        <p:txBody>
          <a:bodyPr wrap="none" anchor="ctr">
            <a:prstTxWarp prst="textNoShape">
              <a:avLst/>
            </a:prstTxWarp>
          </a:bodyPr>
          <a:lstStyle/>
          <a:p>
            <a:endParaRPr lang="da-DK" baseline="0"/>
          </a:p>
        </p:txBody>
      </p:sp>
      <p:sp>
        <p:nvSpPr>
          <p:cNvPr id="57351" name="Text Box 19"/>
          <p:cNvSpPr txBox="1">
            <a:spLocks noChangeArrowheads="1"/>
          </p:cNvSpPr>
          <p:nvPr/>
        </p:nvSpPr>
        <p:spPr bwMode="auto">
          <a:xfrm>
            <a:off x="1219200" y="1066800"/>
            <a:ext cx="4481513" cy="369888"/>
          </a:xfrm>
          <a:prstGeom prst="rect">
            <a:avLst/>
          </a:prstGeom>
          <a:noFill/>
          <a:ln w="9525">
            <a:noFill/>
            <a:miter lim="800000"/>
            <a:headEnd/>
            <a:tailEnd/>
          </a:ln>
        </p:spPr>
        <p:txBody>
          <a:bodyPr wrap="none">
            <a:prstTxWarp prst="textNoShape">
              <a:avLst/>
            </a:prstTxWarp>
            <a:spAutoFit/>
          </a:bodyPr>
          <a:lstStyle/>
          <a:p>
            <a:r>
              <a:rPr lang="da-DK" b="1" baseline="0">
                <a:solidFill>
                  <a:schemeClr val="bg1"/>
                </a:solidFill>
              </a:rPr>
              <a:t>SPECT – Sestamibi – perfusion defects</a:t>
            </a:r>
          </a:p>
        </p:txBody>
      </p:sp>
      <p:sp>
        <p:nvSpPr>
          <p:cNvPr id="57352" name="Text Box 20"/>
          <p:cNvSpPr txBox="1">
            <a:spLocks noChangeArrowheads="1"/>
          </p:cNvSpPr>
          <p:nvPr/>
        </p:nvSpPr>
        <p:spPr bwMode="auto">
          <a:xfrm>
            <a:off x="250825" y="2035175"/>
            <a:ext cx="3635375" cy="2800767"/>
          </a:xfrm>
          <a:prstGeom prst="rect">
            <a:avLst/>
          </a:prstGeom>
          <a:noFill/>
          <a:ln w="9525">
            <a:noFill/>
            <a:miter lim="800000"/>
            <a:headEnd/>
            <a:tailEnd/>
          </a:ln>
        </p:spPr>
        <p:txBody>
          <a:bodyPr>
            <a:prstTxWarp prst="textNoShape">
              <a:avLst/>
            </a:prstTxWarp>
            <a:spAutoFit/>
          </a:bodyPr>
          <a:lstStyle/>
          <a:p>
            <a:r>
              <a:rPr lang="da-DK" sz="2800" b="1" baseline="0" dirty="0">
                <a:solidFill>
                  <a:schemeClr val="bg1"/>
                </a:solidFill>
              </a:rPr>
              <a:t>4 STEMI </a:t>
            </a:r>
            <a:r>
              <a:rPr lang="da-DK" sz="2800" b="1" baseline="0" dirty="0" smtClean="0">
                <a:solidFill>
                  <a:schemeClr val="bg1"/>
                </a:solidFill>
              </a:rPr>
              <a:t>patienter</a:t>
            </a:r>
            <a:endParaRPr lang="da-DK" sz="2800" b="1" baseline="0" dirty="0">
              <a:solidFill>
                <a:schemeClr val="bg1"/>
              </a:solidFill>
            </a:endParaRPr>
          </a:p>
          <a:p>
            <a:endParaRPr lang="da-DK" sz="2800" b="1" baseline="0" dirty="0">
              <a:solidFill>
                <a:schemeClr val="bg1"/>
              </a:solidFill>
            </a:endParaRPr>
          </a:p>
          <a:p>
            <a:r>
              <a:rPr lang="da-DK" sz="2000" b="1" baseline="0" dirty="0" smtClean="0">
                <a:solidFill>
                  <a:schemeClr val="bg1"/>
                </a:solidFill>
              </a:rPr>
              <a:t>Lukket højre kranspulsåre</a:t>
            </a:r>
            <a:endParaRPr lang="da-DK" sz="2000" b="1" baseline="0" dirty="0">
              <a:solidFill>
                <a:schemeClr val="bg1"/>
              </a:solidFill>
            </a:endParaRPr>
          </a:p>
          <a:p>
            <a:endParaRPr lang="da-DK" sz="2000" b="1" baseline="0" dirty="0">
              <a:solidFill>
                <a:schemeClr val="bg1"/>
              </a:solidFill>
            </a:endParaRPr>
          </a:p>
          <a:p>
            <a:r>
              <a:rPr lang="da-DK" sz="2000" baseline="0" dirty="0" smtClean="0">
                <a:solidFill>
                  <a:schemeClr val="bg1"/>
                </a:solidFill>
              </a:rPr>
              <a:t>Samme </a:t>
            </a:r>
            <a:r>
              <a:rPr lang="da-DK" sz="2000" baseline="0" dirty="0">
                <a:solidFill>
                  <a:schemeClr val="bg1"/>
                </a:solidFill>
              </a:rPr>
              <a:t>symptom </a:t>
            </a:r>
            <a:r>
              <a:rPr lang="da-DK" sz="2000" baseline="0" dirty="0" smtClean="0">
                <a:solidFill>
                  <a:schemeClr val="bg1"/>
                </a:solidFill>
              </a:rPr>
              <a:t>varighed og vellykket behandling</a:t>
            </a:r>
            <a:endParaRPr lang="da-DK" sz="2000" baseline="0" dirty="0">
              <a:solidFill>
                <a:schemeClr val="bg1"/>
              </a:solidFill>
            </a:endParaRPr>
          </a:p>
          <a:p>
            <a:endParaRPr lang="da-DK" sz="2000" baseline="0" dirty="0">
              <a:solidFill>
                <a:schemeClr val="bg1"/>
              </a:solidFill>
            </a:endParaRPr>
          </a:p>
          <a:p>
            <a:r>
              <a:rPr lang="da-DK" sz="2000" baseline="0" dirty="0" smtClean="0">
                <a:solidFill>
                  <a:schemeClr val="bg1"/>
                </a:solidFill>
              </a:rPr>
              <a:t>Vellykket </a:t>
            </a:r>
            <a:r>
              <a:rPr lang="da-DK" sz="2000" baseline="0" dirty="0" err="1">
                <a:solidFill>
                  <a:schemeClr val="bg1"/>
                </a:solidFill>
              </a:rPr>
              <a:t>pPCI</a:t>
            </a:r>
            <a:r>
              <a:rPr lang="da-DK" sz="2000" baseline="0" dirty="0">
                <a:solidFill>
                  <a:schemeClr val="bg1"/>
                </a:solidFill>
              </a:rPr>
              <a:t>    </a:t>
            </a:r>
            <a:r>
              <a:rPr lang="da-DK" sz="2000" baseline="0" dirty="0">
                <a:solidFill>
                  <a:schemeClr val="bg1"/>
                </a:solidFill>
                <a:latin typeface="Wingdings" charset="2"/>
              </a:rPr>
              <a:t> </a:t>
            </a:r>
            <a:r>
              <a:rPr lang="da-DK" sz="2000" baseline="0" dirty="0">
                <a:solidFill>
                  <a:schemeClr val="bg1"/>
                </a:solidFill>
              </a:rPr>
              <a:t>TIMI 3</a:t>
            </a:r>
          </a:p>
        </p:txBody>
      </p:sp>
      <p:sp>
        <p:nvSpPr>
          <p:cNvPr id="57353" name="Text Box 21"/>
          <p:cNvSpPr txBox="1">
            <a:spLocks noChangeArrowheads="1"/>
          </p:cNvSpPr>
          <p:nvPr/>
        </p:nvSpPr>
        <p:spPr bwMode="auto">
          <a:xfrm>
            <a:off x="255504" y="5029200"/>
            <a:ext cx="3630696" cy="707886"/>
          </a:xfrm>
          <a:prstGeom prst="rect">
            <a:avLst/>
          </a:prstGeom>
          <a:noFill/>
          <a:ln w="9525">
            <a:noFill/>
            <a:miter lim="800000"/>
            <a:headEnd/>
            <a:tailEnd/>
          </a:ln>
        </p:spPr>
        <p:txBody>
          <a:bodyPr wrap="square">
            <a:prstTxWarp prst="textNoShape">
              <a:avLst/>
            </a:prstTxWarp>
            <a:spAutoFit/>
          </a:bodyPr>
          <a:lstStyle/>
          <a:p>
            <a:r>
              <a:rPr lang="da-DK" sz="2000" i="1" baseline="0" dirty="0">
                <a:solidFill>
                  <a:srgbClr val="FFFF00"/>
                </a:solidFill>
              </a:rPr>
              <a:t>Variation in </a:t>
            </a:r>
            <a:r>
              <a:rPr lang="da-DK" sz="2000" i="1" baseline="0" dirty="0" smtClean="0">
                <a:solidFill>
                  <a:srgbClr val="FFFF00"/>
                </a:solidFill>
              </a:rPr>
              <a:t>endogent beskyttelsessystem?</a:t>
            </a:r>
            <a:endParaRPr lang="da-DK" sz="2000" i="1" baseline="0" dirty="0">
              <a:solidFill>
                <a:srgbClr val="FFFF00"/>
              </a:solidFill>
            </a:endParaRPr>
          </a:p>
        </p:txBody>
      </p:sp>
      <p:sp>
        <p:nvSpPr>
          <p:cNvPr id="57354" name="Rectangle 22"/>
          <p:cNvSpPr>
            <a:spLocks noGrp="1" noChangeArrowheads="1"/>
          </p:cNvSpPr>
          <p:nvPr>
            <p:ph type="title"/>
          </p:nvPr>
        </p:nvSpPr>
        <p:spPr>
          <a:xfrm>
            <a:off x="533400" y="209112"/>
            <a:ext cx="7772400" cy="1143000"/>
          </a:xfrm>
        </p:spPr>
        <p:txBody>
          <a:bodyPr>
            <a:normAutofit/>
          </a:bodyPr>
          <a:lstStyle/>
          <a:p>
            <a:pPr eaLnBrk="1" hangingPunct="1"/>
            <a:r>
              <a:rPr lang="da-DK" sz="4000" b="1" dirty="0" smtClean="0">
                <a:solidFill>
                  <a:srgbClr val="000090"/>
                </a:solidFill>
              </a:rPr>
              <a:t>Variation af vævsskade</a:t>
            </a:r>
            <a:endParaRPr lang="da-DK" sz="2800" b="1" dirty="0">
              <a:solidFill>
                <a:srgbClr val="000090"/>
              </a:solidFill>
            </a:endParaRPr>
          </a:p>
        </p:txBody>
      </p:sp>
      <p:sp>
        <p:nvSpPr>
          <p:cNvPr id="57355" name="Line 23"/>
          <p:cNvSpPr>
            <a:spLocks noChangeShapeType="1"/>
          </p:cNvSpPr>
          <p:nvPr/>
        </p:nvSpPr>
        <p:spPr bwMode="auto">
          <a:xfrm>
            <a:off x="250825" y="1219200"/>
            <a:ext cx="8001000" cy="0"/>
          </a:xfrm>
          <a:prstGeom prst="line">
            <a:avLst/>
          </a:prstGeom>
          <a:noFill/>
          <a:ln w="9525">
            <a:solidFill>
              <a:srgbClr val="FF0000"/>
            </a:solidFill>
            <a:round/>
            <a:headEnd/>
            <a:tailEnd/>
          </a:ln>
        </p:spPr>
        <p:txBody>
          <a:bodyPr wrap="none" anchor="ctr">
            <a:prstTxWarp prst="textNoShape">
              <a:avLst/>
            </a:prstTxWarp>
          </a:bodyPr>
          <a:lstStyle/>
          <a:p>
            <a:endParaRPr lang="da-DK"/>
          </a:p>
        </p:txBody>
      </p:sp>
    </p:spTree>
    <p:extLst>
      <p:ext uri="{BB962C8B-B14F-4D97-AF65-F5344CB8AC3E}">
        <p14:creationId xmlns:p14="http://schemas.microsoft.com/office/powerpoint/2010/main" val="20080234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0"/>
          <p:cNvSpPr txBox="1">
            <a:spLocks noChangeAspect="1" noChangeArrowheads="1"/>
          </p:cNvSpPr>
          <p:nvPr/>
        </p:nvSpPr>
        <p:spPr bwMode="auto">
          <a:xfrm>
            <a:off x="359533" y="2088010"/>
            <a:ext cx="1012825" cy="822412"/>
          </a:xfrm>
          <a:prstGeom prst="rect">
            <a:avLst/>
          </a:prstGeom>
          <a:noFill/>
          <a:ln w="9525">
            <a:noFill/>
            <a:miter lim="800000"/>
            <a:headEnd/>
            <a:tailEnd/>
          </a:ln>
        </p:spPr>
        <p:txBody>
          <a:bodyPr lIns="82936" tIns="41469" rIns="82936" bIns="41469">
            <a:prstTxWarp prst="textNoShape">
              <a:avLst/>
            </a:prstTxWarp>
            <a:spAutoFit/>
          </a:bodyPr>
          <a:lstStyle/>
          <a:p>
            <a:pPr defTabSz="828675" eaLnBrk="0" hangingPunct="0"/>
            <a:r>
              <a:rPr lang="en-US" sz="2400" b="1" baseline="0" dirty="0" smtClean="0">
                <a:solidFill>
                  <a:srgbClr val="000000"/>
                </a:solidFill>
              </a:rPr>
              <a:t>Celle</a:t>
            </a:r>
          </a:p>
          <a:p>
            <a:pPr defTabSz="828675" eaLnBrk="0" hangingPunct="0"/>
            <a:r>
              <a:rPr lang="en-US" sz="2400" b="1" dirty="0" err="1" smtClean="0">
                <a:solidFill>
                  <a:srgbClr val="000000"/>
                </a:solidFill>
              </a:rPr>
              <a:t>død</a:t>
            </a:r>
            <a:endParaRPr lang="en-US" sz="2400" b="1" baseline="0" dirty="0">
              <a:solidFill>
                <a:srgbClr val="000000"/>
              </a:solidFill>
            </a:endParaRPr>
          </a:p>
        </p:txBody>
      </p:sp>
      <p:sp>
        <p:nvSpPr>
          <p:cNvPr id="9" name="Freeform 6"/>
          <p:cNvSpPr>
            <a:spLocks noChangeAspect="1"/>
          </p:cNvSpPr>
          <p:nvPr/>
        </p:nvSpPr>
        <p:spPr bwMode="auto">
          <a:xfrm>
            <a:off x="2750158" y="3059560"/>
            <a:ext cx="3802063" cy="2355850"/>
          </a:xfrm>
          <a:custGeom>
            <a:avLst/>
            <a:gdLst>
              <a:gd name="T0" fmla="*/ 0 w 2395"/>
              <a:gd name="T1" fmla="*/ 2147483647 h 1484"/>
              <a:gd name="T2" fmla="*/ 2147483647 w 2395"/>
              <a:gd name="T3" fmla="*/ 2147483647 h 1484"/>
              <a:gd name="T4" fmla="*/ 2147483647 w 2395"/>
              <a:gd name="T5" fmla="*/ 2147483647 h 1484"/>
              <a:gd name="T6" fmla="*/ 2147483647 w 2395"/>
              <a:gd name="T7" fmla="*/ 2147483647 h 1484"/>
              <a:gd name="T8" fmla="*/ 2147483647 w 2395"/>
              <a:gd name="T9" fmla="*/ 2147483647 h 1484"/>
              <a:gd name="T10" fmla="*/ 2147483647 w 2395"/>
              <a:gd name="T11" fmla="*/ 2147483647 h 1484"/>
              <a:gd name="T12" fmla="*/ 2147483647 w 2395"/>
              <a:gd name="T13" fmla="*/ 0 h 1484"/>
              <a:gd name="T14" fmla="*/ 2147483647 w 2395"/>
              <a:gd name="T15" fmla="*/ 0 h 1484"/>
              <a:gd name="T16" fmla="*/ 2147483647 w 2395"/>
              <a:gd name="T17" fmla="*/ 2147483647 h 1484"/>
              <a:gd name="T18" fmla="*/ 2147483647 w 2395"/>
              <a:gd name="T19" fmla="*/ 2147483647 h 1484"/>
              <a:gd name="T20" fmla="*/ 0 w 2395"/>
              <a:gd name="T21" fmla="*/ 2147483647 h 14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95"/>
              <a:gd name="T34" fmla="*/ 0 h 1484"/>
              <a:gd name="T35" fmla="*/ 2454 w 2395"/>
              <a:gd name="T36" fmla="*/ 1703 h 14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95" h="1484">
                <a:moveTo>
                  <a:pt x="0" y="1480"/>
                </a:moveTo>
                <a:lnTo>
                  <a:pt x="769" y="648"/>
                </a:lnTo>
                <a:lnTo>
                  <a:pt x="840" y="500"/>
                </a:lnTo>
                <a:lnTo>
                  <a:pt x="886" y="258"/>
                </a:lnTo>
                <a:lnTo>
                  <a:pt x="961" y="90"/>
                </a:lnTo>
                <a:lnTo>
                  <a:pt x="1099" y="14"/>
                </a:lnTo>
                <a:lnTo>
                  <a:pt x="1578" y="6"/>
                </a:lnTo>
                <a:lnTo>
                  <a:pt x="2395" y="0"/>
                </a:lnTo>
                <a:lnTo>
                  <a:pt x="2395" y="1484"/>
                </a:lnTo>
                <a:lnTo>
                  <a:pt x="0" y="1480"/>
                </a:lnTo>
                <a:close/>
              </a:path>
            </a:pathLst>
          </a:custGeom>
          <a:solidFill>
            <a:srgbClr val="FF0000"/>
          </a:solidFill>
          <a:ln w="9525">
            <a:solidFill>
              <a:schemeClr val="tx1"/>
            </a:solidFill>
            <a:round/>
            <a:headEnd/>
            <a:tailEnd/>
          </a:ln>
        </p:spPr>
        <p:txBody>
          <a:bodyPr wrap="none" anchor="ctr">
            <a:prstTxWarp prst="textNoShape">
              <a:avLst/>
            </a:prstTxWarp>
          </a:bodyPr>
          <a:lstStyle/>
          <a:p>
            <a:endParaRPr lang="da-DK" sz="2400" baseline="0">
              <a:solidFill>
                <a:srgbClr val="000000"/>
              </a:solidFill>
            </a:endParaRPr>
          </a:p>
        </p:txBody>
      </p:sp>
      <p:sp>
        <p:nvSpPr>
          <p:cNvPr id="10" name="Freeform 7"/>
          <p:cNvSpPr>
            <a:spLocks noChangeAspect="1"/>
          </p:cNvSpPr>
          <p:nvPr/>
        </p:nvSpPr>
        <p:spPr bwMode="auto">
          <a:xfrm>
            <a:off x="2750158" y="4046985"/>
            <a:ext cx="3802063" cy="1404938"/>
          </a:xfrm>
          <a:custGeom>
            <a:avLst/>
            <a:gdLst>
              <a:gd name="T0" fmla="*/ 0 w 2395"/>
              <a:gd name="T1" fmla="*/ 2147483647 h 862"/>
              <a:gd name="T2" fmla="*/ 2147483647 w 2395"/>
              <a:gd name="T3" fmla="*/ 2147483647 h 862"/>
              <a:gd name="T4" fmla="*/ 2147483647 w 2395"/>
              <a:gd name="T5" fmla="*/ 2147483647 h 862"/>
              <a:gd name="T6" fmla="*/ 2147483647 w 2395"/>
              <a:gd name="T7" fmla="*/ 0 h 862"/>
              <a:gd name="T8" fmla="*/ 2147483647 w 2395"/>
              <a:gd name="T9" fmla="*/ 2147483647 h 862"/>
              <a:gd name="T10" fmla="*/ 2147483647 w 2395"/>
              <a:gd name="T11" fmla="*/ 2147483647 h 862"/>
              <a:gd name="T12" fmla="*/ 0 w 2395"/>
              <a:gd name="T13" fmla="*/ 2147483647 h 862"/>
              <a:gd name="T14" fmla="*/ 0 60000 65536"/>
              <a:gd name="T15" fmla="*/ 0 60000 65536"/>
              <a:gd name="T16" fmla="*/ 0 60000 65536"/>
              <a:gd name="T17" fmla="*/ 0 60000 65536"/>
              <a:gd name="T18" fmla="*/ 0 60000 65536"/>
              <a:gd name="T19" fmla="*/ 0 60000 65536"/>
              <a:gd name="T20" fmla="*/ 0 60000 65536"/>
              <a:gd name="T21" fmla="*/ 0 w 2395"/>
              <a:gd name="T22" fmla="*/ 0 h 862"/>
              <a:gd name="T23" fmla="*/ 2454 w 2395"/>
              <a:gd name="T24" fmla="*/ 977 h 8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95" h="862">
                <a:moveTo>
                  <a:pt x="0" y="862"/>
                </a:moveTo>
                <a:lnTo>
                  <a:pt x="768" y="28"/>
                </a:lnTo>
                <a:lnTo>
                  <a:pt x="848" y="6"/>
                </a:lnTo>
                <a:lnTo>
                  <a:pt x="2391" y="0"/>
                </a:lnTo>
                <a:lnTo>
                  <a:pt x="2395" y="862"/>
                </a:lnTo>
                <a:lnTo>
                  <a:pt x="0" y="862"/>
                </a:lnTo>
                <a:close/>
              </a:path>
            </a:pathLst>
          </a:custGeom>
          <a:solidFill>
            <a:srgbClr val="5F5F5F"/>
          </a:solidFill>
          <a:ln w="9525">
            <a:solidFill>
              <a:schemeClr val="tx1"/>
            </a:solidFill>
            <a:round/>
            <a:headEnd/>
            <a:tailEnd/>
          </a:ln>
        </p:spPr>
        <p:txBody>
          <a:bodyPr wrap="none" anchor="ctr">
            <a:prstTxWarp prst="textNoShape">
              <a:avLst/>
            </a:prstTxWarp>
          </a:bodyPr>
          <a:lstStyle/>
          <a:p>
            <a:endParaRPr lang="da-DK" sz="2400" baseline="0">
              <a:solidFill>
                <a:srgbClr val="000000"/>
              </a:solidFill>
            </a:endParaRPr>
          </a:p>
        </p:txBody>
      </p:sp>
      <p:sp>
        <p:nvSpPr>
          <p:cNvPr id="11" name="Line 9"/>
          <p:cNvSpPr>
            <a:spLocks noChangeAspect="1" noChangeShapeType="1"/>
          </p:cNvSpPr>
          <p:nvPr/>
        </p:nvSpPr>
        <p:spPr bwMode="auto">
          <a:xfrm>
            <a:off x="1762881" y="5728149"/>
            <a:ext cx="4940300" cy="1587"/>
          </a:xfrm>
          <a:prstGeom prst="line">
            <a:avLst/>
          </a:prstGeom>
          <a:noFill/>
          <a:ln w="57150">
            <a:solidFill>
              <a:schemeClr val="tx1"/>
            </a:solidFill>
            <a:round/>
            <a:headEnd/>
            <a:tailEnd type="triangle" w="med" len="med"/>
          </a:ln>
        </p:spPr>
        <p:txBody>
          <a:bodyPr>
            <a:prstTxWarp prst="textNoShape">
              <a:avLst/>
            </a:prstTxWarp>
          </a:bodyPr>
          <a:lstStyle/>
          <a:p>
            <a:endParaRPr lang="da-DK" sz="2400" baseline="0">
              <a:solidFill>
                <a:srgbClr val="000000"/>
              </a:solidFill>
            </a:endParaRPr>
          </a:p>
        </p:txBody>
      </p:sp>
      <p:sp>
        <p:nvSpPr>
          <p:cNvPr id="14" name="Freeform 14"/>
          <p:cNvSpPr>
            <a:spLocks noChangeAspect="1"/>
          </p:cNvSpPr>
          <p:nvPr/>
        </p:nvSpPr>
        <p:spPr bwMode="auto">
          <a:xfrm>
            <a:off x="1469196" y="3072261"/>
            <a:ext cx="5083025" cy="2344738"/>
          </a:xfrm>
          <a:custGeom>
            <a:avLst/>
            <a:gdLst>
              <a:gd name="T0" fmla="*/ 0 w 3174"/>
              <a:gd name="T1" fmla="*/ 2147483647 h 1477"/>
              <a:gd name="T2" fmla="*/ 2147483647 w 3174"/>
              <a:gd name="T3" fmla="*/ 2147483647 h 1477"/>
              <a:gd name="T4" fmla="*/ 2147483647 w 3174"/>
              <a:gd name="T5" fmla="*/ 2147483647 h 1477"/>
              <a:gd name="T6" fmla="*/ 2147483647 w 3174"/>
              <a:gd name="T7" fmla="*/ 2147483647 h 1477"/>
              <a:gd name="T8" fmla="*/ 2147483647 w 3174"/>
              <a:gd name="T9" fmla="*/ 2147483647 h 1477"/>
              <a:gd name="T10" fmla="*/ 0 60000 65536"/>
              <a:gd name="T11" fmla="*/ 0 60000 65536"/>
              <a:gd name="T12" fmla="*/ 0 60000 65536"/>
              <a:gd name="T13" fmla="*/ 0 60000 65536"/>
              <a:gd name="T14" fmla="*/ 0 60000 65536"/>
              <a:gd name="T15" fmla="*/ 0 w 3174"/>
              <a:gd name="T16" fmla="*/ 0 h 1477"/>
              <a:gd name="T17" fmla="*/ 3283 w 3174"/>
              <a:gd name="T18" fmla="*/ 1734 h 1477"/>
            </a:gdLst>
            <a:ahLst/>
            <a:cxnLst>
              <a:cxn ang="T10">
                <a:pos x="T0" y="T1"/>
              </a:cxn>
              <a:cxn ang="T11">
                <a:pos x="T2" y="T3"/>
              </a:cxn>
              <a:cxn ang="T12">
                <a:pos x="T4" y="T5"/>
              </a:cxn>
              <a:cxn ang="T13">
                <a:pos x="T6" y="T7"/>
              </a:cxn>
              <a:cxn ang="T14">
                <a:pos x="T8" y="T9"/>
              </a:cxn>
            </a:cxnLst>
            <a:rect l="T15" t="T16" r="T17" b="T18"/>
            <a:pathLst>
              <a:path w="3174" h="1477">
                <a:moveTo>
                  <a:pt x="0" y="1477"/>
                </a:moveTo>
                <a:lnTo>
                  <a:pt x="806" y="1477"/>
                </a:lnTo>
                <a:cubicBezTo>
                  <a:pt x="806" y="1477"/>
                  <a:pt x="1203" y="1037"/>
                  <a:pt x="1600" y="598"/>
                </a:cubicBezTo>
                <a:cubicBezTo>
                  <a:pt x="1701" y="320"/>
                  <a:pt x="1631" y="2"/>
                  <a:pt x="1928" y="1"/>
                </a:cubicBezTo>
                <a:cubicBezTo>
                  <a:pt x="3174" y="0"/>
                  <a:pt x="2915" y="1"/>
                  <a:pt x="3174" y="1"/>
                </a:cubicBezTo>
              </a:path>
            </a:pathLst>
          </a:custGeom>
          <a:noFill/>
          <a:ln w="76200">
            <a:solidFill>
              <a:schemeClr val="tx1"/>
            </a:solidFill>
            <a:round/>
            <a:headEnd/>
            <a:tailEnd/>
          </a:ln>
        </p:spPr>
        <p:txBody>
          <a:bodyPr>
            <a:prstTxWarp prst="textNoShape">
              <a:avLst/>
            </a:prstTxWarp>
          </a:bodyPr>
          <a:lstStyle/>
          <a:p>
            <a:endParaRPr lang="da-DK" sz="2400" baseline="0">
              <a:solidFill>
                <a:srgbClr val="000000"/>
              </a:solidFill>
            </a:endParaRPr>
          </a:p>
        </p:txBody>
      </p:sp>
      <p:sp>
        <p:nvSpPr>
          <p:cNvPr id="15" name="Text Box 19"/>
          <p:cNvSpPr txBox="1">
            <a:spLocks noChangeAspect="1" noChangeArrowheads="1"/>
          </p:cNvSpPr>
          <p:nvPr/>
        </p:nvSpPr>
        <p:spPr bwMode="auto">
          <a:xfrm>
            <a:off x="6749219" y="5578924"/>
            <a:ext cx="560628" cy="453080"/>
          </a:xfrm>
          <a:prstGeom prst="rect">
            <a:avLst/>
          </a:prstGeom>
          <a:noFill/>
          <a:ln w="9525">
            <a:noFill/>
            <a:miter lim="800000"/>
            <a:headEnd/>
            <a:tailEnd/>
          </a:ln>
        </p:spPr>
        <p:txBody>
          <a:bodyPr wrap="none" lIns="82936" tIns="41469" rIns="82936" bIns="41469">
            <a:prstTxWarp prst="textNoShape">
              <a:avLst/>
            </a:prstTxWarp>
            <a:spAutoFit/>
          </a:bodyPr>
          <a:lstStyle/>
          <a:p>
            <a:pPr defTabSz="828675" eaLnBrk="0" hangingPunct="0"/>
            <a:r>
              <a:rPr lang="en-US" sz="2400" b="1" baseline="0" dirty="0" err="1" smtClean="0">
                <a:solidFill>
                  <a:srgbClr val="000000"/>
                </a:solidFill>
              </a:rPr>
              <a:t>Tid</a:t>
            </a:r>
            <a:endParaRPr lang="en-US" sz="2400" b="1" baseline="0" dirty="0">
              <a:solidFill>
                <a:srgbClr val="000000"/>
              </a:solidFill>
            </a:endParaRPr>
          </a:p>
        </p:txBody>
      </p:sp>
      <p:sp>
        <p:nvSpPr>
          <p:cNvPr id="16" name="Text Box 21"/>
          <p:cNvSpPr txBox="1">
            <a:spLocks noChangeAspect="1" noChangeArrowheads="1"/>
          </p:cNvSpPr>
          <p:nvPr/>
        </p:nvSpPr>
        <p:spPr bwMode="auto">
          <a:xfrm>
            <a:off x="2356608" y="5759899"/>
            <a:ext cx="1655763" cy="453080"/>
          </a:xfrm>
          <a:prstGeom prst="rect">
            <a:avLst/>
          </a:prstGeom>
          <a:noFill/>
          <a:ln w="9525">
            <a:noFill/>
            <a:miter lim="800000"/>
            <a:headEnd/>
            <a:tailEnd/>
          </a:ln>
        </p:spPr>
        <p:txBody>
          <a:bodyPr lIns="82936" tIns="41469" rIns="82936" bIns="41469">
            <a:prstTxWarp prst="textNoShape">
              <a:avLst/>
            </a:prstTxWarp>
            <a:spAutoFit/>
          </a:bodyPr>
          <a:lstStyle/>
          <a:p>
            <a:pPr algn="ctr" defTabSz="828675" eaLnBrk="0" hangingPunct="0"/>
            <a:r>
              <a:rPr lang="en-US" sz="2400" b="1" baseline="0" dirty="0" err="1" smtClean="0">
                <a:solidFill>
                  <a:srgbClr val="000000"/>
                </a:solidFill>
              </a:rPr>
              <a:t>Iskæmi</a:t>
            </a:r>
            <a:endParaRPr lang="en-US" sz="2400" b="1" baseline="0" dirty="0">
              <a:solidFill>
                <a:srgbClr val="000000"/>
              </a:solidFill>
            </a:endParaRPr>
          </a:p>
        </p:txBody>
      </p:sp>
      <p:sp>
        <p:nvSpPr>
          <p:cNvPr id="17" name="Text Box 22"/>
          <p:cNvSpPr txBox="1">
            <a:spLocks noChangeAspect="1" noChangeArrowheads="1"/>
          </p:cNvSpPr>
          <p:nvPr/>
        </p:nvSpPr>
        <p:spPr bwMode="auto">
          <a:xfrm>
            <a:off x="4025071" y="5759899"/>
            <a:ext cx="2486025" cy="453080"/>
          </a:xfrm>
          <a:prstGeom prst="rect">
            <a:avLst/>
          </a:prstGeom>
          <a:noFill/>
          <a:ln w="9525">
            <a:noFill/>
            <a:miter lim="800000"/>
            <a:headEnd/>
            <a:tailEnd/>
          </a:ln>
        </p:spPr>
        <p:txBody>
          <a:bodyPr lIns="82936" tIns="41469" rIns="82936" bIns="41469">
            <a:prstTxWarp prst="textNoShape">
              <a:avLst/>
            </a:prstTxWarp>
            <a:spAutoFit/>
          </a:bodyPr>
          <a:lstStyle/>
          <a:p>
            <a:pPr algn="ctr" defTabSz="828675" eaLnBrk="0" hangingPunct="0"/>
            <a:r>
              <a:rPr lang="en-US" sz="2400" b="1" baseline="0" dirty="0">
                <a:solidFill>
                  <a:srgbClr val="000000"/>
                </a:solidFill>
              </a:rPr>
              <a:t>Reperfusion</a:t>
            </a:r>
          </a:p>
        </p:txBody>
      </p:sp>
      <p:sp>
        <p:nvSpPr>
          <p:cNvPr id="19" name="Text Box 158"/>
          <p:cNvSpPr txBox="1">
            <a:spLocks noChangeAspect="1" noChangeArrowheads="1"/>
          </p:cNvSpPr>
          <p:nvPr/>
        </p:nvSpPr>
        <p:spPr bwMode="auto">
          <a:xfrm>
            <a:off x="4093332" y="4457630"/>
            <a:ext cx="2408237" cy="391525"/>
          </a:xfrm>
          <a:prstGeom prst="rect">
            <a:avLst/>
          </a:prstGeom>
          <a:noFill/>
          <a:ln w="9525">
            <a:noFill/>
            <a:miter lim="800000"/>
            <a:headEnd/>
            <a:tailEnd/>
          </a:ln>
        </p:spPr>
        <p:txBody>
          <a:bodyPr lIns="82936" tIns="41469" rIns="82936" bIns="41469">
            <a:prstTxWarp prst="textNoShape">
              <a:avLst/>
            </a:prstTxWarp>
            <a:spAutoFit/>
          </a:bodyPr>
          <a:lstStyle/>
          <a:p>
            <a:pPr algn="ctr" defTabSz="828675" eaLnBrk="0" hangingPunct="0"/>
            <a:r>
              <a:rPr lang="en-US" sz="2000" b="1" baseline="0" dirty="0" err="1" smtClean="0">
                <a:solidFill>
                  <a:schemeClr val="bg1"/>
                </a:solidFill>
              </a:rPr>
              <a:t>Iskæmisk</a:t>
            </a:r>
            <a:r>
              <a:rPr lang="en-US" sz="2000" b="1" baseline="0" dirty="0" smtClean="0">
                <a:solidFill>
                  <a:schemeClr val="bg1"/>
                </a:solidFill>
              </a:rPr>
              <a:t> </a:t>
            </a:r>
            <a:r>
              <a:rPr lang="en-US" sz="2000" b="1" baseline="0" dirty="0" err="1" smtClean="0">
                <a:solidFill>
                  <a:schemeClr val="bg1"/>
                </a:solidFill>
              </a:rPr>
              <a:t>skade</a:t>
            </a:r>
            <a:endParaRPr lang="en-US" sz="2000" b="1" baseline="0" dirty="0">
              <a:solidFill>
                <a:schemeClr val="bg1"/>
              </a:solidFill>
            </a:endParaRPr>
          </a:p>
        </p:txBody>
      </p:sp>
      <p:sp>
        <p:nvSpPr>
          <p:cNvPr id="20" name="Line 146"/>
          <p:cNvSpPr>
            <a:spLocks noChangeAspect="1" noChangeShapeType="1"/>
          </p:cNvSpPr>
          <p:nvPr/>
        </p:nvSpPr>
        <p:spPr bwMode="auto">
          <a:xfrm>
            <a:off x="2351846" y="2410273"/>
            <a:ext cx="3175" cy="3635376"/>
          </a:xfrm>
          <a:prstGeom prst="line">
            <a:avLst/>
          </a:prstGeom>
          <a:noFill/>
          <a:ln w="19050">
            <a:solidFill>
              <a:schemeClr val="tx1"/>
            </a:solidFill>
            <a:round/>
            <a:headEnd/>
            <a:tailEnd/>
          </a:ln>
        </p:spPr>
        <p:txBody>
          <a:bodyPr>
            <a:prstTxWarp prst="textNoShape">
              <a:avLst/>
            </a:prstTxWarp>
          </a:bodyPr>
          <a:lstStyle/>
          <a:p>
            <a:endParaRPr lang="da-DK" sz="2400" baseline="0">
              <a:solidFill>
                <a:srgbClr val="000000"/>
              </a:solidFill>
            </a:endParaRPr>
          </a:p>
        </p:txBody>
      </p:sp>
      <p:sp>
        <p:nvSpPr>
          <p:cNvPr id="23" name="Line 8"/>
          <p:cNvSpPr>
            <a:spLocks noChangeAspect="1" noChangeShapeType="1"/>
          </p:cNvSpPr>
          <p:nvPr/>
        </p:nvSpPr>
        <p:spPr bwMode="auto">
          <a:xfrm flipV="1">
            <a:off x="1500417" y="2427737"/>
            <a:ext cx="3175" cy="3025775"/>
          </a:xfrm>
          <a:prstGeom prst="line">
            <a:avLst/>
          </a:prstGeom>
          <a:noFill/>
          <a:ln w="57150">
            <a:solidFill>
              <a:schemeClr val="tx1"/>
            </a:solidFill>
            <a:round/>
            <a:headEnd/>
            <a:tailEnd type="triangle" w="med" len="med"/>
          </a:ln>
        </p:spPr>
        <p:txBody>
          <a:bodyPr>
            <a:prstTxWarp prst="textNoShape">
              <a:avLst/>
            </a:prstTxWarp>
          </a:bodyPr>
          <a:lstStyle/>
          <a:p>
            <a:endParaRPr lang="da-DK" sz="2400" baseline="0">
              <a:solidFill>
                <a:srgbClr val="000000"/>
              </a:solidFill>
            </a:endParaRPr>
          </a:p>
        </p:txBody>
      </p:sp>
      <p:sp>
        <p:nvSpPr>
          <p:cNvPr id="24" name="Rectangle 23"/>
          <p:cNvSpPr>
            <a:spLocks noChangeArrowheads="1"/>
          </p:cNvSpPr>
          <p:nvPr/>
        </p:nvSpPr>
        <p:spPr bwMode="auto">
          <a:xfrm>
            <a:off x="1770821" y="1412269"/>
            <a:ext cx="4740275" cy="360362"/>
          </a:xfrm>
          <a:prstGeom prst="rect">
            <a:avLst/>
          </a:prstGeom>
          <a:solidFill>
            <a:srgbClr val="FF0000"/>
          </a:solidFill>
          <a:ln w="9525">
            <a:solidFill>
              <a:schemeClr val="tx1"/>
            </a:solidFill>
            <a:miter lim="800000"/>
            <a:headEnd/>
            <a:tailEnd/>
          </a:ln>
        </p:spPr>
        <p:txBody>
          <a:bodyPr wrap="none" anchor="ctr">
            <a:prstTxWarp prst="textNoShape">
              <a:avLst/>
            </a:prstTxWarp>
          </a:bodyPr>
          <a:lstStyle/>
          <a:p>
            <a:endParaRPr lang="da-DK" sz="2400" baseline="0">
              <a:solidFill>
                <a:srgbClr val="000000"/>
              </a:solidFill>
            </a:endParaRPr>
          </a:p>
        </p:txBody>
      </p:sp>
      <p:sp>
        <p:nvSpPr>
          <p:cNvPr id="25" name="Text Box 24"/>
          <p:cNvSpPr txBox="1">
            <a:spLocks noChangeArrowheads="1"/>
          </p:cNvSpPr>
          <p:nvPr/>
        </p:nvSpPr>
        <p:spPr bwMode="auto">
          <a:xfrm>
            <a:off x="4020308" y="1403680"/>
            <a:ext cx="2474913" cy="400110"/>
          </a:xfrm>
          <a:prstGeom prst="rect">
            <a:avLst/>
          </a:prstGeom>
          <a:noFill/>
          <a:ln w="9525">
            <a:noFill/>
            <a:miter lim="800000"/>
            <a:headEnd/>
            <a:tailEnd/>
          </a:ln>
        </p:spPr>
        <p:txBody>
          <a:bodyPr>
            <a:prstTxWarp prst="textNoShape">
              <a:avLst/>
            </a:prstTxWarp>
            <a:spAutoFit/>
          </a:bodyPr>
          <a:lstStyle/>
          <a:p>
            <a:pPr algn="ctr"/>
            <a:r>
              <a:rPr lang="en-US" sz="2000" b="1" baseline="0" dirty="0">
                <a:solidFill>
                  <a:srgbClr val="FFFFFF"/>
                </a:solidFill>
              </a:rPr>
              <a:t>Reperfusion</a:t>
            </a:r>
          </a:p>
        </p:txBody>
      </p:sp>
      <p:sp>
        <p:nvSpPr>
          <p:cNvPr id="26" name="Rectangle 25"/>
          <p:cNvSpPr>
            <a:spLocks noChangeArrowheads="1"/>
          </p:cNvSpPr>
          <p:nvPr/>
        </p:nvSpPr>
        <p:spPr bwMode="auto">
          <a:xfrm>
            <a:off x="2356608" y="1412269"/>
            <a:ext cx="1660525" cy="360362"/>
          </a:xfrm>
          <a:prstGeom prst="rect">
            <a:avLst/>
          </a:prstGeom>
          <a:solidFill>
            <a:srgbClr val="5F5F5F"/>
          </a:solidFill>
          <a:ln w="9525">
            <a:solidFill>
              <a:schemeClr val="tx1"/>
            </a:solidFill>
            <a:miter lim="800000"/>
            <a:headEnd/>
            <a:tailEnd/>
          </a:ln>
        </p:spPr>
        <p:txBody>
          <a:bodyPr wrap="none" anchor="ctr">
            <a:prstTxWarp prst="textNoShape">
              <a:avLst/>
            </a:prstTxWarp>
          </a:bodyPr>
          <a:lstStyle/>
          <a:p>
            <a:endParaRPr lang="da-DK" sz="2400" baseline="0">
              <a:solidFill>
                <a:srgbClr val="000000"/>
              </a:solidFill>
            </a:endParaRPr>
          </a:p>
        </p:txBody>
      </p:sp>
      <p:sp>
        <p:nvSpPr>
          <p:cNvPr id="27" name="Text Box 26"/>
          <p:cNvSpPr txBox="1">
            <a:spLocks noChangeArrowheads="1"/>
          </p:cNvSpPr>
          <p:nvPr/>
        </p:nvSpPr>
        <p:spPr bwMode="auto">
          <a:xfrm>
            <a:off x="2575163" y="1403680"/>
            <a:ext cx="1127683" cy="400110"/>
          </a:xfrm>
          <a:prstGeom prst="rect">
            <a:avLst/>
          </a:prstGeom>
          <a:noFill/>
          <a:ln w="9525">
            <a:noFill/>
            <a:miter lim="800000"/>
            <a:headEnd/>
            <a:tailEnd/>
          </a:ln>
        </p:spPr>
        <p:txBody>
          <a:bodyPr wrap="none">
            <a:prstTxWarp prst="textNoShape">
              <a:avLst/>
            </a:prstTxWarp>
            <a:spAutoFit/>
          </a:bodyPr>
          <a:lstStyle/>
          <a:p>
            <a:r>
              <a:rPr lang="en-US" sz="2000" b="1" baseline="0" dirty="0">
                <a:solidFill>
                  <a:srgbClr val="FFFFFF"/>
                </a:solidFill>
              </a:rPr>
              <a:t>Ischemia</a:t>
            </a:r>
          </a:p>
        </p:txBody>
      </p:sp>
      <p:cxnSp>
        <p:nvCxnSpPr>
          <p:cNvPr id="30" name="Lige forbindelse 47"/>
          <p:cNvCxnSpPr/>
          <p:nvPr/>
        </p:nvCxnSpPr>
        <p:spPr>
          <a:xfrm flipV="1">
            <a:off x="2771801" y="2088012"/>
            <a:ext cx="2876711" cy="3327398"/>
          </a:xfrm>
          <a:prstGeom prst="line">
            <a:avLst/>
          </a:prstGeom>
          <a:ln w="508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Lige forbindelse 52"/>
          <p:cNvCxnSpPr/>
          <p:nvPr/>
        </p:nvCxnSpPr>
        <p:spPr>
          <a:xfrm>
            <a:off x="5634000" y="2088010"/>
            <a:ext cx="864000" cy="1588"/>
          </a:xfrm>
          <a:prstGeom prst="line">
            <a:avLst/>
          </a:prstGeom>
          <a:ln w="5080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34" name="Billede 5"/>
          <p:cNvPicPr>
            <a:picLocks noChangeAspect="1"/>
          </p:cNvPicPr>
          <p:nvPr/>
        </p:nvPicPr>
        <p:blipFill>
          <a:blip r:embed="rId3"/>
          <a:srcRect/>
          <a:stretch>
            <a:fillRect/>
          </a:stretch>
        </p:blipFill>
        <p:spPr bwMode="auto">
          <a:xfrm>
            <a:off x="6861448" y="2063165"/>
            <a:ext cx="842900" cy="870015"/>
          </a:xfrm>
          <a:prstGeom prst="rect">
            <a:avLst/>
          </a:prstGeom>
          <a:noFill/>
          <a:ln w="9525">
            <a:solidFill>
              <a:schemeClr val="tx1"/>
            </a:solidFill>
            <a:miter lim="800000"/>
            <a:headEnd/>
            <a:tailEnd/>
          </a:ln>
        </p:spPr>
      </p:pic>
      <p:pic>
        <p:nvPicPr>
          <p:cNvPr id="35" name="Billede 6"/>
          <p:cNvPicPr>
            <a:picLocks noChangeAspect="1"/>
          </p:cNvPicPr>
          <p:nvPr/>
        </p:nvPicPr>
        <p:blipFill>
          <a:blip r:embed="rId4"/>
          <a:srcRect/>
          <a:stretch>
            <a:fillRect/>
          </a:stretch>
        </p:blipFill>
        <p:spPr bwMode="auto">
          <a:xfrm>
            <a:off x="6855200" y="3059561"/>
            <a:ext cx="849149" cy="875830"/>
          </a:xfrm>
          <a:prstGeom prst="rect">
            <a:avLst/>
          </a:prstGeom>
          <a:noFill/>
          <a:ln w="9525">
            <a:solidFill>
              <a:schemeClr val="tx1"/>
            </a:solidFill>
            <a:miter lim="800000"/>
            <a:headEnd/>
            <a:tailEnd/>
          </a:ln>
        </p:spPr>
      </p:pic>
      <p:pic>
        <p:nvPicPr>
          <p:cNvPr id="36" name="Billede 7"/>
          <p:cNvPicPr>
            <a:picLocks noChangeAspect="1"/>
          </p:cNvPicPr>
          <p:nvPr/>
        </p:nvPicPr>
        <p:blipFill>
          <a:blip r:embed="rId5"/>
          <a:srcRect/>
          <a:stretch>
            <a:fillRect/>
          </a:stretch>
        </p:blipFill>
        <p:spPr bwMode="auto">
          <a:xfrm>
            <a:off x="6855200" y="4082704"/>
            <a:ext cx="849149" cy="847275"/>
          </a:xfrm>
          <a:prstGeom prst="rect">
            <a:avLst/>
          </a:prstGeom>
          <a:noFill/>
          <a:ln w="9525">
            <a:solidFill>
              <a:schemeClr val="tx1"/>
            </a:solidFill>
            <a:miter lim="800000"/>
            <a:headEnd/>
            <a:tailEnd/>
          </a:ln>
        </p:spPr>
      </p:pic>
      <p:cxnSp>
        <p:nvCxnSpPr>
          <p:cNvPr id="40" name="Straight Connector 39"/>
          <p:cNvCxnSpPr/>
          <p:nvPr/>
        </p:nvCxnSpPr>
        <p:spPr bwMode="auto">
          <a:xfrm>
            <a:off x="4030525" y="4037389"/>
            <a:ext cx="2533848" cy="0"/>
          </a:xfrm>
          <a:prstGeom prst="line">
            <a:avLst/>
          </a:prstGeom>
          <a:solidFill>
            <a:schemeClr val="accent2"/>
          </a:solidFill>
          <a:ln w="73025" cap="flat" cmpd="sng" algn="ctr">
            <a:solidFill>
              <a:schemeClr val="tx1"/>
            </a:solidFill>
            <a:prstDash val="solid"/>
            <a:round/>
            <a:headEnd type="none" w="med" len="med"/>
            <a:tailEnd type="none" w="med" len="med"/>
          </a:ln>
          <a:effectLst/>
        </p:spPr>
      </p:cxnSp>
      <p:cxnSp>
        <p:nvCxnSpPr>
          <p:cNvPr id="47" name="Lige forbindelse 52"/>
          <p:cNvCxnSpPr/>
          <p:nvPr/>
        </p:nvCxnSpPr>
        <p:spPr>
          <a:xfrm>
            <a:off x="1762880" y="5407027"/>
            <a:ext cx="1044000" cy="0"/>
          </a:xfrm>
          <a:prstGeom prst="line">
            <a:avLst/>
          </a:prstGeom>
          <a:ln w="508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50" name="Tekstboks 14"/>
          <p:cNvSpPr txBox="1">
            <a:spLocks noChangeArrowheads="1"/>
          </p:cNvSpPr>
          <p:nvPr/>
        </p:nvSpPr>
        <p:spPr bwMode="auto">
          <a:xfrm>
            <a:off x="7964251" y="1441310"/>
            <a:ext cx="933970" cy="584776"/>
          </a:xfrm>
          <a:prstGeom prst="rect">
            <a:avLst/>
          </a:prstGeom>
          <a:noFill/>
          <a:ln w="9525">
            <a:noFill/>
            <a:miter lim="800000"/>
            <a:headEnd/>
            <a:tailEnd/>
          </a:ln>
        </p:spPr>
        <p:txBody>
          <a:bodyPr wrap="none">
            <a:prstTxWarp prst="textNoShape">
              <a:avLst/>
            </a:prstTxWarp>
            <a:spAutoFit/>
          </a:bodyPr>
          <a:lstStyle/>
          <a:p>
            <a:pPr algn="ctr"/>
            <a:r>
              <a:rPr lang="da-DK" sz="1600" b="1" baseline="0" dirty="0" smtClean="0">
                <a:solidFill>
                  <a:srgbClr val="000000"/>
                </a:solidFill>
              </a:rPr>
              <a:t>Infarkt</a:t>
            </a:r>
          </a:p>
          <a:p>
            <a:pPr algn="ctr"/>
            <a:r>
              <a:rPr lang="da-DK" sz="1600" b="1" dirty="0" smtClean="0">
                <a:solidFill>
                  <a:srgbClr val="000000"/>
                </a:solidFill>
              </a:rPr>
              <a:t>størrelse</a:t>
            </a:r>
            <a:endParaRPr lang="da-DK" sz="1600" b="1" baseline="0" dirty="0">
              <a:solidFill>
                <a:srgbClr val="000000"/>
              </a:solidFill>
            </a:endParaRPr>
          </a:p>
        </p:txBody>
      </p:sp>
      <p:sp>
        <p:nvSpPr>
          <p:cNvPr id="51" name="TextBox 50"/>
          <p:cNvSpPr txBox="1"/>
          <p:nvPr/>
        </p:nvSpPr>
        <p:spPr>
          <a:xfrm>
            <a:off x="8239675" y="2299212"/>
            <a:ext cx="357570" cy="235962"/>
          </a:xfrm>
          <a:prstGeom prst="rect">
            <a:avLst/>
          </a:prstGeom>
          <a:noFill/>
          <a:ln>
            <a:noFill/>
          </a:ln>
        </p:spPr>
        <p:txBody>
          <a:bodyPr wrap="none" lIns="0" tIns="0" rIns="0" bIns="0" rtlCol="0">
            <a:spAutoFit/>
          </a:bodyPr>
          <a:lstStyle/>
          <a:p>
            <a:pPr>
              <a:lnSpc>
                <a:spcPct val="95000"/>
              </a:lnSpc>
            </a:pPr>
            <a:r>
              <a:rPr lang="da-DK" sz="1600" b="1" dirty="0" smtClean="0">
                <a:solidFill>
                  <a:srgbClr val="000000"/>
                </a:solidFill>
                <a:latin typeface="+mn-lt"/>
              </a:rPr>
              <a:t>70%</a:t>
            </a:r>
          </a:p>
        </p:txBody>
      </p:sp>
      <p:sp>
        <p:nvSpPr>
          <p:cNvPr id="52" name="TextBox 51"/>
          <p:cNvSpPr txBox="1"/>
          <p:nvPr/>
        </p:nvSpPr>
        <p:spPr>
          <a:xfrm>
            <a:off x="8239675" y="3358251"/>
            <a:ext cx="357570" cy="235962"/>
          </a:xfrm>
          <a:prstGeom prst="rect">
            <a:avLst/>
          </a:prstGeom>
          <a:noFill/>
          <a:ln>
            <a:noFill/>
          </a:ln>
        </p:spPr>
        <p:txBody>
          <a:bodyPr wrap="none" lIns="0" tIns="0" rIns="0" bIns="0" rtlCol="0">
            <a:spAutoFit/>
          </a:bodyPr>
          <a:lstStyle/>
          <a:p>
            <a:pPr>
              <a:lnSpc>
                <a:spcPct val="95000"/>
              </a:lnSpc>
            </a:pPr>
            <a:r>
              <a:rPr lang="da-DK" sz="1600" b="1" dirty="0">
                <a:solidFill>
                  <a:srgbClr val="000000"/>
                </a:solidFill>
                <a:latin typeface="+mn-lt"/>
              </a:rPr>
              <a:t>4</a:t>
            </a:r>
            <a:r>
              <a:rPr lang="da-DK" sz="1600" b="1" dirty="0" smtClean="0">
                <a:solidFill>
                  <a:srgbClr val="000000"/>
                </a:solidFill>
                <a:latin typeface="+mn-lt"/>
              </a:rPr>
              <a:t>0%</a:t>
            </a:r>
          </a:p>
        </p:txBody>
      </p:sp>
      <p:sp>
        <p:nvSpPr>
          <p:cNvPr id="53" name="TextBox 52"/>
          <p:cNvSpPr txBox="1"/>
          <p:nvPr/>
        </p:nvSpPr>
        <p:spPr>
          <a:xfrm>
            <a:off x="8239675" y="4367117"/>
            <a:ext cx="357570" cy="235962"/>
          </a:xfrm>
          <a:prstGeom prst="rect">
            <a:avLst/>
          </a:prstGeom>
          <a:noFill/>
          <a:ln>
            <a:noFill/>
          </a:ln>
        </p:spPr>
        <p:txBody>
          <a:bodyPr wrap="none" lIns="0" tIns="0" rIns="0" bIns="0" rtlCol="0">
            <a:spAutoFit/>
          </a:bodyPr>
          <a:lstStyle/>
          <a:p>
            <a:pPr>
              <a:lnSpc>
                <a:spcPct val="95000"/>
              </a:lnSpc>
            </a:pPr>
            <a:r>
              <a:rPr lang="da-DK" sz="1600" b="1" dirty="0" smtClean="0">
                <a:solidFill>
                  <a:srgbClr val="000000"/>
                </a:solidFill>
                <a:latin typeface="+mn-lt"/>
              </a:rPr>
              <a:t>10%</a:t>
            </a:r>
          </a:p>
        </p:txBody>
      </p:sp>
      <p:sp>
        <p:nvSpPr>
          <p:cNvPr id="55" name="Freeform 54"/>
          <p:cNvSpPr/>
          <p:nvPr/>
        </p:nvSpPr>
        <p:spPr bwMode="auto">
          <a:xfrm>
            <a:off x="3970922" y="1938115"/>
            <a:ext cx="2732259" cy="1842755"/>
          </a:xfrm>
          <a:custGeom>
            <a:avLst/>
            <a:gdLst>
              <a:gd name="connsiteX0" fmla="*/ 0 w 2503714"/>
              <a:gd name="connsiteY0" fmla="*/ 751114 h 772886"/>
              <a:gd name="connsiteX1" fmla="*/ 141514 w 2503714"/>
              <a:gd name="connsiteY1" fmla="*/ 228600 h 772886"/>
              <a:gd name="connsiteX2" fmla="*/ 228600 w 2503714"/>
              <a:gd name="connsiteY2" fmla="*/ 54428 h 772886"/>
              <a:gd name="connsiteX3" fmla="*/ 489857 w 2503714"/>
              <a:gd name="connsiteY3" fmla="*/ 21771 h 772886"/>
              <a:gd name="connsiteX4" fmla="*/ 1012371 w 2503714"/>
              <a:gd name="connsiteY4" fmla="*/ 10886 h 772886"/>
              <a:gd name="connsiteX5" fmla="*/ 1872343 w 2503714"/>
              <a:gd name="connsiteY5" fmla="*/ 0 h 772886"/>
              <a:gd name="connsiteX6" fmla="*/ 2492828 w 2503714"/>
              <a:gd name="connsiteY6" fmla="*/ 21771 h 772886"/>
              <a:gd name="connsiteX7" fmla="*/ 2503714 w 2503714"/>
              <a:gd name="connsiteY7" fmla="*/ 772886 h 772886"/>
              <a:gd name="connsiteX8" fmla="*/ 0 w 2503714"/>
              <a:gd name="connsiteY8" fmla="*/ 751114 h 772886"/>
              <a:gd name="connsiteX0" fmla="*/ 0 w 2503714"/>
              <a:gd name="connsiteY0" fmla="*/ 751114 h 751114"/>
              <a:gd name="connsiteX1" fmla="*/ 141514 w 2503714"/>
              <a:gd name="connsiteY1" fmla="*/ 228600 h 751114"/>
              <a:gd name="connsiteX2" fmla="*/ 228600 w 2503714"/>
              <a:gd name="connsiteY2" fmla="*/ 54428 h 751114"/>
              <a:gd name="connsiteX3" fmla="*/ 489857 w 2503714"/>
              <a:gd name="connsiteY3" fmla="*/ 21771 h 751114"/>
              <a:gd name="connsiteX4" fmla="*/ 1012371 w 2503714"/>
              <a:gd name="connsiteY4" fmla="*/ 10886 h 751114"/>
              <a:gd name="connsiteX5" fmla="*/ 1872343 w 2503714"/>
              <a:gd name="connsiteY5" fmla="*/ 0 h 751114"/>
              <a:gd name="connsiteX6" fmla="*/ 2492828 w 2503714"/>
              <a:gd name="connsiteY6" fmla="*/ 21771 h 751114"/>
              <a:gd name="connsiteX7" fmla="*/ 2503714 w 2503714"/>
              <a:gd name="connsiteY7" fmla="*/ 734071 h 751114"/>
              <a:gd name="connsiteX8" fmla="*/ 0 w 2503714"/>
              <a:gd name="connsiteY8" fmla="*/ 751114 h 751114"/>
              <a:gd name="connsiteX0" fmla="*/ 0 w 2493620"/>
              <a:gd name="connsiteY0" fmla="*/ 741410 h 741410"/>
              <a:gd name="connsiteX1" fmla="*/ 131420 w 2493620"/>
              <a:gd name="connsiteY1" fmla="*/ 228600 h 741410"/>
              <a:gd name="connsiteX2" fmla="*/ 218506 w 2493620"/>
              <a:gd name="connsiteY2" fmla="*/ 54428 h 741410"/>
              <a:gd name="connsiteX3" fmla="*/ 479763 w 2493620"/>
              <a:gd name="connsiteY3" fmla="*/ 21771 h 741410"/>
              <a:gd name="connsiteX4" fmla="*/ 1002277 w 2493620"/>
              <a:gd name="connsiteY4" fmla="*/ 10886 h 741410"/>
              <a:gd name="connsiteX5" fmla="*/ 1862249 w 2493620"/>
              <a:gd name="connsiteY5" fmla="*/ 0 h 741410"/>
              <a:gd name="connsiteX6" fmla="*/ 2482734 w 2493620"/>
              <a:gd name="connsiteY6" fmla="*/ 21771 h 741410"/>
              <a:gd name="connsiteX7" fmla="*/ 2493620 w 2493620"/>
              <a:gd name="connsiteY7" fmla="*/ 734071 h 741410"/>
              <a:gd name="connsiteX8" fmla="*/ 0 w 2493620"/>
              <a:gd name="connsiteY8" fmla="*/ 741410 h 74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3620" h="741410">
                <a:moveTo>
                  <a:pt x="0" y="741410"/>
                </a:moveTo>
                <a:lnTo>
                  <a:pt x="131420" y="228600"/>
                </a:lnTo>
                <a:lnTo>
                  <a:pt x="218506" y="54428"/>
                </a:lnTo>
                <a:lnTo>
                  <a:pt x="479763" y="21771"/>
                </a:lnTo>
                <a:lnTo>
                  <a:pt x="1002277" y="10886"/>
                </a:lnTo>
                <a:lnTo>
                  <a:pt x="1862249" y="0"/>
                </a:lnTo>
                <a:lnTo>
                  <a:pt x="2482734" y="21771"/>
                </a:lnTo>
                <a:lnTo>
                  <a:pt x="2493620" y="734071"/>
                </a:lnTo>
                <a:lnTo>
                  <a:pt x="0" y="741410"/>
                </a:lnTo>
                <a:close/>
              </a:path>
            </a:pathLst>
          </a:cu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smtClean="0">
              <a:ln>
                <a:noFill/>
              </a:ln>
              <a:solidFill>
                <a:srgbClr val="000000"/>
              </a:solidFill>
              <a:effectLst/>
              <a:latin typeface="AU Passata" pitchFamily="34" charset="0"/>
            </a:endParaRPr>
          </a:p>
        </p:txBody>
      </p:sp>
      <p:sp>
        <p:nvSpPr>
          <p:cNvPr id="13" name="Line 12"/>
          <p:cNvSpPr>
            <a:spLocks noChangeAspect="1" noChangeShapeType="1"/>
          </p:cNvSpPr>
          <p:nvPr/>
        </p:nvSpPr>
        <p:spPr bwMode="auto">
          <a:xfrm>
            <a:off x="4017131" y="2427736"/>
            <a:ext cx="1588" cy="3617913"/>
          </a:xfrm>
          <a:prstGeom prst="line">
            <a:avLst/>
          </a:prstGeom>
          <a:noFill/>
          <a:ln w="19050">
            <a:solidFill>
              <a:schemeClr val="tx1"/>
            </a:solidFill>
            <a:round/>
            <a:headEnd/>
            <a:tailEnd/>
          </a:ln>
        </p:spPr>
        <p:txBody>
          <a:bodyPr>
            <a:prstTxWarp prst="textNoShape">
              <a:avLst/>
            </a:prstTxWarp>
          </a:bodyPr>
          <a:lstStyle/>
          <a:p>
            <a:endParaRPr lang="da-DK" sz="2400" baseline="0">
              <a:solidFill>
                <a:srgbClr val="000000"/>
              </a:solidFill>
            </a:endParaRPr>
          </a:p>
        </p:txBody>
      </p:sp>
      <p:cxnSp>
        <p:nvCxnSpPr>
          <p:cNvPr id="58" name="Lige forbindelse 52"/>
          <p:cNvCxnSpPr/>
          <p:nvPr/>
        </p:nvCxnSpPr>
        <p:spPr>
          <a:xfrm>
            <a:off x="4067944" y="3814736"/>
            <a:ext cx="2520000" cy="0"/>
          </a:xfrm>
          <a:prstGeom prst="line">
            <a:avLst/>
          </a:prstGeom>
          <a:ln w="508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66" name="Rectangle 65"/>
          <p:cNvSpPr>
            <a:spLocks noChangeArrowheads="1"/>
          </p:cNvSpPr>
          <p:nvPr/>
        </p:nvSpPr>
        <p:spPr bwMode="auto">
          <a:xfrm>
            <a:off x="1813679" y="4929980"/>
            <a:ext cx="144808" cy="513971"/>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da-DK" sz="2400" baseline="0">
              <a:solidFill>
                <a:srgbClr val="000000"/>
              </a:solidFill>
            </a:endParaRPr>
          </a:p>
        </p:txBody>
      </p:sp>
      <p:sp>
        <p:nvSpPr>
          <p:cNvPr id="18" name="Text Box 24"/>
          <p:cNvSpPr txBox="1">
            <a:spLocks noChangeAspect="1" noChangeArrowheads="1"/>
          </p:cNvSpPr>
          <p:nvPr/>
        </p:nvSpPr>
        <p:spPr bwMode="auto">
          <a:xfrm>
            <a:off x="4099681" y="3172843"/>
            <a:ext cx="2401888" cy="391525"/>
          </a:xfrm>
          <a:prstGeom prst="rect">
            <a:avLst/>
          </a:prstGeom>
          <a:noFill/>
          <a:ln w="9525">
            <a:noFill/>
            <a:miter lim="800000"/>
            <a:headEnd/>
            <a:tailEnd/>
          </a:ln>
        </p:spPr>
        <p:txBody>
          <a:bodyPr wrap="square" lIns="82936" tIns="41469" rIns="82936" bIns="41469">
            <a:prstTxWarp prst="textNoShape">
              <a:avLst/>
            </a:prstTxWarp>
            <a:spAutoFit/>
          </a:bodyPr>
          <a:lstStyle/>
          <a:p>
            <a:pPr algn="ctr" defTabSz="828675" eaLnBrk="0" hangingPunct="0"/>
            <a:r>
              <a:rPr lang="en-US" sz="2000" b="1" baseline="0" dirty="0" smtClean="0">
                <a:solidFill>
                  <a:srgbClr val="FFFFFF"/>
                </a:solidFill>
              </a:rPr>
              <a:t>Reperfusion injury</a:t>
            </a:r>
            <a:endParaRPr lang="en-US" sz="2000" b="1" baseline="0" dirty="0">
              <a:solidFill>
                <a:srgbClr val="FFFFFF"/>
              </a:solidFill>
            </a:endParaRPr>
          </a:p>
        </p:txBody>
      </p:sp>
      <p:sp>
        <p:nvSpPr>
          <p:cNvPr id="71" name="TextBox 70"/>
          <p:cNvSpPr txBox="1"/>
          <p:nvPr/>
        </p:nvSpPr>
        <p:spPr>
          <a:xfrm>
            <a:off x="4078930" y="2698244"/>
            <a:ext cx="2464450" cy="704808"/>
          </a:xfrm>
          <a:prstGeom prst="rect">
            <a:avLst/>
          </a:prstGeom>
          <a:noFill/>
          <a:ln>
            <a:noFill/>
          </a:ln>
        </p:spPr>
        <p:txBody>
          <a:bodyPr wrap="square" lIns="0" tIns="0" rIns="0" bIns="0" rtlCol="0">
            <a:spAutoFit/>
          </a:bodyPr>
          <a:lstStyle/>
          <a:p>
            <a:pPr algn="ctr">
              <a:lnSpc>
                <a:spcPct val="95000"/>
              </a:lnSpc>
            </a:pPr>
            <a:r>
              <a:rPr lang="da-DK" sz="2400" b="1" dirty="0" err="1" smtClean="0">
                <a:solidFill>
                  <a:srgbClr val="000000"/>
                </a:solidFill>
              </a:rPr>
              <a:t>Iskæmisk</a:t>
            </a:r>
            <a:endParaRPr lang="da-DK" sz="2400" b="1" dirty="0" smtClean="0">
              <a:solidFill>
                <a:srgbClr val="000000"/>
              </a:solidFill>
            </a:endParaRPr>
          </a:p>
          <a:p>
            <a:pPr algn="ctr">
              <a:lnSpc>
                <a:spcPct val="95000"/>
              </a:lnSpc>
            </a:pPr>
            <a:r>
              <a:rPr lang="da-DK" sz="2400" b="1" dirty="0" smtClean="0">
                <a:solidFill>
                  <a:srgbClr val="000000"/>
                </a:solidFill>
                <a:latin typeface="+mn-lt"/>
              </a:rPr>
              <a:t>prækonditionering</a:t>
            </a:r>
          </a:p>
        </p:txBody>
      </p:sp>
      <p:sp>
        <p:nvSpPr>
          <p:cNvPr id="41" name="Titel 1"/>
          <p:cNvSpPr txBox="1">
            <a:spLocks/>
          </p:cNvSpPr>
          <p:nvPr/>
        </p:nvSpPr>
        <p:spPr bwMode="auto">
          <a:xfrm>
            <a:off x="1270128" y="-18405"/>
            <a:ext cx="7873872" cy="1417638"/>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4400" b="1" i="0" u="none" strike="noStrike" kern="0" cap="none" spc="0" normalizeH="0" baseline="0" noProof="0" dirty="0" err="1" smtClean="0">
                <a:ln>
                  <a:noFill/>
                </a:ln>
                <a:solidFill>
                  <a:srgbClr val="000090"/>
                </a:solidFill>
                <a:effectLst/>
                <a:uLnTx/>
                <a:uFillTx/>
                <a:latin typeface="+mj-lt"/>
                <a:ea typeface="+mj-ea"/>
                <a:cs typeface="+mj-cs"/>
              </a:rPr>
              <a:t>Iskæmi-reperfusion</a:t>
            </a:r>
            <a:r>
              <a:rPr kumimoji="0" lang="da-DK" sz="4400" b="1" i="0" u="none" strike="noStrike" kern="0" cap="none" spc="0" normalizeH="0" baseline="0" noProof="0" dirty="0" smtClean="0">
                <a:ln>
                  <a:noFill/>
                </a:ln>
                <a:solidFill>
                  <a:srgbClr val="000090"/>
                </a:solidFill>
                <a:effectLst/>
                <a:uLnTx/>
                <a:uFillTx/>
                <a:latin typeface="+mj-lt"/>
                <a:ea typeface="+mj-ea"/>
                <a:cs typeface="+mj-cs"/>
              </a:rPr>
              <a:t> skade</a:t>
            </a:r>
            <a:endParaRPr kumimoji="0" lang="da-DK" sz="4400" b="1" i="0" u="none" strike="noStrike" kern="0" cap="none" spc="0" normalizeH="0" baseline="0" noProof="0" dirty="0">
              <a:ln>
                <a:noFill/>
              </a:ln>
              <a:solidFill>
                <a:srgbClr val="000090"/>
              </a:solidFill>
              <a:effectLst/>
              <a:uLnTx/>
              <a:uFillTx/>
              <a:latin typeface="+mj-lt"/>
              <a:ea typeface="+mj-ea"/>
              <a:cs typeface="+mj-cs"/>
            </a:endParaRPr>
          </a:p>
        </p:txBody>
      </p:sp>
      <p:pic>
        <p:nvPicPr>
          <p:cNvPr id="42" name="Billede 41"/>
          <p:cNvPicPr>
            <a:picLocks noChangeAspect="1"/>
          </p:cNvPicPr>
          <p:nvPr/>
        </p:nvPicPr>
        <p:blipFill>
          <a:blip r:embed="rId6"/>
          <a:srcRect/>
          <a:stretch>
            <a:fillRect/>
          </a:stretch>
        </p:blipFill>
        <p:spPr bwMode="auto">
          <a:xfrm>
            <a:off x="293699" y="335586"/>
            <a:ext cx="1404938" cy="630237"/>
          </a:xfrm>
          <a:prstGeom prst="rect">
            <a:avLst/>
          </a:prstGeom>
          <a:noFill/>
          <a:ln w="9525">
            <a:noFill/>
            <a:miter lim="800000"/>
            <a:headEnd/>
            <a:tailEnd/>
          </a:ln>
        </p:spPr>
      </p:pic>
      <p:cxnSp>
        <p:nvCxnSpPr>
          <p:cNvPr id="43" name="Lige forbindelse 42"/>
          <p:cNvCxnSpPr/>
          <p:nvPr/>
        </p:nvCxnSpPr>
        <p:spPr>
          <a:xfrm>
            <a:off x="1314203" y="1175926"/>
            <a:ext cx="6511916" cy="1588"/>
          </a:xfrm>
          <a:prstGeom prst="line">
            <a:avLst/>
          </a:prstGeom>
        </p:spPr>
        <p:style>
          <a:lnRef idx="2">
            <a:schemeClr val="accent1"/>
          </a:lnRef>
          <a:fillRef idx="0">
            <a:schemeClr val="accent1"/>
          </a:fillRef>
          <a:effectRef idx="1">
            <a:schemeClr val="accent1"/>
          </a:effectRef>
          <a:fontRef idx="minor">
            <a:schemeClr val="tx1"/>
          </a:fontRef>
        </p:style>
      </p:cxnSp>
      <p:sp>
        <p:nvSpPr>
          <p:cNvPr id="38" name="Rectangle 65"/>
          <p:cNvSpPr>
            <a:spLocks noChangeArrowheads="1"/>
          </p:cNvSpPr>
          <p:nvPr/>
        </p:nvSpPr>
        <p:spPr bwMode="auto">
          <a:xfrm>
            <a:off x="2067677" y="4929983"/>
            <a:ext cx="144808" cy="513971"/>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da-DK" sz="2400" baseline="0">
              <a:solidFill>
                <a:srgbClr val="000000"/>
              </a:solidFill>
            </a:endParaRPr>
          </a:p>
        </p:txBody>
      </p:sp>
      <p:sp>
        <p:nvSpPr>
          <p:cNvPr id="39" name="Rectangle 65"/>
          <p:cNvSpPr>
            <a:spLocks noChangeArrowheads="1"/>
          </p:cNvSpPr>
          <p:nvPr/>
        </p:nvSpPr>
        <p:spPr bwMode="auto">
          <a:xfrm>
            <a:off x="1559687" y="4929983"/>
            <a:ext cx="144808" cy="513971"/>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da-DK" sz="2400" baseline="0">
              <a:solidFill>
                <a:srgbClr val="000000"/>
              </a:solidFill>
            </a:endParaRPr>
          </a:p>
        </p:txBody>
      </p:sp>
    </p:spTree>
    <p:extLst>
      <p:ext uri="{BB962C8B-B14F-4D97-AF65-F5344CB8AC3E}">
        <p14:creationId xmlns:p14="http://schemas.microsoft.com/office/powerpoint/2010/main" val="31704147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1000"/>
                                        <p:tgtEl>
                                          <p:spTgt spid="47"/>
                                        </p:tgtEl>
                                      </p:cBhvr>
                                    </p:animEffect>
                                  </p:childTnLst>
                                </p:cTn>
                              </p:par>
                              <p:par>
                                <p:cTn id="8" presetID="22" presetClass="entr" presetSubtype="8" fill="hold" nodeType="withEffect">
                                  <p:stCondLst>
                                    <p:cond delay="90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1500"/>
                                        <p:tgtEl>
                                          <p:spTgt spid="30"/>
                                        </p:tgtEl>
                                      </p:cBhvr>
                                    </p:animEffect>
                                  </p:childTnLst>
                                </p:cTn>
                              </p:par>
                              <p:par>
                                <p:cTn id="11" presetID="22" presetClass="entr" presetSubtype="8" fill="hold" nodeType="withEffect">
                                  <p:stCondLst>
                                    <p:cond delay="210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1000"/>
                                        <p:tgtEl>
                                          <p:spTgt spid="31"/>
                                        </p:tgtEl>
                                      </p:cBhvr>
                                    </p:animEffect>
                                  </p:childTnLst>
                                </p:cTn>
                              </p:par>
                              <p:par>
                                <p:cTn id="14" presetID="10" presetClass="entr" presetSubtype="0" fill="hold" nodeType="withEffect">
                                  <p:stCondLst>
                                    <p:cond delay="29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300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1500"/>
                                        <p:tgtEl>
                                          <p:spTgt spid="14"/>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2000"/>
                                        <p:tgtEl>
                                          <p:spTgt spid="10"/>
                                        </p:tgtEl>
                                      </p:cBhvr>
                                    </p:animEffect>
                                  </p:childTnLst>
                                </p:cTn>
                              </p:par>
                              <p:par>
                                <p:cTn id="28" presetID="22" presetClass="entr" presetSubtype="8" fill="hold" grpId="0" nodeType="withEffect">
                                  <p:stCondLst>
                                    <p:cond delay="40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2000"/>
                                        <p:tgtEl>
                                          <p:spTgt spid="9"/>
                                        </p:tgtEl>
                                      </p:cBhvr>
                                    </p:animEffect>
                                  </p:childTnLst>
                                </p:cTn>
                              </p:par>
                              <p:par>
                                <p:cTn id="31" presetID="22" presetClass="entr" presetSubtype="8" fill="hold" nodeType="withEffect">
                                  <p:stCondLst>
                                    <p:cond delay="700"/>
                                  </p:stCondLst>
                                  <p:childTnLst>
                                    <p:set>
                                      <p:cBhvr>
                                        <p:cTn id="32" dur="1" fill="hold">
                                          <p:stCondLst>
                                            <p:cond delay="0"/>
                                          </p:stCondLst>
                                        </p:cTn>
                                        <p:tgtEl>
                                          <p:spTgt spid="40"/>
                                        </p:tgtEl>
                                        <p:attrNameLst>
                                          <p:attrName>style.visibility</p:attrName>
                                        </p:attrNameLst>
                                      </p:cBhvr>
                                      <p:to>
                                        <p:strVal val="visible"/>
                                      </p:to>
                                    </p:set>
                                    <p:animEffect transition="in" filter="wipe(left)">
                                      <p:cBhvr>
                                        <p:cTn id="33" dur="2000"/>
                                        <p:tgtEl>
                                          <p:spTgt spid="40"/>
                                        </p:tgtEl>
                                      </p:cBhvr>
                                    </p:animEffect>
                                  </p:childTnLst>
                                </p:cTn>
                              </p:par>
                              <p:par>
                                <p:cTn id="34" presetID="10" presetClass="entr" presetSubtype="0" fill="hold" nodeType="withEffect">
                                  <p:stCondLst>
                                    <p:cond delay="150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par>
                                <p:cTn id="37" presetID="10" presetClass="entr" presetSubtype="0" fill="hold" grpId="0" nodeType="withEffect">
                                  <p:stCondLst>
                                    <p:cond delay="150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par>
                                <p:cTn id="40" presetID="10" presetClass="entr" presetSubtype="0" fill="hold" grpId="0" nodeType="withEffect">
                                  <p:stCondLst>
                                    <p:cond delay="150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grpId="0" nodeType="withEffect">
                                  <p:stCondLst>
                                    <p:cond delay="150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wipe(up)">
                                      <p:cBhvr>
                                        <p:cTn id="50" dur="1500"/>
                                        <p:tgtEl>
                                          <p:spTgt spid="55"/>
                                        </p:tgtEl>
                                      </p:cBhvr>
                                    </p:animEffect>
                                  </p:childTnLst>
                                </p:cTn>
                              </p:par>
                              <p:par>
                                <p:cTn id="51" presetID="10" presetClass="entr" presetSubtype="0" fill="hold" nodeType="withEffect">
                                  <p:stCondLst>
                                    <p:cond delay="130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500"/>
                                        <p:tgtEl>
                                          <p:spTgt spid="58"/>
                                        </p:tgtEl>
                                      </p:cBhvr>
                                    </p:animEffect>
                                  </p:childTnLst>
                                </p:cTn>
                              </p:par>
                              <p:par>
                                <p:cTn id="54" presetID="10" presetClass="entr" presetSubtype="0" fill="hold" nodeType="withEffect">
                                  <p:stCondLst>
                                    <p:cond delay="130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par>
                                <p:cTn id="57" presetID="10" presetClass="entr" presetSubtype="0" fill="hold" grpId="0" nodeType="withEffect">
                                  <p:stCondLst>
                                    <p:cond delay="1300"/>
                                  </p:stCondLst>
                                  <p:childTnLst>
                                    <p:set>
                                      <p:cBhvr>
                                        <p:cTn id="58" dur="1" fill="hold">
                                          <p:stCondLst>
                                            <p:cond delay="0"/>
                                          </p:stCondLst>
                                        </p:cTn>
                                        <p:tgtEl>
                                          <p:spTgt spid="53"/>
                                        </p:tgtEl>
                                        <p:attrNameLst>
                                          <p:attrName>style.visibility</p:attrName>
                                        </p:attrNameLst>
                                      </p:cBhvr>
                                      <p:to>
                                        <p:strVal val="visible"/>
                                      </p:to>
                                    </p:set>
                                    <p:animEffect transition="in" filter="fade">
                                      <p:cBhvr>
                                        <p:cTn id="59" dur="500"/>
                                        <p:tgtEl>
                                          <p:spTgt spid="53"/>
                                        </p:tgtEl>
                                      </p:cBhvr>
                                    </p:animEffect>
                                  </p:childTnLst>
                                </p:cTn>
                              </p:par>
                              <p:par>
                                <p:cTn id="60" presetID="10" presetClass="exit" presetSubtype="0" fill="hold" nodeType="withEffect">
                                  <p:stCondLst>
                                    <p:cond delay="1300"/>
                                  </p:stCondLst>
                                  <p:childTnLst>
                                    <p:animEffect transition="out" filter="fade">
                                      <p:cBhvr>
                                        <p:cTn id="61" dur="500"/>
                                        <p:tgtEl>
                                          <p:spTgt spid="34"/>
                                        </p:tgtEl>
                                      </p:cBhvr>
                                    </p:animEffect>
                                    <p:set>
                                      <p:cBhvr>
                                        <p:cTn id="62" dur="1" fill="hold">
                                          <p:stCondLst>
                                            <p:cond delay="499"/>
                                          </p:stCondLst>
                                        </p:cTn>
                                        <p:tgtEl>
                                          <p:spTgt spid="34"/>
                                        </p:tgtEl>
                                        <p:attrNameLst>
                                          <p:attrName>style.visibility</p:attrName>
                                        </p:attrNameLst>
                                      </p:cBhvr>
                                      <p:to>
                                        <p:strVal val="hidden"/>
                                      </p:to>
                                    </p:set>
                                  </p:childTnLst>
                                </p:cTn>
                              </p:par>
                              <p:par>
                                <p:cTn id="63" presetID="10" presetClass="exit" presetSubtype="0" fill="hold" grpId="1" nodeType="withEffect">
                                  <p:stCondLst>
                                    <p:cond delay="1300"/>
                                  </p:stCondLst>
                                  <p:childTnLst>
                                    <p:animEffect transition="out" filter="fade">
                                      <p:cBhvr>
                                        <p:cTn id="64" dur="500"/>
                                        <p:tgtEl>
                                          <p:spTgt spid="51"/>
                                        </p:tgtEl>
                                      </p:cBhvr>
                                    </p:animEffect>
                                    <p:set>
                                      <p:cBhvr>
                                        <p:cTn id="65" dur="1" fill="hold">
                                          <p:stCondLst>
                                            <p:cond delay="499"/>
                                          </p:stCondLst>
                                        </p:cTn>
                                        <p:tgtEl>
                                          <p:spTgt spid="51"/>
                                        </p:tgtEl>
                                        <p:attrNameLst>
                                          <p:attrName>style.visibility</p:attrName>
                                        </p:attrNameLst>
                                      </p:cBhvr>
                                      <p:to>
                                        <p:strVal val="hidden"/>
                                      </p:to>
                                    </p:set>
                                  </p:childTnLst>
                                </p:cTn>
                              </p:par>
                              <p:par>
                                <p:cTn id="66" presetID="10" presetClass="exit" presetSubtype="0" fill="hold" nodeType="withEffect">
                                  <p:stCondLst>
                                    <p:cond delay="1300"/>
                                  </p:stCondLst>
                                  <p:childTnLst>
                                    <p:animEffect transition="out" filter="fade">
                                      <p:cBhvr>
                                        <p:cTn id="67" dur="500"/>
                                        <p:tgtEl>
                                          <p:spTgt spid="35"/>
                                        </p:tgtEl>
                                      </p:cBhvr>
                                    </p:animEffect>
                                    <p:set>
                                      <p:cBhvr>
                                        <p:cTn id="68" dur="1" fill="hold">
                                          <p:stCondLst>
                                            <p:cond delay="499"/>
                                          </p:stCondLst>
                                        </p:cTn>
                                        <p:tgtEl>
                                          <p:spTgt spid="35"/>
                                        </p:tgtEl>
                                        <p:attrNameLst>
                                          <p:attrName>style.visibility</p:attrName>
                                        </p:attrNameLst>
                                      </p:cBhvr>
                                      <p:to>
                                        <p:strVal val="hidden"/>
                                      </p:to>
                                    </p:set>
                                  </p:childTnLst>
                                </p:cTn>
                              </p:par>
                              <p:par>
                                <p:cTn id="69" presetID="10" presetClass="exit" presetSubtype="0" fill="hold" grpId="1" nodeType="withEffect">
                                  <p:stCondLst>
                                    <p:cond delay="1400"/>
                                  </p:stCondLst>
                                  <p:childTnLst>
                                    <p:animEffect transition="out" filter="fade">
                                      <p:cBhvr>
                                        <p:cTn id="70" dur="500"/>
                                        <p:tgtEl>
                                          <p:spTgt spid="52"/>
                                        </p:tgtEl>
                                      </p:cBhvr>
                                    </p:animEffect>
                                    <p:set>
                                      <p:cBhvr>
                                        <p:cTn id="71" dur="1" fill="hold">
                                          <p:stCondLst>
                                            <p:cond delay="499"/>
                                          </p:stCondLst>
                                        </p:cTn>
                                        <p:tgtEl>
                                          <p:spTgt spid="52"/>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66"/>
                                        </p:tgtEl>
                                        <p:attrNameLst>
                                          <p:attrName>style.visibility</p:attrName>
                                        </p:attrNameLst>
                                      </p:cBhvr>
                                      <p:to>
                                        <p:strVal val="visible"/>
                                      </p:to>
                                    </p:set>
                                    <p:animEffect transition="in" filter="fade">
                                      <p:cBhvr>
                                        <p:cTn id="76" dur="500"/>
                                        <p:tgtEl>
                                          <p:spTgt spid="6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fade">
                                      <p:cBhvr>
                                        <p:cTn id="79" dur="500"/>
                                        <p:tgtEl>
                                          <p:spTgt spid="3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fade">
                                      <p:cBhvr>
                                        <p:cTn id="82" dur="500"/>
                                        <p:tgtEl>
                                          <p:spTgt spid="39"/>
                                        </p:tgtEl>
                                      </p:cBhvr>
                                    </p:animEffect>
                                  </p:childTnLst>
                                </p:cTn>
                              </p:par>
                              <p:par>
                                <p:cTn id="83" presetID="1" presetClass="entr" presetSubtype="0" fill="hold" grpId="0" nodeType="withEffect">
                                  <p:stCondLst>
                                    <p:cond delay="0"/>
                                  </p:stCondLst>
                                  <p:childTnLst>
                                    <p:set>
                                      <p:cBhvr>
                                        <p:cTn id="8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animBg="1"/>
      <p:bldP spid="19" grpId="0"/>
      <p:bldP spid="51" grpId="0"/>
      <p:bldP spid="51" grpId="1"/>
      <p:bldP spid="52" grpId="0"/>
      <p:bldP spid="52" grpId="1"/>
      <p:bldP spid="53" grpId="0"/>
      <p:bldP spid="55" grpId="0" animBg="1"/>
      <p:bldP spid="66" grpId="0" animBg="1"/>
      <p:bldP spid="18" grpId="0"/>
      <p:bldP spid="71" grpId="0"/>
      <p:bldP spid="38"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
          <p:cNvSpPr txBox="1">
            <a:spLocks noChangeArrowheads="1"/>
          </p:cNvSpPr>
          <p:nvPr/>
        </p:nvSpPr>
        <p:spPr bwMode="auto">
          <a:xfrm>
            <a:off x="1235075" y="-44304"/>
            <a:ext cx="7929563" cy="1228725"/>
          </a:xfrm>
          <a:prstGeom prst="rect">
            <a:avLst/>
          </a:prstGeom>
          <a:solidFill>
            <a:srgbClr val="FFFFFF"/>
          </a:solidFill>
          <a:ln w="9525">
            <a:noFill/>
            <a:miter lim="800000"/>
            <a:headEnd/>
            <a:tailEnd/>
          </a:ln>
        </p:spPr>
        <p:txBody>
          <a:bodyPr vert="horz" wrap="square" lIns="91440" tIns="45720" rIns="91440" bIns="45720" numCol="1" anchor="ctr" anchorCtr="0" compatLnSpc="1">
            <a:prstTxWarp prst="textNoShape">
              <a:avLst/>
            </a:prstTxWarp>
            <a:normAutofit fontScale="525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8381" b="1" kern="0" dirty="0" err="1" smtClean="0">
                <a:solidFill>
                  <a:srgbClr val="000090"/>
                </a:solidFill>
                <a:latin typeface="+mj-lt"/>
                <a:ea typeface="+mj-ea"/>
                <a:cs typeface="+mj-cs"/>
              </a:rPr>
              <a:t>Spatiale</a:t>
            </a:r>
            <a:r>
              <a:rPr lang="en-US" sz="8381" b="1" kern="0" dirty="0" smtClean="0">
                <a:solidFill>
                  <a:srgbClr val="000090"/>
                </a:solidFill>
                <a:latin typeface="+mj-lt"/>
                <a:ea typeface="+mj-ea"/>
                <a:cs typeface="+mj-cs"/>
              </a:rPr>
              <a:t> and t</a:t>
            </a:r>
            <a:r>
              <a:rPr kumimoji="0" lang="en-US" sz="8381" b="1" i="0" u="none" strike="noStrike" kern="0" cap="none" spc="0" normalizeH="0" baseline="0" noProof="0" dirty="0" err="1" smtClean="0">
                <a:ln>
                  <a:noFill/>
                </a:ln>
                <a:solidFill>
                  <a:srgbClr val="000090"/>
                </a:solidFill>
                <a:effectLst/>
                <a:uLnTx/>
                <a:uFillTx/>
                <a:latin typeface="+mj-lt"/>
                <a:ea typeface="+mj-ea"/>
                <a:cs typeface="+mj-cs"/>
              </a:rPr>
              <a:t>emporale</a:t>
            </a:r>
            <a:endParaRPr lang="en-US" sz="8381" b="1" kern="0" dirty="0">
              <a:solidFill>
                <a:srgbClr val="000090"/>
              </a:solidFill>
              <a:latin typeface="+mj-lt"/>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381" b="1" i="0" u="none" strike="noStrike" kern="0" cap="none" spc="0" normalizeH="0" noProof="0" dirty="0" err="1" smtClean="0">
                <a:ln>
                  <a:noFill/>
                </a:ln>
                <a:solidFill>
                  <a:srgbClr val="000090"/>
                </a:solidFill>
                <a:effectLst/>
                <a:uLnTx/>
                <a:uFillTx/>
                <a:latin typeface="+mj-lt"/>
                <a:ea typeface="+mj-ea"/>
                <a:cs typeface="+mj-cs"/>
              </a:rPr>
              <a:t>varianter</a:t>
            </a:r>
            <a:r>
              <a:rPr kumimoji="0" lang="en-US" sz="8381" b="1" i="0" u="none" strike="noStrike" kern="0" cap="none" spc="0" normalizeH="0" baseline="0" noProof="0" dirty="0" smtClean="0">
                <a:ln>
                  <a:noFill/>
                </a:ln>
                <a:solidFill>
                  <a:srgbClr val="000090"/>
                </a:solidFill>
                <a:effectLst/>
                <a:uLnTx/>
                <a:uFillTx/>
                <a:latin typeface="+mj-lt"/>
                <a:ea typeface="+mj-ea"/>
                <a:cs typeface="+mj-cs"/>
              </a:rPr>
              <a:t> </a:t>
            </a:r>
            <a:r>
              <a:rPr kumimoji="0" lang="en-US" sz="8381" b="1" i="0" u="none" strike="noStrike" kern="0" cap="none" spc="0" normalizeH="0" baseline="0" noProof="0" dirty="0" err="1" smtClean="0">
                <a:ln>
                  <a:noFill/>
                </a:ln>
                <a:solidFill>
                  <a:srgbClr val="000090"/>
                </a:solidFill>
                <a:effectLst/>
                <a:uLnTx/>
                <a:uFillTx/>
                <a:latin typeface="+mj-lt"/>
                <a:ea typeface="+mj-ea"/>
                <a:cs typeface="+mj-cs"/>
              </a:rPr>
              <a:t>af</a:t>
            </a:r>
            <a:r>
              <a:rPr kumimoji="0" lang="en-US" sz="8381" b="1" i="0" u="none" strike="noStrike" kern="0" cap="none" spc="0" normalizeH="0" baseline="0" noProof="0" dirty="0" smtClean="0">
                <a:ln>
                  <a:noFill/>
                </a:ln>
                <a:solidFill>
                  <a:srgbClr val="000090"/>
                </a:solidFill>
                <a:effectLst/>
                <a:uLnTx/>
                <a:uFillTx/>
                <a:latin typeface="+mj-lt"/>
                <a:ea typeface="+mj-ea"/>
                <a:cs typeface="+mj-cs"/>
              </a:rPr>
              <a:t> </a:t>
            </a:r>
            <a:r>
              <a:rPr lang="en-US" sz="8381" b="1" kern="0" dirty="0" smtClean="0">
                <a:solidFill>
                  <a:srgbClr val="000090"/>
                </a:solidFill>
                <a:latin typeface="+mj-lt"/>
                <a:ea typeface="+mj-ea"/>
                <a:cs typeface="+mj-cs"/>
              </a:rPr>
              <a:t>k</a:t>
            </a:r>
            <a:r>
              <a:rPr kumimoji="0" lang="en-US" sz="8381" b="1" i="0" u="none" strike="noStrike" kern="0" cap="none" spc="0" normalizeH="0" baseline="0" noProof="0" dirty="0" err="1" smtClean="0">
                <a:ln>
                  <a:noFill/>
                </a:ln>
                <a:solidFill>
                  <a:srgbClr val="000090"/>
                </a:solidFill>
                <a:effectLst/>
                <a:uLnTx/>
                <a:uFillTx/>
                <a:latin typeface="+mj-lt"/>
                <a:ea typeface="+mj-ea"/>
                <a:cs typeface="+mj-cs"/>
              </a:rPr>
              <a:t>onditionering</a:t>
            </a:r>
            <a:endParaRPr kumimoji="0" lang="en-US" sz="3200" b="1" i="0" u="none" strike="noStrike" kern="0" cap="none" spc="0" normalizeH="0" baseline="0" noProof="0" dirty="0">
              <a:ln>
                <a:noFill/>
              </a:ln>
              <a:solidFill>
                <a:srgbClr val="1F497D"/>
              </a:solidFill>
              <a:effectLst/>
              <a:uLnTx/>
              <a:uFillTx/>
              <a:latin typeface="+mj-lt"/>
              <a:ea typeface="+mj-ea"/>
              <a:cs typeface="+mj-cs"/>
            </a:endParaRPr>
          </a:p>
        </p:txBody>
      </p:sp>
      <p:sp>
        <p:nvSpPr>
          <p:cNvPr id="3" name="Rectangle 8"/>
          <p:cNvSpPr>
            <a:spLocks noChangeArrowheads="1"/>
          </p:cNvSpPr>
          <p:nvPr/>
        </p:nvSpPr>
        <p:spPr bwMode="auto">
          <a:xfrm>
            <a:off x="1754188" y="1361637"/>
            <a:ext cx="1655762" cy="482600"/>
          </a:xfrm>
          <a:prstGeom prst="rect">
            <a:avLst/>
          </a:prstGeom>
          <a:solidFill>
            <a:schemeClr val="bg1">
              <a:lumMod val="50000"/>
            </a:schemeClr>
          </a:solidFill>
          <a:ln w="9525">
            <a:solidFill>
              <a:srgbClr val="FF3300"/>
            </a:solidFill>
            <a:miter lim="800000"/>
            <a:headEnd/>
            <a:tailEnd/>
          </a:ln>
        </p:spPr>
        <p:txBody>
          <a:bodyPr>
            <a:prstTxWarp prst="textNoShape">
              <a:avLst/>
            </a:prstTxWarp>
          </a:bodyPr>
          <a:lstStyle/>
          <a:p>
            <a:pPr algn="ctr" eaLnBrk="0" hangingPunct="0"/>
            <a:r>
              <a:rPr lang="en-GB" sz="2000" b="1" baseline="0" dirty="0" err="1" smtClean="0"/>
              <a:t>Iskæmi</a:t>
            </a:r>
            <a:endParaRPr lang="en-GB" sz="2000" baseline="0" dirty="0"/>
          </a:p>
        </p:txBody>
      </p:sp>
      <p:sp>
        <p:nvSpPr>
          <p:cNvPr id="4" name="Rectangle 6"/>
          <p:cNvSpPr>
            <a:spLocks noChangeArrowheads="1"/>
          </p:cNvSpPr>
          <p:nvPr/>
        </p:nvSpPr>
        <p:spPr bwMode="auto">
          <a:xfrm>
            <a:off x="3409950" y="1361637"/>
            <a:ext cx="1905000" cy="482600"/>
          </a:xfrm>
          <a:prstGeom prst="rect">
            <a:avLst/>
          </a:prstGeom>
          <a:solidFill>
            <a:srgbClr val="FF0000"/>
          </a:solidFill>
          <a:ln w="9525">
            <a:solidFill>
              <a:srgbClr val="FF0000"/>
            </a:solidFill>
            <a:miter lim="800000"/>
            <a:headEnd/>
            <a:tailEnd/>
          </a:ln>
        </p:spPr>
        <p:txBody>
          <a:bodyPr>
            <a:prstTxWarp prst="textNoShape">
              <a:avLst/>
            </a:prstTxWarp>
          </a:bodyPr>
          <a:lstStyle/>
          <a:p>
            <a:pPr algn="ctr" eaLnBrk="0" hangingPunct="0"/>
            <a:r>
              <a:rPr lang="en-GB" sz="2000" b="1" baseline="0" dirty="0"/>
              <a:t>Reperfusion</a:t>
            </a:r>
          </a:p>
        </p:txBody>
      </p:sp>
      <p:sp>
        <p:nvSpPr>
          <p:cNvPr id="5" name="Rectangle 12"/>
          <p:cNvSpPr>
            <a:spLocks noChangeArrowheads="1"/>
          </p:cNvSpPr>
          <p:nvPr/>
        </p:nvSpPr>
        <p:spPr bwMode="auto">
          <a:xfrm>
            <a:off x="319088" y="2466537"/>
            <a:ext cx="304800" cy="482600"/>
          </a:xfrm>
          <a:prstGeom prst="rect">
            <a:avLst/>
          </a:prstGeom>
          <a:solidFill>
            <a:schemeClr val="bg1">
              <a:lumMod val="50000"/>
            </a:schemeClr>
          </a:solidFill>
          <a:ln w="9525">
            <a:solidFill>
              <a:srgbClr val="FF3300"/>
            </a:solidFill>
            <a:miter lim="800000"/>
            <a:headEnd/>
            <a:tailEnd/>
          </a:ln>
        </p:spPr>
        <p:txBody>
          <a:bodyPr>
            <a:prstTxWarp prst="textNoShape">
              <a:avLst/>
            </a:prstTxWarp>
          </a:bodyPr>
          <a:lstStyle/>
          <a:p>
            <a:pPr eaLnBrk="0" hangingPunct="0"/>
            <a:endParaRPr lang="en-GB" sz="1600" baseline="0"/>
          </a:p>
        </p:txBody>
      </p:sp>
      <p:sp>
        <p:nvSpPr>
          <p:cNvPr id="6" name="Rectangle 13"/>
          <p:cNvSpPr>
            <a:spLocks noChangeArrowheads="1"/>
          </p:cNvSpPr>
          <p:nvPr/>
        </p:nvSpPr>
        <p:spPr bwMode="auto">
          <a:xfrm>
            <a:off x="776288" y="2466537"/>
            <a:ext cx="304800" cy="482600"/>
          </a:xfrm>
          <a:prstGeom prst="rect">
            <a:avLst/>
          </a:prstGeom>
          <a:solidFill>
            <a:schemeClr val="bg1">
              <a:lumMod val="50000"/>
            </a:schemeClr>
          </a:solidFill>
          <a:ln w="9525">
            <a:solidFill>
              <a:srgbClr val="FF3300"/>
            </a:solidFill>
            <a:miter lim="800000"/>
            <a:headEnd/>
            <a:tailEnd/>
          </a:ln>
        </p:spPr>
        <p:txBody>
          <a:bodyPr>
            <a:prstTxWarp prst="textNoShape">
              <a:avLst/>
            </a:prstTxWarp>
          </a:bodyPr>
          <a:lstStyle/>
          <a:p>
            <a:pPr eaLnBrk="0" hangingPunct="0"/>
            <a:endParaRPr lang="en-GB" sz="1600" baseline="0"/>
          </a:p>
        </p:txBody>
      </p:sp>
      <p:sp>
        <p:nvSpPr>
          <p:cNvPr id="7" name="Rectangle 14"/>
          <p:cNvSpPr>
            <a:spLocks noChangeArrowheads="1"/>
          </p:cNvSpPr>
          <p:nvPr/>
        </p:nvSpPr>
        <p:spPr bwMode="auto">
          <a:xfrm>
            <a:off x="1233488" y="2466537"/>
            <a:ext cx="304800" cy="482600"/>
          </a:xfrm>
          <a:prstGeom prst="rect">
            <a:avLst/>
          </a:prstGeom>
          <a:solidFill>
            <a:schemeClr val="bg1">
              <a:lumMod val="50000"/>
            </a:schemeClr>
          </a:solidFill>
          <a:ln w="9525">
            <a:solidFill>
              <a:srgbClr val="FF3300"/>
            </a:solidFill>
            <a:miter lim="800000"/>
            <a:headEnd/>
            <a:tailEnd/>
          </a:ln>
        </p:spPr>
        <p:txBody>
          <a:bodyPr>
            <a:prstTxWarp prst="textNoShape">
              <a:avLst/>
            </a:prstTxWarp>
          </a:bodyPr>
          <a:lstStyle/>
          <a:p>
            <a:pPr eaLnBrk="0" hangingPunct="0"/>
            <a:endParaRPr lang="en-GB" sz="1600" baseline="0"/>
          </a:p>
        </p:txBody>
      </p:sp>
      <p:sp>
        <p:nvSpPr>
          <p:cNvPr id="8" name="Tekstboks 39"/>
          <p:cNvSpPr txBox="1">
            <a:spLocks noChangeArrowheads="1"/>
          </p:cNvSpPr>
          <p:nvPr/>
        </p:nvSpPr>
        <p:spPr bwMode="auto">
          <a:xfrm>
            <a:off x="6894119" y="2391529"/>
            <a:ext cx="2343057" cy="2800766"/>
          </a:xfrm>
          <a:prstGeom prst="rect">
            <a:avLst/>
          </a:prstGeom>
          <a:noFill/>
          <a:ln w="9525">
            <a:noFill/>
            <a:miter lim="800000"/>
            <a:headEnd/>
            <a:tailEnd/>
          </a:ln>
        </p:spPr>
        <p:txBody>
          <a:bodyPr wrap="square">
            <a:prstTxWarp prst="textNoShape">
              <a:avLst/>
            </a:prstTxWarp>
            <a:spAutoFit/>
          </a:bodyPr>
          <a:lstStyle/>
          <a:p>
            <a:r>
              <a:rPr lang="da-DK" sz="2200" b="1" baseline="0" dirty="0" smtClean="0"/>
              <a:t>Lokal og</a:t>
            </a:r>
            <a:endParaRPr lang="da-DK" sz="2200" b="1" baseline="0" dirty="0"/>
          </a:p>
          <a:p>
            <a:r>
              <a:rPr lang="da-DK" sz="2200" b="1" dirty="0" smtClean="0"/>
              <a:t>fjern</a:t>
            </a:r>
            <a:r>
              <a:rPr lang="da-DK" sz="2200" b="1" baseline="0" dirty="0" smtClean="0"/>
              <a:t> </a:t>
            </a:r>
            <a:r>
              <a:rPr lang="da-DK" sz="2200" b="1" baseline="0" dirty="0" err="1"/>
              <a:t>pre</a:t>
            </a:r>
            <a:r>
              <a:rPr lang="da-DK" sz="2200" b="1" baseline="0" dirty="0" smtClean="0"/>
              <a:t>-C</a:t>
            </a:r>
          </a:p>
          <a:p>
            <a:endParaRPr lang="da-DK" sz="2200" b="1" baseline="0" dirty="0" smtClean="0"/>
          </a:p>
          <a:p>
            <a:endParaRPr lang="da-DK" sz="2200" b="1" baseline="0" dirty="0" smtClean="0"/>
          </a:p>
          <a:p>
            <a:r>
              <a:rPr lang="da-DK" sz="2200" b="1" baseline="0" dirty="0" smtClean="0"/>
              <a:t>Lokal post-C</a:t>
            </a:r>
          </a:p>
          <a:p>
            <a:endParaRPr lang="da-DK" sz="2200" b="1" baseline="0" dirty="0" smtClean="0"/>
          </a:p>
          <a:p>
            <a:endParaRPr lang="da-DK" sz="2200" b="1" dirty="0" smtClean="0"/>
          </a:p>
          <a:p>
            <a:r>
              <a:rPr lang="da-DK" sz="2200" b="1" baseline="0" dirty="0" smtClean="0"/>
              <a:t>Fjern-C</a:t>
            </a:r>
            <a:endParaRPr lang="da-DK" sz="2200" b="1" baseline="0" dirty="0"/>
          </a:p>
        </p:txBody>
      </p:sp>
      <p:sp>
        <p:nvSpPr>
          <p:cNvPr id="9" name="Rectangle 8"/>
          <p:cNvSpPr>
            <a:spLocks noChangeArrowheads="1"/>
          </p:cNvSpPr>
          <p:nvPr/>
        </p:nvSpPr>
        <p:spPr bwMode="auto">
          <a:xfrm>
            <a:off x="1787525" y="2466537"/>
            <a:ext cx="1655763" cy="482600"/>
          </a:xfrm>
          <a:prstGeom prst="rect">
            <a:avLst/>
          </a:prstGeom>
          <a:solidFill>
            <a:schemeClr val="bg1">
              <a:lumMod val="50000"/>
            </a:schemeClr>
          </a:solidFill>
          <a:ln w="9525">
            <a:solidFill>
              <a:srgbClr val="FF3300"/>
            </a:solidFill>
            <a:miter lim="800000"/>
            <a:headEnd/>
            <a:tailEnd/>
          </a:ln>
        </p:spPr>
        <p:txBody>
          <a:bodyPr>
            <a:prstTxWarp prst="textNoShape">
              <a:avLst/>
            </a:prstTxWarp>
          </a:bodyPr>
          <a:lstStyle/>
          <a:p>
            <a:pPr algn="ctr" eaLnBrk="0" hangingPunct="0"/>
            <a:r>
              <a:rPr lang="en-GB" sz="2000" b="1" baseline="0" dirty="0" err="1" smtClean="0"/>
              <a:t>Iskæmi</a:t>
            </a:r>
            <a:endParaRPr lang="en-GB" sz="2000" baseline="0" dirty="0"/>
          </a:p>
        </p:txBody>
      </p:sp>
      <p:sp>
        <p:nvSpPr>
          <p:cNvPr id="10" name="Rectangle 6"/>
          <p:cNvSpPr>
            <a:spLocks noChangeArrowheads="1"/>
          </p:cNvSpPr>
          <p:nvPr/>
        </p:nvSpPr>
        <p:spPr bwMode="auto">
          <a:xfrm>
            <a:off x="3443288" y="2466537"/>
            <a:ext cx="1905000" cy="482600"/>
          </a:xfrm>
          <a:prstGeom prst="rect">
            <a:avLst/>
          </a:prstGeom>
          <a:solidFill>
            <a:srgbClr val="FF0000"/>
          </a:solidFill>
          <a:ln w="9525">
            <a:solidFill>
              <a:srgbClr val="FF0000"/>
            </a:solidFill>
            <a:miter lim="800000"/>
            <a:headEnd/>
            <a:tailEnd/>
          </a:ln>
        </p:spPr>
        <p:txBody>
          <a:bodyPr>
            <a:prstTxWarp prst="textNoShape">
              <a:avLst/>
            </a:prstTxWarp>
          </a:bodyPr>
          <a:lstStyle/>
          <a:p>
            <a:pPr algn="ctr" eaLnBrk="0" hangingPunct="0"/>
            <a:r>
              <a:rPr lang="en-GB" sz="1400" b="1" baseline="0" dirty="0" err="1" smtClean="0"/>
              <a:t>Modificeret</a:t>
            </a:r>
            <a:endParaRPr lang="en-GB" sz="1400" b="1" baseline="0" dirty="0"/>
          </a:p>
          <a:p>
            <a:pPr algn="ctr" eaLnBrk="0" hangingPunct="0"/>
            <a:r>
              <a:rPr lang="en-GB" sz="1400" b="1" baseline="0" dirty="0"/>
              <a:t>reperfusion</a:t>
            </a:r>
          </a:p>
        </p:txBody>
      </p:sp>
      <p:sp>
        <p:nvSpPr>
          <p:cNvPr id="11" name="Rectangle 8"/>
          <p:cNvSpPr>
            <a:spLocks noChangeArrowheads="1"/>
          </p:cNvSpPr>
          <p:nvPr/>
        </p:nvSpPr>
        <p:spPr bwMode="auto">
          <a:xfrm>
            <a:off x="1762125" y="3788719"/>
            <a:ext cx="1655763" cy="482600"/>
          </a:xfrm>
          <a:prstGeom prst="rect">
            <a:avLst/>
          </a:prstGeom>
          <a:solidFill>
            <a:schemeClr val="bg1">
              <a:lumMod val="50000"/>
            </a:schemeClr>
          </a:solidFill>
          <a:ln w="9525">
            <a:solidFill>
              <a:srgbClr val="FF3300"/>
            </a:solidFill>
            <a:miter lim="800000"/>
            <a:headEnd/>
            <a:tailEnd/>
          </a:ln>
        </p:spPr>
        <p:txBody>
          <a:bodyPr>
            <a:prstTxWarp prst="textNoShape">
              <a:avLst/>
            </a:prstTxWarp>
          </a:bodyPr>
          <a:lstStyle/>
          <a:p>
            <a:pPr algn="ctr" eaLnBrk="0" hangingPunct="0"/>
            <a:r>
              <a:rPr lang="en-GB" sz="2000" b="1" baseline="0" dirty="0" err="1" smtClean="0"/>
              <a:t>Iskæmi</a:t>
            </a:r>
            <a:endParaRPr lang="en-GB" sz="2000" baseline="0" dirty="0"/>
          </a:p>
        </p:txBody>
      </p:sp>
      <p:sp>
        <p:nvSpPr>
          <p:cNvPr id="12" name="Rectangle 8"/>
          <p:cNvSpPr>
            <a:spLocks noChangeArrowheads="1"/>
          </p:cNvSpPr>
          <p:nvPr/>
        </p:nvSpPr>
        <p:spPr bwMode="auto">
          <a:xfrm>
            <a:off x="1762125" y="4788253"/>
            <a:ext cx="1655763" cy="482600"/>
          </a:xfrm>
          <a:prstGeom prst="rect">
            <a:avLst/>
          </a:prstGeom>
          <a:solidFill>
            <a:schemeClr val="bg1">
              <a:lumMod val="50000"/>
            </a:schemeClr>
          </a:solidFill>
          <a:ln w="9525">
            <a:solidFill>
              <a:srgbClr val="FF3300"/>
            </a:solidFill>
            <a:miter lim="800000"/>
            <a:headEnd/>
            <a:tailEnd/>
          </a:ln>
        </p:spPr>
        <p:txBody>
          <a:bodyPr>
            <a:prstTxWarp prst="textNoShape">
              <a:avLst/>
            </a:prstTxWarp>
          </a:bodyPr>
          <a:lstStyle/>
          <a:p>
            <a:pPr algn="ctr" eaLnBrk="0" hangingPunct="0"/>
            <a:r>
              <a:rPr lang="en-GB" sz="2000" b="1" baseline="0" dirty="0" err="1" smtClean="0"/>
              <a:t>Iskæmi</a:t>
            </a:r>
            <a:endParaRPr lang="en-GB" sz="2000" baseline="0" dirty="0"/>
          </a:p>
        </p:txBody>
      </p:sp>
      <p:sp>
        <p:nvSpPr>
          <p:cNvPr id="13" name="Rectangle 6"/>
          <p:cNvSpPr>
            <a:spLocks noChangeArrowheads="1"/>
          </p:cNvSpPr>
          <p:nvPr/>
        </p:nvSpPr>
        <p:spPr bwMode="auto">
          <a:xfrm>
            <a:off x="3406775" y="3791894"/>
            <a:ext cx="1905000" cy="482600"/>
          </a:xfrm>
          <a:prstGeom prst="rect">
            <a:avLst/>
          </a:prstGeom>
          <a:solidFill>
            <a:srgbClr val="FF0000"/>
          </a:solidFill>
          <a:ln w="9525">
            <a:solidFill>
              <a:srgbClr val="FF0000"/>
            </a:solidFill>
            <a:miter lim="800000"/>
            <a:headEnd/>
            <a:tailEnd/>
          </a:ln>
        </p:spPr>
        <p:txBody>
          <a:bodyPr>
            <a:prstTxWarp prst="textNoShape">
              <a:avLst/>
            </a:prstTxWarp>
          </a:bodyPr>
          <a:lstStyle/>
          <a:p>
            <a:pPr algn="ctr" eaLnBrk="0" hangingPunct="0"/>
            <a:endParaRPr lang="en-GB" sz="1400" b="1" baseline="0"/>
          </a:p>
        </p:txBody>
      </p:sp>
      <p:sp>
        <p:nvSpPr>
          <p:cNvPr id="14" name="Rectangle 6"/>
          <p:cNvSpPr>
            <a:spLocks noChangeArrowheads="1"/>
          </p:cNvSpPr>
          <p:nvPr/>
        </p:nvSpPr>
        <p:spPr bwMode="auto">
          <a:xfrm>
            <a:off x="3417888" y="4788253"/>
            <a:ext cx="1905000" cy="482600"/>
          </a:xfrm>
          <a:prstGeom prst="rect">
            <a:avLst/>
          </a:prstGeom>
          <a:solidFill>
            <a:srgbClr val="FF0000"/>
          </a:solidFill>
          <a:ln w="9525">
            <a:solidFill>
              <a:srgbClr val="FF0000"/>
            </a:solidFill>
            <a:miter lim="800000"/>
            <a:headEnd/>
            <a:tailEnd/>
          </a:ln>
        </p:spPr>
        <p:txBody>
          <a:bodyPr>
            <a:prstTxWarp prst="textNoShape">
              <a:avLst/>
            </a:prstTxWarp>
          </a:bodyPr>
          <a:lstStyle/>
          <a:p>
            <a:pPr algn="ctr" eaLnBrk="0" hangingPunct="0"/>
            <a:r>
              <a:rPr lang="en-GB" sz="1400" b="1" baseline="0" dirty="0" err="1" smtClean="0"/>
              <a:t>Modificeret</a:t>
            </a:r>
            <a:r>
              <a:rPr lang="en-GB" sz="1400" b="1" baseline="0" dirty="0" smtClean="0"/>
              <a:t> </a:t>
            </a:r>
            <a:endParaRPr lang="en-GB" sz="1400" b="1" baseline="0" dirty="0"/>
          </a:p>
          <a:p>
            <a:pPr algn="ctr" eaLnBrk="0" hangingPunct="0"/>
            <a:r>
              <a:rPr lang="en-GB" sz="1400" b="1" baseline="0" dirty="0"/>
              <a:t>reperfusion</a:t>
            </a:r>
          </a:p>
        </p:txBody>
      </p:sp>
      <p:sp>
        <p:nvSpPr>
          <p:cNvPr id="15" name="Rectangle 13"/>
          <p:cNvSpPr>
            <a:spLocks noChangeArrowheads="1"/>
          </p:cNvSpPr>
          <p:nvPr/>
        </p:nvSpPr>
        <p:spPr bwMode="auto">
          <a:xfrm>
            <a:off x="4229100" y="3802676"/>
            <a:ext cx="200025" cy="482600"/>
          </a:xfrm>
          <a:prstGeom prst="rect">
            <a:avLst/>
          </a:prstGeom>
          <a:solidFill>
            <a:schemeClr val="bg1">
              <a:lumMod val="50000"/>
            </a:schemeClr>
          </a:solidFill>
          <a:ln w="9525">
            <a:solidFill>
              <a:srgbClr val="FF3300"/>
            </a:solidFill>
            <a:miter lim="800000"/>
            <a:headEnd/>
            <a:tailEnd/>
          </a:ln>
        </p:spPr>
        <p:txBody>
          <a:bodyPr>
            <a:prstTxWarp prst="textNoShape">
              <a:avLst/>
            </a:prstTxWarp>
          </a:bodyPr>
          <a:lstStyle/>
          <a:p>
            <a:pPr eaLnBrk="0" hangingPunct="0"/>
            <a:endParaRPr lang="en-GB" sz="1600" baseline="0"/>
          </a:p>
        </p:txBody>
      </p:sp>
      <p:sp>
        <p:nvSpPr>
          <p:cNvPr id="16" name="Rectangle 13"/>
          <p:cNvSpPr>
            <a:spLocks noChangeArrowheads="1"/>
          </p:cNvSpPr>
          <p:nvPr/>
        </p:nvSpPr>
        <p:spPr bwMode="auto">
          <a:xfrm>
            <a:off x="3535363" y="3802676"/>
            <a:ext cx="198437" cy="482600"/>
          </a:xfrm>
          <a:prstGeom prst="rect">
            <a:avLst/>
          </a:prstGeom>
          <a:solidFill>
            <a:schemeClr val="bg1">
              <a:lumMod val="50000"/>
            </a:schemeClr>
          </a:solidFill>
          <a:ln w="9525">
            <a:solidFill>
              <a:srgbClr val="FF3300"/>
            </a:solidFill>
            <a:miter lim="800000"/>
            <a:headEnd/>
            <a:tailEnd/>
          </a:ln>
        </p:spPr>
        <p:txBody>
          <a:bodyPr>
            <a:prstTxWarp prst="textNoShape">
              <a:avLst/>
            </a:prstTxWarp>
          </a:bodyPr>
          <a:lstStyle/>
          <a:p>
            <a:pPr eaLnBrk="0" hangingPunct="0"/>
            <a:endParaRPr lang="en-GB" sz="1600" baseline="0"/>
          </a:p>
        </p:txBody>
      </p:sp>
      <p:sp>
        <p:nvSpPr>
          <p:cNvPr id="17" name="Rectangle 13"/>
          <p:cNvSpPr>
            <a:spLocks noChangeArrowheads="1"/>
          </p:cNvSpPr>
          <p:nvPr/>
        </p:nvSpPr>
        <p:spPr bwMode="auto">
          <a:xfrm>
            <a:off x="3887788" y="3802676"/>
            <a:ext cx="200025" cy="482600"/>
          </a:xfrm>
          <a:prstGeom prst="rect">
            <a:avLst/>
          </a:prstGeom>
          <a:solidFill>
            <a:schemeClr val="bg1">
              <a:lumMod val="50000"/>
            </a:schemeClr>
          </a:solidFill>
          <a:ln w="9525">
            <a:solidFill>
              <a:srgbClr val="FF3300"/>
            </a:solidFill>
            <a:miter lim="800000"/>
            <a:headEnd/>
            <a:tailEnd/>
          </a:ln>
        </p:spPr>
        <p:txBody>
          <a:bodyPr>
            <a:prstTxWarp prst="textNoShape">
              <a:avLst/>
            </a:prstTxWarp>
          </a:bodyPr>
          <a:lstStyle/>
          <a:p>
            <a:pPr eaLnBrk="0" hangingPunct="0"/>
            <a:endParaRPr lang="en-GB" sz="1600" baseline="0"/>
          </a:p>
        </p:txBody>
      </p:sp>
      <p:sp>
        <p:nvSpPr>
          <p:cNvPr id="18" name="Tekstboks 41"/>
          <p:cNvSpPr txBox="1">
            <a:spLocks noChangeArrowheads="1"/>
          </p:cNvSpPr>
          <p:nvPr/>
        </p:nvSpPr>
        <p:spPr bwMode="auto">
          <a:xfrm>
            <a:off x="3556080" y="3787131"/>
            <a:ext cx="1681007" cy="523220"/>
          </a:xfrm>
          <a:prstGeom prst="rect">
            <a:avLst/>
          </a:prstGeom>
          <a:noFill/>
          <a:ln w="9525">
            <a:noFill/>
            <a:miter lim="800000"/>
            <a:headEnd/>
            <a:tailEnd/>
          </a:ln>
        </p:spPr>
        <p:txBody>
          <a:bodyPr wrap="none">
            <a:prstTxWarp prst="textNoShape">
              <a:avLst/>
            </a:prstTxWarp>
            <a:spAutoFit/>
          </a:bodyPr>
          <a:lstStyle/>
          <a:p>
            <a:pPr algn="ctr" eaLnBrk="0" hangingPunct="0"/>
            <a:r>
              <a:rPr lang="en-GB" sz="1400" b="1" baseline="0" dirty="0" err="1" smtClean="0"/>
              <a:t>Modificeret</a:t>
            </a:r>
            <a:r>
              <a:rPr lang="en-GB" sz="1400" b="1" baseline="0" dirty="0" smtClean="0"/>
              <a:t> (gentle)</a:t>
            </a:r>
          </a:p>
          <a:p>
            <a:pPr algn="ctr" eaLnBrk="0" hangingPunct="0"/>
            <a:r>
              <a:rPr lang="en-GB" sz="1400" b="1" baseline="0" dirty="0"/>
              <a:t>reperfusion</a:t>
            </a:r>
          </a:p>
        </p:txBody>
      </p:sp>
      <p:grpSp>
        <p:nvGrpSpPr>
          <p:cNvPr id="19" name="Group 24"/>
          <p:cNvGrpSpPr>
            <a:grpSpLocks/>
          </p:cNvGrpSpPr>
          <p:nvPr/>
        </p:nvGrpSpPr>
        <p:grpSpPr bwMode="auto">
          <a:xfrm>
            <a:off x="555625" y="5481991"/>
            <a:ext cx="7561263" cy="1816100"/>
            <a:chOff x="768350" y="3962408"/>
            <a:chExt cx="8505825" cy="1635235"/>
          </a:xfrm>
          <a:solidFill>
            <a:schemeClr val="bg1">
              <a:lumMod val="50000"/>
            </a:schemeClr>
          </a:solidFill>
        </p:grpSpPr>
        <p:grpSp>
          <p:nvGrpSpPr>
            <p:cNvPr id="20" name="Group 17"/>
            <p:cNvGrpSpPr>
              <a:grpSpLocks/>
            </p:cNvGrpSpPr>
            <p:nvPr/>
          </p:nvGrpSpPr>
          <p:grpSpPr bwMode="auto">
            <a:xfrm>
              <a:off x="857250" y="3962408"/>
              <a:ext cx="2667879" cy="390526"/>
              <a:chOff x="480" y="2496"/>
              <a:chExt cx="1494" cy="246"/>
            </a:xfrm>
            <a:grpFill/>
          </p:grpSpPr>
          <p:sp>
            <p:nvSpPr>
              <p:cNvPr id="22" name="Rectangle 18"/>
              <p:cNvSpPr>
                <a:spLocks noChangeArrowheads="1"/>
              </p:cNvSpPr>
              <p:nvPr/>
            </p:nvSpPr>
            <p:spPr bwMode="auto">
              <a:xfrm>
                <a:off x="1206" y="2496"/>
                <a:ext cx="192" cy="246"/>
              </a:xfrm>
              <a:prstGeom prst="rect">
                <a:avLst/>
              </a:prstGeom>
              <a:grpFill/>
              <a:ln w="9525">
                <a:solidFill>
                  <a:srgbClr val="FF3300"/>
                </a:solidFill>
                <a:miter lim="800000"/>
                <a:headEnd/>
                <a:tailEnd/>
              </a:ln>
            </p:spPr>
            <p:txBody>
              <a:bodyPr>
                <a:prstTxWarp prst="textNoShape">
                  <a:avLst/>
                </a:prstTxWarp>
              </a:bodyPr>
              <a:lstStyle/>
              <a:p>
                <a:pPr eaLnBrk="0" hangingPunct="0"/>
                <a:endParaRPr lang="en-GB" sz="2400" baseline="0"/>
              </a:p>
            </p:txBody>
          </p:sp>
          <p:sp>
            <p:nvSpPr>
              <p:cNvPr id="23" name="Rectangle 19"/>
              <p:cNvSpPr>
                <a:spLocks noChangeArrowheads="1"/>
              </p:cNvSpPr>
              <p:nvPr/>
            </p:nvSpPr>
            <p:spPr bwMode="auto">
              <a:xfrm>
                <a:off x="1494" y="2496"/>
                <a:ext cx="192" cy="246"/>
              </a:xfrm>
              <a:prstGeom prst="rect">
                <a:avLst/>
              </a:prstGeom>
              <a:grpFill/>
              <a:ln w="9525">
                <a:solidFill>
                  <a:srgbClr val="FF3300"/>
                </a:solidFill>
                <a:miter lim="800000"/>
                <a:headEnd/>
                <a:tailEnd/>
              </a:ln>
            </p:spPr>
            <p:txBody>
              <a:bodyPr>
                <a:prstTxWarp prst="textNoShape">
                  <a:avLst/>
                </a:prstTxWarp>
              </a:bodyPr>
              <a:lstStyle/>
              <a:p>
                <a:pPr eaLnBrk="0" hangingPunct="0"/>
                <a:endParaRPr lang="en-GB" sz="2400" baseline="0"/>
              </a:p>
            </p:txBody>
          </p:sp>
          <p:sp>
            <p:nvSpPr>
              <p:cNvPr id="24" name="Rectangle 20"/>
              <p:cNvSpPr>
                <a:spLocks noChangeArrowheads="1"/>
              </p:cNvSpPr>
              <p:nvPr/>
            </p:nvSpPr>
            <p:spPr bwMode="auto">
              <a:xfrm>
                <a:off x="1782" y="2496"/>
                <a:ext cx="192" cy="246"/>
              </a:xfrm>
              <a:prstGeom prst="rect">
                <a:avLst/>
              </a:prstGeom>
              <a:grpFill/>
              <a:ln w="9525">
                <a:solidFill>
                  <a:srgbClr val="FF3300"/>
                </a:solidFill>
                <a:miter lim="800000"/>
                <a:headEnd/>
                <a:tailEnd/>
              </a:ln>
            </p:spPr>
            <p:txBody>
              <a:bodyPr>
                <a:prstTxWarp prst="textNoShape">
                  <a:avLst/>
                </a:prstTxWarp>
              </a:bodyPr>
              <a:lstStyle/>
              <a:p>
                <a:pPr eaLnBrk="0" hangingPunct="0"/>
                <a:endParaRPr lang="en-GB" sz="2400" baseline="0"/>
              </a:p>
            </p:txBody>
          </p:sp>
          <p:sp>
            <p:nvSpPr>
              <p:cNvPr id="25" name="AutoShape 22"/>
              <p:cNvSpPr>
                <a:spLocks noChangeArrowheads="1"/>
              </p:cNvSpPr>
              <p:nvPr/>
            </p:nvSpPr>
            <p:spPr bwMode="auto">
              <a:xfrm flipV="1">
                <a:off x="480" y="2496"/>
                <a:ext cx="672" cy="24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39 w 21600"/>
                  <a:gd name="T13" fmla="*/ 2898 h 21600"/>
                  <a:gd name="T14" fmla="*/ 18225 w 21600"/>
                  <a:gd name="T15" fmla="*/ 922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grpFill/>
              <a:ln w="12700" cap="rnd">
                <a:noFill/>
                <a:miter lim="800000"/>
                <a:headEnd/>
                <a:tailEnd/>
              </a:ln>
            </p:spPr>
            <p:txBody>
              <a:bodyPr rot="10800000" wrap="none" anchor="ctr">
                <a:prstTxWarp prst="textNoShape">
                  <a:avLst/>
                </a:prstTxWarp>
              </a:bodyPr>
              <a:lstStyle/>
              <a:p>
                <a:endParaRPr lang="da-DK" sz="2400" baseline="0">
                  <a:latin typeface="Times New Roman" charset="0"/>
                </a:endParaRPr>
              </a:p>
            </p:txBody>
          </p:sp>
        </p:grpSp>
        <p:sp>
          <p:nvSpPr>
            <p:cNvPr id="21" name="Text Box 23"/>
            <p:cNvSpPr txBox="1">
              <a:spLocks noChangeArrowheads="1"/>
            </p:cNvSpPr>
            <p:nvPr/>
          </p:nvSpPr>
          <p:spPr bwMode="auto">
            <a:xfrm>
              <a:off x="768350" y="5181937"/>
              <a:ext cx="8505825" cy="415706"/>
            </a:xfrm>
            <a:prstGeom prst="rect">
              <a:avLst/>
            </a:prstGeom>
            <a:grpFill/>
            <a:ln w="12700" cap="rnd">
              <a:noFill/>
              <a:miter lim="800000"/>
              <a:headEnd/>
              <a:tailEnd/>
            </a:ln>
          </p:spPr>
          <p:txBody>
            <a:bodyPr>
              <a:prstTxWarp prst="textNoShape">
                <a:avLst/>
              </a:prstTxWarp>
              <a:spAutoFit/>
            </a:bodyPr>
            <a:lstStyle/>
            <a:p>
              <a:pPr algn="ctr" eaLnBrk="0" hangingPunct="0"/>
              <a:r>
                <a:rPr lang="en-GB" sz="2400" baseline="0">
                  <a:ea typeface="Times New Roman" charset="0"/>
                  <a:cs typeface="Times New Roman" charset="0"/>
                </a:rPr>
                <a:t> </a:t>
              </a:r>
            </a:p>
          </p:txBody>
        </p:sp>
      </p:grpSp>
      <p:grpSp>
        <p:nvGrpSpPr>
          <p:cNvPr id="26" name="Group 11"/>
          <p:cNvGrpSpPr>
            <a:grpSpLocks/>
          </p:cNvGrpSpPr>
          <p:nvPr/>
        </p:nvGrpSpPr>
        <p:grpSpPr bwMode="auto">
          <a:xfrm>
            <a:off x="320675" y="4788253"/>
            <a:ext cx="1219200" cy="490538"/>
            <a:chOff x="192" y="1883"/>
            <a:chExt cx="768" cy="277"/>
          </a:xfrm>
          <a:solidFill>
            <a:schemeClr val="bg1">
              <a:lumMod val="50000"/>
            </a:schemeClr>
          </a:solidFill>
        </p:grpSpPr>
        <p:sp>
          <p:nvSpPr>
            <p:cNvPr id="27" name="Rectangle 12"/>
            <p:cNvSpPr>
              <a:spLocks noChangeArrowheads="1"/>
            </p:cNvSpPr>
            <p:nvPr/>
          </p:nvSpPr>
          <p:spPr bwMode="auto">
            <a:xfrm>
              <a:off x="192" y="1883"/>
              <a:ext cx="192" cy="277"/>
            </a:xfrm>
            <a:prstGeom prst="rect">
              <a:avLst/>
            </a:prstGeom>
            <a:grpFill/>
            <a:ln w="9525">
              <a:solidFill>
                <a:srgbClr val="FF3300"/>
              </a:solidFill>
              <a:miter lim="800000"/>
              <a:headEnd/>
              <a:tailEnd/>
            </a:ln>
          </p:spPr>
          <p:txBody>
            <a:bodyPr>
              <a:prstTxWarp prst="textNoShape">
                <a:avLst/>
              </a:prstTxWarp>
            </a:bodyPr>
            <a:lstStyle/>
            <a:p>
              <a:pPr eaLnBrk="0" hangingPunct="0"/>
              <a:endParaRPr lang="en-GB" sz="2400" baseline="0"/>
            </a:p>
          </p:txBody>
        </p:sp>
        <p:sp>
          <p:nvSpPr>
            <p:cNvPr id="28" name="Rectangle 13"/>
            <p:cNvSpPr>
              <a:spLocks noChangeArrowheads="1"/>
            </p:cNvSpPr>
            <p:nvPr/>
          </p:nvSpPr>
          <p:spPr bwMode="auto">
            <a:xfrm>
              <a:off x="480" y="1883"/>
              <a:ext cx="192" cy="277"/>
            </a:xfrm>
            <a:prstGeom prst="rect">
              <a:avLst/>
            </a:prstGeom>
            <a:grpFill/>
            <a:ln w="9525">
              <a:solidFill>
                <a:srgbClr val="FF3300"/>
              </a:solidFill>
              <a:miter lim="800000"/>
              <a:headEnd/>
              <a:tailEnd/>
            </a:ln>
          </p:spPr>
          <p:txBody>
            <a:bodyPr>
              <a:prstTxWarp prst="textNoShape">
                <a:avLst/>
              </a:prstTxWarp>
            </a:bodyPr>
            <a:lstStyle/>
            <a:p>
              <a:pPr eaLnBrk="0" hangingPunct="0"/>
              <a:endParaRPr lang="en-GB" sz="2400" baseline="0"/>
            </a:p>
          </p:txBody>
        </p:sp>
        <p:sp>
          <p:nvSpPr>
            <p:cNvPr id="29" name="Rectangle 14"/>
            <p:cNvSpPr>
              <a:spLocks noChangeArrowheads="1"/>
            </p:cNvSpPr>
            <p:nvPr/>
          </p:nvSpPr>
          <p:spPr bwMode="auto">
            <a:xfrm>
              <a:off x="768" y="1883"/>
              <a:ext cx="192" cy="277"/>
            </a:xfrm>
            <a:prstGeom prst="rect">
              <a:avLst/>
            </a:prstGeom>
            <a:grpFill/>
            <a:ln w="9525">
              <a:solidFill>
                <a:srgbClr val="FF3300"/>
              </a:solidFill>
              <a:miter lim="800000"/>
              <a:headEnd/>
              <a:tailEnd/>
            </a:ln>
          </p:spPr>
          <p:txBody>
            <a:bodyPr>
              <a:prstTxWarp prst="textNoShape">
                <a:avLst/>
              </a:prstTxWarp>
            </a:bodyPr>
            <a:lstStyle/>
            <a:p>
              <a:pPr eaLnBrk="0" hangingPunct="0"/>
              <a:endParaRPr lang="en-GB" sz="2400" baseline="0"/>
            </a:p>
          </p:txBody>
        </p:sp>
      </p:grpSp>
      <p:sp>
        <p:nvSpPr>
          <p:cNvPr id="30" name="Tekstboks 55"/>
          <p:cNvSpPr txBox="1">
            <a:spLocks noChangeArrowheads="1"/>
          </p:cNvSpPr>
          <p:nvPr/>
        </p:nvSpPr>
        <p:spPr bwMode="auto">
          <a:xfrm>
            <a:off x="214313" y="1809312"/>
            <a:ext cx="1812365" cy="461665"/>
          </a:xfrm>
          <a:prstGeom prst="rect">
            <a:avLst/>
          </a:prstGeom>
          <a:noFill/>
          <a:ln w="9525">
            <a:noFill/>
            <a:miter lim="800000"/>
            <a:headEnd/>
            <a:tailEnd/>
          </a:ln>
        </p:spPr>
        <p:txBody>
          <a:bodyPr wrap="none">
            <a:prstTxWarp prst="textNoShape">
              <a:avLst/>
            </a:prstTxWarp>
            <a:spAutoFit/>
          </a:bodyPr>
          <a:lstStyle/>
          <a:p>
            <a:r>
              <a:rPr lang="da-DK" sz="2400" b="1" baseline="0" dirty="0" smtClean="0"/>
              <a:t>Forudsigelig:</a:t>
            </a:r>
            <a:endParaRPr lang="da-DK" sz="2400" b="1" baseline="0" dirty="0"/>
          </a:p>
        </p:txBody>
      </p:sp>
      <p:sp>
        <p:nvSpPr>
          <p:cNvPr id="31" name="Tekstboks 56"/>
          <p:cNvSpPr txBox="1">
            <a:spLocks noChangeArrowheads="1"/>
          </p:cNvSpPr>
          <p:nvPr/>
        </p:nvSpPr>
        <p:spPr bwMode="auto">
          <a:xfrm>
            <a:off x="1749426" y="5905853"/>
            <a:ext cx="1256842" cy="461665"/>
          </a:xfrm>
          <a:prstGeom prst="rect">
            <a:avLst/>
          </a:prstGeom>
          <a:noFill/>
          <a:ln w="9525">
            <a:noFill/>
            <a:miter lim="800000"/>
            <a:headEnd/>
            <a:tailEnd/>
          </a:ln>
        </p:spPr>
        <p:txBody>
          <a:bodyPr wrap="square">
            <a:prstTxWarp prst="textNoShape">
              <a:avLst/>
            </a:prstTxWarp>
            <a:spAutoFit/>
          </a:bodyPr>
          <a:lstStyle/>
          <a:p>
            <a:r>
              <a:rPr lang="en-US" sz="2400" b="1" baseline="0" dirty="0" smtClean="0"/>
              <a:t>Per-</a:t>
            </a:r>
            <a:endParaRPr lang="en-GB" sz="2400" b="1" baseline="0" dirty="0"/>
          </a:p>
        </p:txBody>
      </p:sp>
      <p:sp>
        <p:nvSpPr>
          <p:cNvPr id="32" name="Tekstboks 57"/>
          <p:cNvSpPr txBox="1">
            <a:spLocks noChangeArrowheads="1"/>
          </p:cNvSpPr>
          <p:nvPr/>
        </p:nvSpPr>
        <p:spPr bwMode="auto">
          <a:xfrm>
            <a:off x="228600" y="3082487"/>
            <a:ext cx="1969409" cy="461665"/>
          </a:xfrm>
          <a:prstGeom prst="rect">
            <a:avLst/>
          </a:prstGeom>
          <a:noFill/>
          <a:ln w="9525">
            <a:noFill/>
            <a:miter lim="800000"/>
            <a:headEnd/>
            <a:tailEnd/>
          </a:ln>
        </p:spPr>
        <p:txBody>
          <a:bodyPr wrap="none">
            <a:prstTxWarp prst="textNoShape">
              <a:avLst/>
            </a:prstTxWarp>
            <a:spAutoFit/>
          </a:bodyPr>
          <a:lstStyle/>
          <a:p>
            <a:r>
              <a:rPr lang="da-DK" sz="2400" b="1" baseline="0" dirty="0" smtClean="0"/>
              <a:t>Uforudsigelig:</a:t>
            </a:r>
            <a:endParaRPr lang="da-DK" sz="2400" b="1" baseline="0" dirty="0"/>
          </a:p>
        </p:txBody>
      </p:sp>
      <p:pic>
        <p:nvPicPr>
          <p:cNvPr id="37" name="Picture 137"/>
          <p:cNvPicPr>
            <a:picLocks noChangeAspect="1" noChangeArrowheads="1"/>
          </p:cNvPicPr>
          <p:nvPr/>
        </p:nvPicPr>
        <p:blipFill>
          <a:blip r:embed="rId3"/>
          <a:srcRect/>
          <a:stretch>
            <a:fillRect/>
          </a:stretch>
        </p:blipFill>
        <p:spPr bwMode="auto">
          <a:xfrm>
            <a:off x="5791200" y="1199713"/>
            <a:ext cx="962991" cy="762000"/>
          </a:xfrm>
          <a:prstGeom prst="rect">
            <a:avLst/>
          </a:prstGeom>
          <a:noFill/>
          <a:ln w="9525">
            <a:noFill/>
            <a:miter lim="800000"/>
            <a:headEnd/>
            <a:tailEnd/>
          </a:ln>
        </p:spPr>
      </p:pic>
      <p:pic>
        <p:nvPicPr>
          <p:cNvPr id="38" name="Picture 138"/>
          <p:cNvPicPr>
            <a:picLocks noChangeAspect="1" noChangeArrowheads="1"/>
          </p:cNvPicPr>
          <p:nvPr/>
        </p:nvPicPr>
        <p:blipFill>
          <a:blip r:embed="rId4"/>
          <a:srcRect/>
          <a:stretch>
            <a:fillRect/>
          </a:stretch>
        </p:blipFill>
        <p:spPr bwMode="auto">
          <a:xfrm>
            <a:off x="5791200" y="2342712"/>
            <a:ext cx="998217" cy="792163"/>
          </a:xfrm>
          <a:prstGeom prst="rect">
            <a:avLst/>
          </a:prstGeom>
          <a:noFill/>
          <a:ln w="9525">
            <a:noFill/>
            <a:miter lim="800000"/>
            <a:headEnd/>
            <a:tailEnd/>
          </a:ln>
        </p:spPr>
      </p:pic>
      <p:pic>
        <p:nvPicPr>
          <p:cNvPr id="40" name="Picture 138"/>
          <p:cNvPicPr>
            <a:picLocks noChangeAspect="1" noChangeArrowheads="1"/>
          </p:cNvPicPr>
          <p:nvPr/>
        </p:nvPicPr>
        <p:blipFill>
          <a:blip r:embed="rId4"/>
          <a:srcRect/>
          <a:stretch>
            <a:fillRect/>
          </a:stretch>
        </p:blipFill>
        <p:spPr bwMode="auto">
          <a:xfrm>
            <a:off x="5791200" y="3648688"/>
            <a:ext cx="998217" cy="792163"/>
          </a:xfrm>
          <a:prstGeom prst="rect">
            <a:avLst/>
          </a:prstGeom>
          <a:noFill/>
          <a:ln w="9525">
            <a:noFill/>
            <a:miter lim="800000"/>
            <a:headEnd/>
            <a:tailEnd/>
          </a:ln>
        </p:spPr>
      </p:pic>
      <p:pic>
        <p:nvPicPr>
          <p:cNvPr id="41" name="Picture 138"/>
          <p:cNvPicPr>
            <a:picLocks noChangeAspect="1" noChangeArrowheads="1"/>
          </p:cNvPicPr>
          <p:nvPr/>
        </p:nvPicPr>
        <p:blipFill>
          <a:blip r:embed="rId4"/>
          <a:srcRect/>
          <a:stretch>
            <a:fillRect/>
          </a:stretch>
        </p:blipFill>
        <p:spPr bwMode="auto">
          <a:xfrm>
            <a:off x="5791200" y="4669456"/>
            <a:ext cx="998217" cy="792163"/>
          </a:xfrm>
          <a:prstGeom prst="rect">
            <a:avLst/>
          </a:prstGeom>
          <a:noFill/>
          <a:ln w="9525">
            <a:noFill/>
            <a:miter lim="800000"/>
            <a:headEnd/>
            <a:tailEnd/>
          </a:ln>
        </p:spPr>
      </p:pic>
      <p:cxnSp>
        <p:nvCxnSpPr>
          <p:cNvPr id="42" name="Lige forbindelse 41"/>
          <p:cNvCxnSpPr/>
          <p:nvPr/>
        </p:nvCxnSpPr>
        <p:spPr>
          <a:xfrm>
            <a:off x="1934375" y="1110359"/>
            <a:ext cx="6511916" cy="1588"/>
          </a:xfrm>
          <a:prstGeom prst="line">
            <a:avLst/>
          </a:prstGeom>
        </p:spPr>
        <p:style>
          <a:lnRef idx="2">
            <a:schemeClr val="accent1"/>
          </a:lnRef>
          <a:fillRef idx="0">
            <a:schemeClr val="accent1"/>
          </a:fillRef>
          <a:effectRef idx="1">
            <a:schemeClr val="accent1"/>
          </a:effectRef>
          <a:fontRef idx="minor">
            <a:schemeClr val="tx1"/>
          </a:fontRef>
        </p:style>
      </p:cxnSp>
      <p:grpSp>
        <p:nvGrpSpPr>
          <p:cNvPr id="39" name="Group 24"/>
          <p:cNvGrpSpPr>
            <a:grpSpLocks/>
          </p:cNvGrpSpPr>
          <p:nvPr/>
        </p:nvGrpSpPr>
        <p:grpSpPr bwMode="auto">
          <a:xfrm>
            <a:off x="708025" y="5475622"/>
            <a:ext cx="7561263" cy="1816100"/>
            <a:chOff x="768350" y="3962408"/>
            <a:chExt cx="8505825" cy="1635235"/>
          </a:xfrm>
          <a:solidFill>
            <a:schemeClr val="bg1">
              <a:lumMod val="50000"/>
            </a:schemeClr>
          </a:solidFill>
        </p:grpSpPr>
        <p:grpSp>
          <p:nvGrpSpPr>
            <p:cNvPr id="44" name="Group 17"/>
            <p:cNvGrpSpPr>
              <a:grpSpLocks/>
            </p:cNvGrpSpPr>
            <p:nvPr/>
          </p:nvGrpSpPr>
          <p:grpSpPr bwMode="auto">
            <a:xfrm>
              <a:off x="4026916" y="3962408"/>
              <a:ext cx="1337510" cy="390526"/>
              <a:chOff x="2255" y="2496"/>
              <a:chExt cx="749" cy="246"/>
            </a:xfrm>
            <a:grpFill/>
          </p:grpSpPr>
          <p:sp>
            <p:nvSpPr>
              <p:cNvPr id="46" name="Rectangle 18"/>
              <p:cNvSpPr>
                <a:spLocks noChangeArrowheads="1"/>
              </p:cNvSpPr>
              <p:nvPr/>
            </p:nvSpPr>
            <p:spPr bwMode="auto">
              <a:xfrm>
                <a:off x="2812" y="2496"/>
                <a:ext cx="192" cy="246"/>
              </a:xfrm>
              <a:prstGeom prst="rect">
                <a:avLst/>
              </a:prstGeom>
              <a:grpFill/>
              <a:ln w="9525">
                <a:solidFill>
                  <a:srgbClr val="FF3300"/>
                </a:solidFill>
                <a:miter lim="800000"/>
                <a:headEnd/>
                <a:tailEnd/>
              </a:ln>
            </p:spPr>
            <p:txBody>
              <a:bodyPr>
                <a:prstTxWarp prst="textNoShape">
                  <a:avLst/>
                </a:prstTxWarp>
              </a:bodyPr>
              <a:lstStyle/>
              <a:p>
                <a:pPr eaLnBrk="0" hangingPunct="0"/>
                <a:endParaRPr lang="en-GB" sz="2400" baseline="0"/>
              </a:p>
            </p:txBody>
          </p:sp>
          <p:sp>
            <p:nvSpPr>
              <p:cNvPr id="47" name="Rectangle 19"/>
              <p:cNvSpPr>
                <a:spLocks noChangeArrowheads="1"/>
              </p:cNvSpPr>
              <p:nvPr/>
            </p:nvSpPr>
            <p:spPr bwMode="auto">
              <a:xfrm>
                <a:off x="2539" y="2496"/>
                <a:ext cx="192" cy="246"/>
              </a:xfrm>
              <a:prstGeom prst="rect">
                <a:avLst/>
              </a:prstGeom>
              <a:grpFill/>
              <a:ln w="9525">
                <a:solidFill>
                  <a:srgbClr val="FF3300"/>
                </a:solidFill>
                <a:miter lim="800000"/>
                <a:headEnd/>
                <a:tailEnd/>
              </a:ln>
            </p:spPr>
            <p:txBody>
              <a:bodyPr>
                <a:prstTxWarp prst="textNoShape">
                  <a:avLst/>
                </a:prstTxWarp>
              </a:bodyPr>
              <a:lstStyle/>
              <a:p>
                <a:pPr eaLnBrk="0" hangingPunct="0"/>
                <a:endParaRPr lang="en-GB" sz="2400" baseline="0"/>
              </a:p>
            </p:txBody>
          </p:sp>
          <p:sp>
            <p:nvSpPr>
              <p:cNvPr id="48" name="Rectangle 20"/>
              <p:cNvSpPr>
                <a:spLocks noChangeArrowheads="1"/>
              </p:cNvSpPr>
              <p:nvPr/>
            </p:nvSpPr>
            <p:spPr bwMode="auto">
              <a:xfrm>
                <a:off x="2255" y="2496"/>
                <a:ext cx="192" cy="246"/>
              </a:xfrm>
              <a:prstGeom prst="rect">
                <a:avLst/>
              </a:prstGeom>
              <a:grpFill/>
              <a:ln w="9525">
                <a:solidFill>
                  <a:srgbClr val="FF3300"/>
                </a:solidFill>
                <a:miter lim="800000"/>
                <a:headEnd/>
                <a:tailEnd/>
              </a:ln>
            </p:spPr>
            <p:txBody>
              <a:bodyPr>
                <a:prstTxWarp prst="textNoShape">
                  <a:avLst/>
                </a:prstTxWarp>
              </a:bodyPr>
              <a:lstStyle/>
              <a:p>
                <a:pPr eaLnBrk="0" hangingPunct="0"/>
                <a:endParaRPr lang="en-GB" sz="2400" baseline="0"/>
              </a:p>
            </p:txBody>
          </p:sp>
        </p:grpSp>
        <p:sp>
          <p:nvSpPr>
            <p:cNvPr id="45" name="Text Box 23"/>
            <p:cNvSpPr txBox="1">
              <a:spLocks noChangeArrowheads="1"/>
            </p:cNvSpPr>
            <p:nvPr/>
          </p:nvSpPr>
          <p:spPr bwMode="auto">
            <a:xfrm>
              <a:off x="768350" y="5181937"/>
              <a:ext cx="8505825" cy="415706"/>
            </a:xfrm>
            <a:prstGeom prst="rect">
              <a:avLst/>
            </a:prstGeom>
            <a:grpFill/>
            <a:ln w="12700" cap="rnd">
              <a:noFill/>
              <a:miter lim="800000"/>
              <a:headEnd/>
              <a:tailEnd/>
            </a:ln>
          </p:spPr>
          <p:txBody>
            <a:bodyPr>
              <a:prstTxWarp prst="textNoShape">
                <a:avLst/>
              </a:prstTxWarp>
              <a:spAutoFit/>
            </a:bodyPr>
            <a:lstStyle/>
            <a:p>
              <a:pPr algn="ctr" eaLnBrk="0" hangingPunct="0"/>
              <a:r>
                <a:rPr lang="en-GB" sz="2400" baseline="0">
                  <a:ea typeface="Times New Roman" charset="0"/>
                  <a:cs typeface="Times New Roman" charset="0"/>
                </a:rPr>
                <a:t> </a:t>
              </a:r>
            </a:p>
          </p:txBody>
        </p:sp>
      </p:grpSp>
      <p:sp>
        <p:nvSpPr>
          <p:cNvPr id="34" name="Tekstfelt 33"/>
          <p:cNvSpPr txBox="1"/>
          <p:nvPr/>
        </p:nvSpPr>
        <p:spPr>
          <a:xfrm>
            <a:off x="3499708" y="5909791"/>
            <a:ext cx="2624336" cy="461665"/>
          </a:xfrm>
          <a:prstGeom prst="rect">
            <a:avLst/>
          </a:prstGeom>
          <a:noFill/>
        </p:spPr>
        <p:txBody>
          <a:bodyPr wrap="none" rtlCol="0">
            <a:spAutoFit/>
          </a:bodyPr>
          <a:lstStyle/>
          <a:p>
            <a:r>
              <a:rPr lang="en-US" sz="2400" b="1" dirty="0" err="1" smtClean="0"/>
              <a:t>Postkonditionering</a:t>
            </a:r>
            <a:endParaRPr lang="en-GB" sz="2400" b="1" dirty="0"/>
          </a:p>
        </p:txBody>
      </p:sp>
      <p:pic>
        <p:nvPicPr>
          <p:cNvPr id="49" name="Billede 48"/>
          <p:cNvPicPr>
            <a:picLocks noChangeAspect="1"/>
          </p:cNvPicPr>
          <p:nvPr/>
        </p:nvPicPr>
        <p:blipFill>
          <a:blip r:embed="rId5"/>
          <a:srcRect/>
          <a:stretch>
            <a:fillRect/>
          </a:stretch>
        </p:blipFill>
        <p:spPr bwMode="auto">
          <a:xfrm>
            <a:off x="293699" y="335586"/>
            <a:ext cx="1404938" cy="6302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3" presetClass="entr" presetSubtype="1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linds(horizont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6000" contrast="-38000"/>
                    </a14:imgEffect>
                  </a14:imgLayer>
                </a14:imgProps>
              </a:ext>
              <a:ext uri="{28A0092B-C50C-407E-A947-70E740481C1C}">
                <a14:useLocalDpi xmlns:a14="http://schemas.microsoft.com/office/drawing/2010/main" val="0"/>
              </a:ext>
            </a:extLst>
          </a:blip>
          <a:srcRect r="42561" b="7754"/>
          <a:stretch/>
        </p:blipFill>
        <p:spPr>
          <a:xfrm>
            <a:off x="5147591" y="3129465"/>
            <a:ext cx="2928727" cy="2939675"/>
          </a:xfrm>
          <a:prstGeom prst="roundRect">
            <a:avLst>
              <a:gd name="adj" fmla="val 8594"/>
            </a:avLst>
          </a:prstGeom>
          <a:solidFill>
            <a:srgbClr val="FFFFFF">
              <a:shade val="85000"/>
            </a:srgbClr>
          </a:solidFill>
          <a:ln>
            <a:noFill/>
          </a:ln>
          <a:effectLst>
            <a:softEdge rad="635000"/>
          </a:effectLst>
        </p:spPr>
      </p:pic>
      <p:sp>
        <p:nvSpPr>
          <p:cNvPr id="4" name="Pladsholder til indhold 10"/>
          <p:cNvSpPr>
            <a:spLocks noGrp="1"/>
          </p:cNvSpPr>
          <p:nvPr>
            <p:ph idx="1"/>
          </p:nvPr>
        </p:nvSpPr>
        <p:spPr>
          <a:xfrm>
            <a:off x="304386" y="4181386"/>
            <a:ext cx="8535228" cy="1826138"/>
          </a:xfrm>
        </p:spPr>
        <p:txBody>
          <a:bodyPr>
            <a:noAutofit/>
          </a:bodyPr>
          <a:lstStyle/>
          <a:p>
            <a:r>
              <a:rPr lang="da-DK" dirty="0" err="1" smtClean="0">
                <a:ea typeface="Times New Roman" pitchFamily="18" charset="0"/>
                <a:cs typeface="Arial" pitchFamily="34" charset="0"/>
              </a:rPr>
              <a:t>Inflateres</a:t>
            </a:r>
            <a:r>
              <a:rPr lang="da-DK" dirty="0" smtClean="0">
                <a:ea typeface="Times New Roman" pitchFamily="18" charset="0"/>
                <a:cs typeface="Arial" pitchFamily="34" charset="0"/>
              </a:rPr>
              <a:t> til 200 </a:t>
            </a:r>
            <a:r>
              <a:rPr lang="da-DK" dirty="0">
                <a:ea typeface="Times New Roman" pitchFamily="18" charset="0"/>
                <a:cs typeface="Arial" pitchFamily="34" charset="0"/>
              </a:rPr>
              <a:t>mm </a:t>
            </a:r>
            <a:r>
              <a:rPr lang="da-DK" dirty="0" smtClean="0">
                <a:ea typeface="Times New Roman" pitchFamily="18" charset="0"/>
                <a:cs typeface="Arial" pitchFamily="34" charset="0"/>
              </a:rPr>
              <a:t>Hg</a:t>
            </a:r>
            <a:endParaRPr lang="da-DK" dirty="0">
              <a:ea typeface="Times New Roman" pitchFamily="18" charset="0"/>
              <a:cs typeface="Arial" pitchFamily="34" charset="0"/>
            </a:endParaRPr>
          </a:p>
        </p:txBody>
      </p:sp>
      <p:pic>
        <p:nvPicPr>
          <p:cNvPr id="5" name="Picture 2"/>
          <p:cNvPicPr preferRelativeResize="0">
            <a:picLocks noChangeArrowheads="1"/>
          </p:cNvPicPr>
          <p:nvPr/>
        </p:nvPicPr>
        <p:blipFill rotWithShape="1">
          <a:blip r:embed="rId5" cstate="print"/>
          <a:srcRect r="4301" b="31778"/>
          <a:stretch/>
        </p:blipFill>
        <p:spPr bwMode="auto">
          <a:xfrm>
            <a:off x="1045229" y="2001228"/>
            <a:ext cx="7052400" cy="923400"/>
          </a:xfrm>
          <a:prstGeom prst="rect">
            <a:avLst/>
          </a:prstGeom>
          <a:noFill/>
          <a:ln w="9525">
            <a:noFill/>
            <a:miter lim="800000"/>
            <a:headEnd/>
            <a:tailEnd/>
          </a:ln>
          <a:effectLst/>
        </p:spPr>
      </p:pic>
      <p:sp>
        <p:nvSpPr>
          <p:cNvPr id="8" name="Titel 2"/>
          <p:cNvSpPr txBox="1">
            <a:spLocks/>
          </p:cNvSpPr>
          <p:nvPr/>
        </p:nvSpPr>
        <p:spPr bwMode="auto">
          <a:xfrm>
            <a:off x="744494" y="82475"/>
            <a:ext cx="9144000" cy="1217026"/>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bg1"/>
                </a:solidFill>
                <a:latin typeface="+mj-lt"/>
                <a:ea typeface="+mj-ea"/>
                <a:cs typeface="+mj-cs"/>
              </a:defRPr>
            </a:lvl1pPr>
            <a:lvl2pPr algn="ctr" rtl="0" eaLnBrk="0" fontAlgn="base" hangingPunct="0">
              <a:spcBef>
                <a:spcPct val="0"/>
              </a:spcBef>
              <a:spcAft>
                <a:spcPct val="0"/>
              </a:spcAft>
              <a:defRPr sz="4000">
                <a:solidFill>
                  <a:schemeClr val="bg1"/>
                </a:solidFill>
                <a:latin typeface="Arial" charset="0"/>
              </a:defRPr>
            </a:lvl2pPr>
            <a:lvl3pPr algn="ctr" rtl="0" eaLnBrk="0" fontAlgn="base" hangingPunct="0">
              <a:spcBef>
                <a:spcPct val="0"/>
              </a:spcBef>
              <a:spcAft>
                <a:spcPct val="0"/>
              </a:spcAft>
              <a:defRPr sz="4000">
                <a:solidFill>
                  <a:schemeClr val="bg1"/>
                </a:solidFill>
                <a:latin typeface="Arial" charset="0"/>
              </a:defRPr>
            </a:lvl3pPr>
            <a:lvl4pPr algn="ctr" rtl="0" eaLnBrk="0" fontAlgn="base" hangingPunct="0">
              <a:spcBef>
                <a:spcPct val="0"/>
              </a:spcBef>
              <a:spcAft>
                <a:spcPct val="0"/>
              </a:spcAft>
              <a:defRPr sz="4000">
                <a:solidFill>
                  <a:schemeClr val="bg1"/>
                </a:solidFill>
                <a:latin typeface="Arial" charset="0"/>
              </a:defRPr>
            </a:lvl4pPr>
            <a:lvl5pPr algn="ctr" rtl="0" eaLnBrk="0" fontAlgn="base" hangingPunct="0">
              <a:spcBef>
                <a:spcPct val="0"/>
              </a:spcBef>
              <a:spcAft>
                <a:spcPct val="0"/>
              </a:spcAft>
              <a:defRPr sz="4000">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da-DK" b="1" kern="0" dirty="0" smtClean="0">
                <a:solidFill>
                  <a:srgbClr val="000090"/>
                </a:solidFill>
              </a:rPr>
              <a:t>Fjernkonditionering</a:t>
            </a:r>
          </a:p>
          <a:p>
            <a:r>
              <a:rPr lang="da-DK" b="1" kern="0" dirty="0" smtClean="0">
                <a:solidFill>
                  <a:srgbClr val="000090"/>
                </a:solidFill>
              </a:rPr>
              <a:t>Remote </a:t>
            </a:r>
            <a:r>
              <a:rPr lang="da-DK" b="1" kern="0" dirty="0" err="1" smtClean="0">
                <a:solidFill>
                  <a:srgbClr val="000090"/>
                </a:solidFill>
              </a:rPr>
              <a:t>ischemic</a:t>
            </a:r>
            <a:r>
              <a:rPr lang="da-DK" b="1" kern="0" dirty="0" smtClean="0">
                <a:solidFill>
                  <a:srgbClr val="000090"/>
                </a:solidFill>
              </a:rPr>
              <a:t> </a:t>
            </a:r>
            <a:r>
              <a:rPr lang="da-DK" b="1" kern="0" dirty="0" err="1" smtClean="0">
                <a:solidFill>
                  <a:srgbClr val="000090"/>
                </a:solidFill>
              </a:rPr>
              <a:t>conditioning</a:t>
            </a:r>
            <a:r>
              <a:rPr lang="da-DK" b="1" kern="0" dirty="0" smtClean="0">
                <a:solidFill>
                  <a:srgbClr val="000090"/>
                </a:solidFill>
              </a:rPr>
              <a:t> (RIC)</a:t>
            </a:r>
            <a:endParaRPr lang="da-DK" b="1" kern="0" dirty="0">
              <a:solidFill>
                <a:srgbClr val="000090"/>
              </a:solidFill>
            </a:endParaRPr>
          </a:p>
        </p:txBody>
      </p:sp>
      <p:cxnSp>
        <p:nvCxnSpPr>
          <p:cNvPr id="10" name="Lige forbindelse 9"/>
          <p:cNvCxnSpPr/>
          <p:nvPr/>
        </p:nvCxnSpPr>
        <p:spPr>
          <a:xfrm>
            <a:off x="717550" y="1338188"/>
            <a:ext cx="7477125"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9" name="Billede 8"/>
          <p:cNvPicPr>
            <a:picLocks noChangeAspect="1"/>
          </p:cNvPicPr>
          <p:nvPr/>
        </p:nvPicPr>
        <p:blipFill>
          <a:blip r:embed="rId6"/>
          <a:srcRect/>
          <a:stretch>
            <a:fillRect/>
          </a:stretch>
        </p:blipFill>
        <p:spPr bwMode="auto">
          <a:xfrm>
            <a:off x="107436" y="454117"/>
            <a:ext cx="1404938" cy="63023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259469896"/>
      </p:ext>
    </p:extLst>
  </p:cSld>
  <p:clrMapOvr>
    <a:masterClrMapping/>
  </p:clrMapOvr>
  <mc:AlternateContent xmlns:mc="http://schemas.openxmlformats.org/markup-compatibility/2006" xmlns:p14="http://schemas.microsoft.com/office/powerpoint/2010/main">
    <mc:Choice Requires="p14">
      <p:transition spd="slow" p14:dur="2000" advTm="37213"/>
    </mc:Choice>
    <mc:Fallback xmlns:mv="urn:schemas-microsoft-com:mac:vml" xmlns="">
      <p:transition spd="slow" advTm="37213"/>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7.4"/>
</p:tagLst>
</file>

<file path=ppt/theme/theme1.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28420</TotalTime>
  <Words>2855</Words>
  <Application>Microsoft Macintosh PowerPoint</Application>
  <PresentationFormat>Skærmshow (4:3)</PresentationFormat>
  <Paragraphs>465</Paragraphs>
  <Slides>31</Slides>
  <Notes>23</Notes>
  <HiddenSlides>0</HiddenSlides>
  <MMClips>2</MMClips>
  <ScaleCrop>false</ScaleCrop>
  <HeadingPairs>
    <vt:vector size="8" baseType="variant">
      <vt:variant>
        <vt:lpstr>Tema</vt:lpstr>
      </vt:variant>
      <vt:variant>
        <vt:i4>1</vt:i4>
      </vt:variant>
      <vt:variant>
        <vt:lpstr>Kæder</vt:lpstr>
      </vt:variant>
      <vt:variant>
        <vt:i4>1</vt:i4>
      </vt:variant>
      <vt:variant>
        <vt:lpstr>Integrerede OLE-servere</vt:lpstr>
      </vt:variant>
      <vt:variant>
        <vt:i4>1</vt:i4>
      </vt:variant>
      <vt:variant>
        <vt:lpstr>Diastitler</vt:lpstr>
      </vt:variant>
      <vt:variant>
        <vt:i4>31</vt:i4>
      </vt:variant>
    </vt:vector>
  </HeadingPairs>
  <TitlesOfParts>
    <vt:vector size="34" baseType="lpstr">
      <vt:lpstr>Kontortema</vt:lpstr>
      <vt:lpstr>???</vt:lpstr>
      <vt:lpstr>Prism 6</vt:lpstr>
      <vt:lpstr>Translationelle muligheder</vt:lpstr>
      <vt:lpstr>Moderne behandling af blodprop i hjertet og muligheder for fortsat forbedring</vt:lpstr>
      <vt:lpstr>PowerPoint-præsentation</vt:lpstr>
      <vt:lpstr>Blodprop i højre kranspulsåre</vt:lpstr>
      <vt:lpstr>Efter ballon og stent</vt:lpstr>
      <vt:lpstr>Variation af vævsskade</vt:lpstr>
      <vt:lpstr>PowerPoint-præsentation</vt:lpstr>
      <vt:lpstr>PowerPoint-præsentation</vt:lpstr>
      <vt:lpstr>PowerPoint-præsentation</vt:lpstr>
      <vt:lpstr>PowerPoint-præsentation</vt:lpstr>
      <vt:lpstr>PowerPoint-præsentation</vt:lpstr>
      <vt:lpstr>PowerPoint-præsentation</vt:lpstr>
      <vt:lpstr>Kost-effektivitet</vt:lpstr>
      <vt:lpstr>Effekt af RIC i studier</vt:lpstr>
      <vt:lpstr>CONDI 2 – ERIC-PPCI studiet</vt:lpstr>
      <vt:lpstr>RIC: mekanismer</vt:lpstr>
      <vt:lpstr>Dialysat som bioassay for RIC: Human til kanin overførsel</vt:lpstr>
      <vt:lpstr>Medierende substanser: endogene opioider??</vt:lpstr>
      <vt:lpstr>Interorgan kommunikation og overførsel</vt:lpstr>
      <vt:lpstr>Exosom antallet beskytter</vt:lpstr>
      <vt:lpstr>miRNA-144 stiger efter RIC hos patienter med stabil angina pectoris</vt:lpstr>
      <vt:lpstr>Beskyttelsesmønstre</vt:lpstr>
      <vt:lpstr>Phases of Protection: Beyond IR Protection?</vt:lpstr>
      <vt:lpstr>Effekt af forlængede konditionerings perioder</vt:lpstr>
      <vt:lpstr>CONDI-HF Effekt af RIC ved kronisk hjertesvigt</vt:lpstr>
      <vt:lpstr>Arbejdskapacitet og muskelstyrke</vt:lpstr>
      <vt:lpstr>Humane eksperimentelle modeller</vt:lpstr>
      <vt:lpstr>Effekt af træning og BFRE på mitokondriel respiration</vt:lpstr>
      <vt:lpstr>Konklusion</vt:lpstr>
      <vt:lpstr>Mekanismerne bag konditionering er fortsat  fragmentarisk</vt:lpstr>
      <vt:lpstr>PowerPoint-præsentation</vt:lpstr>
    </vt:vector>
  </TitlesOfParts>
  <Company>Skejby Sygehus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application of RIPC </dc:title>
  <dc:creator>Hans Erik Bøtker</dc:creator>
  <cp:lastModifiedBy>Hans Erik Bøtker</cp:lastModifiedBy>
  <cp:revision>199</cp:revision>
  <dcterms:created xsi:type="dcterms:W3CDTF">2015-11-30T10:23:20Z</dcterms:created>
  <dcterms:modified xsi:type="dcterms:W3CDTF">2018-01-26T14:07:48Z</dcterms:modified>
</cp:coreProperties>
</file>